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_rels/presentation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8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5.xml.rels" ContentType="application/vnd.openxmlformats-package.relationships+xml"/>
  <Override PartName="/ppt/notesSlides/_rels/notesSlide4.xml.rels" ContentType="application/vnd.openxmlformats-package.relationships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media/image12.png" ContentType="image/png"/>
  <Override PartName="/ppt/media/image11.png" ContentType="image/png"/>
  <Override PartName="/ppt/media/image10.png" ContentType="image/png"/>
  <Override PartName="/ppt/media/image9.png" ContentType="image/png"/>
  <Override PartName="/ppt/media/image8.png" ContentType="image/png"/>
  <Override PartName="/ppt/media/image7.png" ContentType="image/png"/>
  <Override PartName="/ppt/media/image17.png" ContentType="image/png"/>
  <Override PartName="/ppt/media/image5.png" ContentType="image/png"/>
  <Override PartName="/ppt/media/image18.png" ContentType="image/png"/>
  <Override PartName="/ppt/media/image6.png" ContentType="image/png"/>
  <Override PartName="/ppt/media/image19.png" ContentType="image/png"/>
  <Override PartName="/ppt/media/image20.png" ContentType="image/png"/>
  <Override PartName="/ppt/media/image22.png" ContentType="image/png"/>
  <Override PartName="/ppt/media/image21.png" ContentType="image/png"/>
  <Override PartName="/ppt/media/image4.png" ContentType="image/png"/>
  <Override PartName="/ppt/media/image16.png" ContentType="image/png"/>
  <Override PartName="/ppt/media/image3.png" ContentType="image/png"/>
  <Override PartName="/ppt/media/image15.png" ContentType="image/png"/>
  <Override PartName="/ppt/media/image1.png" ContentType="image/png"/>
  <Override PartName="/ppt/media/image13.png" ContentType="image/png"/>
  <Override PartName="/ppt/media/image2.png" ContentType="image/png"/>
  <Override PartName="/ppt/media/image14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05613" cy="994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dt" idx="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ftr" idx="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sldNum" idx="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C82614FA-FD2B-4242-B82E-9DD6A48EECB5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sldImg"/>
          </p:nvPr>
        </p:nvSpPr>
        <p:spPr>
          <a:xfrm>
            <a:off x="420840" y="1243080"/>
            <a:ext cx="5963400" cy="3355200"/>
          </a:xfrm>
          <a:prstGeom prst="rect">
            <a:avLst/>
          </a:prstGeom>
          <a:ln w="0">
            <a:noFill/>
          </a:ln>
        </p:spPr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680400" y="4785480"/>
            <a:ext cx="5443920" cy="3914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PlaceHolder 3"/>
          <p:cNvSpPr>
            <a:spLocks noGrp="1"/>
          </p:cNvSpPr>
          <p:nvPr>
            <p:ph type="sldNum" idx="10"/>
          </p:nvPr>
        </p:nvSpPr>
        <p:spPr>
          <a:xfrm>
            <a:off x="3854880" y="9445320"/>
            <a:ext cx="2948400" cy="49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9AA7CB1-05BE-4610-83F1-86A507C173A1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sldImg"/>
          </p:nvPr>
        </p:nvSpPr>
        <p:spPr>
          <a:xfrm>
            <a:off x="420840" y="1243080"/>
            <a:ext cx="5963400" cy="3355200"/>
          </a:xfrm>
          <a:prstGeom prst="rect">
            <a:avLst/>
          </a:prstGeom>
          <a:ln w="0">
            <a:noFill/>
          </a:ln>
        </p:spPr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680400" y="4785480"/>
            <a:ext cx="5443920" cy="3914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2" name="PlaceHolder 3"/>
          <p:cNvSpPr>
            <a:spLocks noGrp="1"/>
          </p:cNvSpPr>
          <p:nvPr>
            <p:ph type="sldNum" idx="11"/>
          </p:nvPr>
        </p:nvSpPr>
        <p:spPr>
          <a:xfrm>
            <a:off x="3854880" y="9445320"/>
            <a:ext cx="2948400" cy="49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D0C9167-6128-4A78-BCC2-9FCD86A1AA8E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sldImg"/>
          </p:nvPr>
        </p:nvSpPr>
        <p:spPr>
          <a:xfrm>
            <a:off x="420840" y="1243080"/>
            <a:ext cx="5963400" cy="3355200"/>
          </a:xfrm>
          <a:prstGeom prst="rect">
            <a:avLst/>
          </a:prstGeom>
          <a:ln w="0">
            <a:noFill/>
          </a:ln>
        </p:spPr>
      </p:sp>
      <p:sp>
        <p:nvSpPr>
          <p:cNvPr id="264" name="PlaceHolder 2"/>
          <p:cNvSpPr>
            <a:spLocks noGrp="1"/>
          </p:cNvSpPr>
          <p:nvPr>
            <p:ph type="body"/>
          </p:nvPr>
        </p:nvSpPr>
        <p:spPr>
          <a:xfrm>
            <a:off x="680400" y="4785480"/>
            <a:ext cx="5443920" cy="3914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PlaceHolder 3"/>
          <p:cNvSpPr>
            <a:spLocks noGrp="1"/>
          </p:cNvSpPr>
          <p:nvPr>
            <p:ph type="sldNum" idx="12"/>
          </p:nvPr>
        </p:nvSpPr>
        <p:spPr>
          <a:xfrm>
            <a:off x="3854880" y="9445320"/>
            <a:ext cx="2948400" cy="49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5553EFE-EB59-49DB-A114-BE6D8ABD5F1B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sldImg"/>
          </p:nvPr>
        </p:nvSpPr>
        <p:spPr>
          <a:xfrm>
            <a:off x="420840" y="1243080"/>
            <a:ext cx="5963400" cy="3355200"/>
          </a:xfrm>
          <a:prstGeom prst="rect">
            <a:avLst/>
          </a:prstGeom>
          <a:ln w="0">
            <a:noFill/>
          </a:ln>
        </p:spPr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680400" y="4785480"/>
            <a:ext cx="5443920" cy="3914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PlaceHolder 3"/>
          <p:cNvSpPr>
            <a:spLocks noGrp="1"/>
          </p:cNvSpPr>
          <p:nvPr>
            <p:ph type="sldNum" idx="13"/>
          </p:nvPr>
        </p:nvSpPr>
        <p:spPr>
          <a:xfrm>
            <a:off x="3854880" y="9445320"/>
            <a:ext cx="2948400" cy="49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161A33A-FA91-4167-8481-93464D6A0A4A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453A2D0-39FE-4C52-822B-A318C8FB5D4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8A8A85E-F19F-4EA2-A457-F3F1C30E8E5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6E56621-A989-47C9-A21B-1CE580E2611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75A7ACA-AFC5-43BF-8EC6-46CB730A34D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454A3551-99F6-480A-B505-C8138170361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8591A98-6C74-4F87-BDF6-54085B3D98A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ABCB1A1-2ED1-4425-B7FB-D375394DB96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C01BF72-2A4B-4DDE-BCB5-379055E57DC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D0FA700-F3FF-470D-A64F-16C36CDA11D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C83B826-E11D-43CB-BAC9-75B4E5AD1AC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AC519AB-8B79-4FEB-9A2C-5FF087CBDE9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C9BECFF-DA00-40A4-8D5D-4232C57166E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71B3436-F75F-40D9-AD9C-D12E9190452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CAEA2DD-134E-4E03-8B08-26C3ADBF061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C758CB2-1074-45FC-9B82-7AF46DAC9E7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819F54E-163B-4643-B802-95F26E96D34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2383AEF-4B01-4840-92D3-5C1E8A3CA18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D441C9E-5852-4ACE-8F0E-BFB3427E864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0B56FC6-0D87-4735-9675-9A365CE2046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7A8908E-5B65-4E86-ADAD-A27CA68D645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693B11C-EE92-434C-AD2B-FC0CA2622EF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972EF56-1260-4D7D-8A9D-E630A0297BC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698DCCF-764A-4F2F-B296-660CC829599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298F5DB-83F5-46AD-B84C-A81D229DEF4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9170C87-629F-4BCA-ACEF-CABF4673D8B4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11F39BB-7A09-45A6-B33F-97A9DA013B09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17.xml"/><Relationship Id="rId5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6.png"/><Relationship Id="rId6" Type="http://schemas.openxmlformats.org/officeDocument/2006/relationships/image" Target="../media/image11.png"/><Relationship Id="rId7" Type="http://schemas.openxmlformats.org/officeDocument/2006/relationships/image" Target="../media/image7.png"/><Relationship Id="rId8" Type="http://schemas.openxmlformats.org/officeDocument/2006/relationships/image" Target="../media/image7.png"/><Relationship Id="rId9" Type="http://schemas.openxmlformats.org/officeDocument/2006/relationships/slideLayout" Target="../slideLayouts/slideLayout17.xml"/><Relationship Id="rId10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8.png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7.png"/><Relationship Id="rId6" Type="http://schemas.openxmlformats.org/officeDocument/2006/relationships/image" Target="../media/image12.png"/><Relationship Id="rId7" Type="http://schemas.openxmlformats.org/officeDocument/2006/relationships/image" Target="../media/image9.png"/><Relationship Id="rId8" Type="http://schemas.openxmlformats.org/officeDocument/2006/relationships/image" Target="../media/image9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6.png"/><Relationship Id="rId12" Type="http://schemas.openxmlformats.org/officeDocument/2006/relationships/image" Target="../media/image11.png"/><Relationship Id="rId13" Type="http://schemas.openxmlformats.org/officeDocument/2006/relationships/slideLayout" Target="../slideLayouts/slideLayout17.xml"/><Relationship Id="rId14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6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6.png"/><Relationship Id="rId7" Type="http://schemas.openxmlformats.org/officeDocument/2006/relationships/image" Target="../media/image16.png"/><Relationship Id="rId8" Type="http://schemas.openxmlformats.org/officeDocument/2006/relationships/image" Target="../media/image16.png"/><Relationship Id="rId9" Type="http://schemas.openxmlformats.org/officeDocument/2006/relationships/slideLayout" Target="../slideLayouts/slideLayout17.xml"/><Relationship Id="rId10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1.png"/><Relationship Id="rId8" Type="http://schemas.openxmlformats.org/officeDocument/2006/relationships/hyperlink" Target="https://disk.yandex.ru/i/iXh_kk5cvMnaoA" TargetMode="External"/><Relationship Id="rId9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Прямоугольник 18"/>
          <p:cNvSpPr/>
          <p:nvPr/>
        </p:nvSpPr>
        <p:spPr>
          <a:xfrm>
            <a:off x="-6120" y="1080"/>
            <a:ext cx="12199680" cy="179280"/>
          </a:xfrm>
          <a:prstGeom prst="rect">
            <a:avLst/>
          </a:prstGeom>
          <a:solidFill>
            <a:srgbClr val="4c2618"/>
          </a:solidFill>
          <a:ln w="25400">
            <a:solidFill>
              <a:srgbClr val="4c261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60840" rIns="60840" tIns="45000" bIns="45000" anchor="ctr">
            <a:spAutoFit/>
          </a:bodyPr>
          <a:p>
            <a:pPr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89" name="TextBox 34"/>
          <p:cNvSpPr/>
          <p:nvPr/>
        </p:nvSpPr>
        <p:spPr>
          <a:xfrm>
            <a:off x="3596400" y="727560"/>
            <a:ext cx="7872120" cy="65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r>
              <a:rPr b="1" lang="ru-RU" sz="3740" spc="-1" strike="noStrike">
                <a:solidFill>
                  <a:srgbClr val="4c2618"/>
                </a:solidFill>
                <a:latin typeface="Arial"/>
                <a:ea typeface="DejaVu Sans"/>
              </a:rPr>
              <a:t>КАМЧАТСКИЙ КРАЙ</a:t>
            </a:r>
            <a:endParaRPr b="0" lang="ru-RU" sz="374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Прямоугольник 46"/>
          <p:cNvSpPr/>
          <p:nvPr/>
        </p:nvSpPr>
        <p:spPr>
          <a:xfrm>
            <a:off x="5214960" y="1351440"/>
            <a:ext cx="62532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</a:pPr>
            <a:r>
              <a:rPr b="0" i="1" lang="en-US" sz="2400" spc="-1" strike="noStrike">
                <a:solidFill>
                  <a:srgbClr val="e74c36"/>
                </a:solidFill>
                <a:latin typeface="Arial"/>
                <a:ea typeface="DejaVu Sans"/>
              </a:rPr>
              <a:t>202</a:t>
            </a:r>
            <a:r>
              <a:rPr b="0" i="1" lang="ru-RU" sz="2400" spc="-1" strike="noStrike">
                <a:solidFill>
                  <a:srgbClr val="e74c36"/>
                </a:solidFill>
                <a:latin typeface="Arial"/>
                <a:ea typeface="DejaVu Sans"/>
              </a:rPr>
              <a:t>4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Блок-схема: документ 14"/>
          <p:cNvSpPr/>
          <p:nvPr/>
        </p:nvSpPr>
        <p:spPr>
          <a:xfrm>
            <a:off x="1103400" y="-2880"/>
            <a:ext cx="467280" cy="539280"/>
          </a:xfrm>
          <a:prstGeom prst="flowChartDocument">
            <a:avLst/>
          </a:prstGeom>
          <a:solidFill>
            <a:srgbClr val="e74c36"/>
          </a:solidFill>
          <a:ln w="25400">
            <a:solidFill>
              <a:srgbClr val="e74c36"/>
            </a:solidFill>
            <a:round/>
          </a:ln>
          <a:effectLst>
            <a:outerShdw algn="ctr" blurRad="38160" dir="5400000" dist="23040" rotWithShape="0">
              <a:srgbClr val="000000">
                <a:alpha val="8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numCol="1" spcCol="0" lIns="60840" rIns="60840" tIns="60840" bIns="60840" anchor="ctr">
            <a:spAutoFit/>
          </a:bodyPr>
          <a:p>
            <a:pPr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2" name="Прямоугольник 32"/>
          <p:cNvSpPr/>
          <p:nvPr/>
        </p:nvSpPr>
        <p:spPr>
          <a:xfrm>
            <a:off x="0" y="3501720"/>
            <a:ext cx="12185280" cy="2627280"/>
          </a:xfrm>
          <a:prstGeom prst="rect">
            <a:avLst/>
          </a:prstGeom>
          <a:solidFill>
            <a:srgbClr val="4c2618"/>
          </a:solidFill>
          <a:ln w="25400">
            <a:solidFill>
              <a:srgbClr val="4c2618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sp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93" name="TextBox 8"/>
          <p:cNvSpPr/>
          <p:nvPr/>
        </p:nvSpPr>
        <p:spPr>
          <a:xfrm>
            <a:off x="144360" y="3697560"/>
            <a:ext cx="8483040" cy="179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ffffff"/>
                </a:solidFill>
                <a:latin typeface="Arial"/>
                <a:ea typeface="DejaVu Sans"/>
              </a:rPr>
              <a:t>Оптимизация процедуры согласования и утверждения технологических схем предоставления государственных и муниципальных услуг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4" name="Рисунок 10" descr=""/>
          <p:cNvPicPr/>
          <p:nvPr/>
        </p:nvPicPr>
        <p:blipFill>
          <a:blip r:embed="rId1"/>
          <a:stretch/>
        </p:blipFill>
        <p:spPr>
          <a:xfrm rot="1759200">
            <a:off x="8419680" y="2363760"/>
            <a:ext cx="3502080" cy="2461320"/>
          </a:xfrm>
          <a:prstGeom prst="rect">
            <a:avLst/>
          </a:prstGeom>
          <a:ln w="0">
            <a:noFill/>
          </a:ln>
          <a:effectLst>
            <a:outerShdw algn="tl" blurRad="76320" dir="4220770" dist="37462" rotWithShape="0">
              <a:srgbClr val="000000">
                <a:alpha val="40000"/>
              </a:srgbClr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Рисунок 12" descr=""/>
          <p:cNvPicPr/>
          <p:nvPr/>
        </p:nvPicPr>
        <p:blipFill>
          <a:blip r:embed="rId1"/>
          <a:stretch/>
        </p:blipFill>
        <p:spPr>
          <a:xfrm>
            <a:off x="8004600" y="1155240"/>
            <a:ext cx="1465560" cy="1598040"/>
          </a:xfrm>
          <a:prstGeom prst="rect">
            <a:avLst/>
          </a:prstGeom>
          <a:ln w="0">
            <a:noFill/>
          </a:ln>
        </p:spPr>
      </p:pic>
      <p:pic>
        <p:nvPicPr>
          <p:cNvPr id="96" name="Рисунок 11" descr=""/>
          <p:cNvPicPr/>
          <p:nvPr/>
        </p:nvPicPr>
        <p:blipFill>
          <a:blip r:embed="rId2"/>
          <a:stretch/>
        </p:blipFill>
        <p:spPr>
          <a:xfrm>
            <a:off x="3236760" y="1196280"/>
            <a:ext cx="1423440" cy="1902960"/>
          </a:xfrm>
          <a:prstGeom prst="rect">
            <a:avLst/>
          </a:prstGeom>
          <a:ln w="0">
            <a:noFill/>
          </a:ln>
        </p:spPr>
      </p:pic>
      <p:sp>
        <p:nvSpPr>
          <p:cNvPr id="97" name="Прямоугольник 5"/>
          <p:cNvSpPr/>
          <p:nvPr/>
        </p:nvSpPr>
        <p:spPr>
          <a:xfrm>
            <a:off x="3402000" y="694080"/>
            <a:ext cx="5232240" cy="1186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algn="ctr">
              <a:lnSpc>
                <a:spcPct val="100000"/>
              </a:lnSpc>
            </a:pPr>
            <a:r>
              <a:rPr b="0" lang="ru-RU" sz="26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ТЕХНОЛОГИЧЕСКАЯ 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457200" algn="ctr">
              <a:lnSpc>
                <a:spcPct val="100000"/>
              </a:lnSpc>
            </a:pPr>
            <a:r>
              <a:rPr b="0" lang="ru-RU" sz="26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СХЕМА (ТС)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marL="457200"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TextBox 34"/>
          <p:cNvSpPr/>
          <p:nvPr/>
        </p:nvSpPr>
        <p:spPr>
          <a:xfrm>
            <a:off x="436680" y="120240"/>
            <a:ext cx="115336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4c2618"/>
                </a:solidFill>
                <a:latin typeface="Arial"/>
                <a:ea typeface="DejaVu Sans"/>
              </a:rPr>
              <a:t>Что такое технологическая схема (ТС) предоставления услуги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Прямоугольник 18"/>
          <p:cNvSpPr/>
          <p:nvPr/>
        </p:nvSpPr>
        <p:spPr>
          <a:xfrm>
            <a:off x="-1440" y="200520"/>
            <a:ext cx="396360" cy="363600"/>
          </a:xfrm>
          <a:prstGeom prst="rect">
            <a:avLst/>
          </a:prstGeom>
          <a:solidFill>
            <a:srgbClr val="e74c3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2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Прямоугольник 8"/>
          <p:cNvSpPr/>
          <p:nvPr/>
        </p:nvSpPr>
        <p:spPr>
          <a:xfrm>
            <a:off x="1268280" y="5556960"/>
            <a:ext cx="11574720" cy="39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01" name="Прямоугольник 13"/>
          <p:cNvSpPr/>
          <p:nvPr/>
        </p:nvSpPr>
        <p:spPr>
          <a:xfrm>
            <a:off x="7766280" y="2122200"/>
            <a:ext cx="4204080" cy="332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457200">
              <a:lnSpc>
                <a:spcPct val="100000"/>
              </a:lnSpc>
              <a:buClr>
                <a:srgbClr val="e74c36"/>
              </a:buClr>
              <a:buFont typeface="Wingdings" charset="2"/>
              <a:buChar char="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разрабатывается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и утверждается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ОМС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457200">
              <a:lnSpc>
                <a:spcPct val="100000"/>
              </a:lnSpc>
              <a:buClr>
                <a:srgbClr val="e74c36"/>
              </a:buClr>
              <a:buFont typeface="Wingdings" charset="2"/>
              <a:buChar char="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согласовывается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МФЦ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и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МЦР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(при взаимо-действии с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ИТЦ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)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Прямоугольник 14"/>
          <p:cNvSpPr/>
          <p:nvPr/>
        </p:nvSpPr>
        <p:spPr>
          <a:xfrm>
            <a:off x="-183960" y="1916640"/>
            <a:ext cx="4252320" cy="3747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lvl="1" marL="800280" indent="-343080">
              <a:lnSpc>
                <a:spcPct val="100000"/>
              </a:lnSpc>
              <a:buClr>
                <a:srgbClr val="e74c36"/>
              </a:buClr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подробное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описание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процедуры 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предоставления услуги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>
              <a:lnSpc>
                <a:spcPct val="100000"/>
              </a:lnSpc>
              <a:buClr>
                <a:srgbClr val="e74c36"/>
              </a:buClr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часть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соглашения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о   взаимодействии МФЦ и ОМС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>
              <a:lnSpc>
                <a:spcPct val="100000"/>
              </a:lnSpc>
              <a:buClr>
                <a:srgbClr val="e74c36"/>
              </a:buClr>
              <a:buFont typeface="Wingdings" charset="2"/>
              <a:buChar char="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является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методическим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документом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" name="Рисунок 2" descr=""/>
          <p:cNvPicPr/>
          <p:nvPr/>
        </p:nvPicPr>
        <p:blipFill>
          <a:blip r:embed="rId3"/>
          <a:stretch/>
        </p:blipFill>
        <p:spPr>
          <a:xfrm>
            <a:off x="4662360" y="1577880"/>
            <a:ext cx="3390480" cy="4378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Прямоугольник 5"/>
          <p:cNvSpPr/>
          <p:nvPr/>
        </p:nvSpPr>
        <p:spPr>
          <a:xfrm>
            <a:off x="-1440" y="898920"/>
            <a:ext cx="11970360" cy="505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ru-RU" sz="3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Федеральный уровень</a:t>
            </a:r>
            <a:endParaRPr b="0" lang="ru-RU" sz="34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>
              <a:lnSpc>
                <a:spcPct val="100000"/>
              </a:lnSpc>
              <a:spcAft>
                <a:spcPts val="601"/>
              </a:spcAft>
              <a:buClr>
                <a:srgbClr val="e74c36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Постановление Правительства РФ от 27 сентября 2011 г. № 797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>
              <a:lnSpc>
                <a:spcPct val="100000"/>
              </a:lnSpc>
              <a:buClr>
                <a:srgbClr val="e74c36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Методические рекомендации (Утверждены протоколом заседания Правительственной комиссии 142 от 09.06.2016 от 9 июня 2016 г. № 142)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r>
              <a:rPr b="0" lang="ru-RU" sz="3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Региональный уровень</a:t>
            </a:r>
            <a:endParaRPr b="0" lang="ru-RU" sz="34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>
              <a:lnSpc>
                <a:spcPct val="100000"/>
              </a:lnSpc>
              <a:spcAft>
                <a:spcPts val="601"/>
              </a:spcAft>
              <a:buClr>
                <a:srgbClr val="e74c36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Перечень поручений Губернатора КК ПП-101 от 23.03.2017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>
              <a:lnSpc>
                <a:spcPct val="100000"/>
              </a:lnSpc>
              <a:buClr>
                <a:srgbClr val="e74c36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Методические рекомендации по формированию и утверждению технологических схем предоставления государственных и муниципальных услуг (приложение №5 к протоколу заседания комиссии КК от 04.12.2017 №7)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457200"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TextBox 34"/>
          <p:cNvSpPr/>
          <p:nvPr/>
        </p:nvSpPr>
        <p:spPr>
          <a:xfrm>
            <a:off x="436680" y="120240"/>
            <a:ext cx="11533680" cy="51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4c2618"/>
                </a:solidFill>
                <a:latin typeface="Arial"/>
                <a:ea typeface="DejaVu Sans"/>
              </a:rPr>
              <a:t>НОРМАТИВНАЯ БАЗА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Прямоугольник 18"/>
          <p:cNvSpPr/>
          <p:nvPr/>
        </p:nvSpPr>
        <p:spPr>
          <a:xfrm>
            <a:off x="-1440" y="200520"/>
            <a:ext cx="396360" cy="363600"/>
          </a:xfrm>
          <a:prstGeom prst="rect">
            <a:avLst/>
          </a:prstGeom>
          <a:solidFill>
            <a:srgbClr val="e74c3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3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Прямоугольник 8"/>
          <p:cNvSpPr/>
          <p:nvPr/>
        </p:nvSpPr>
        <p:spPr>
          <a:xfrm>
            <a:off x="395640" y="5016960"/>
            <a:ext cx="11574720" cy="39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pic>
        <p:nvPicPr>
          <p:cNvPr id="108" name="Рисунок 9" descr=""/>
          <p:cNvPicPr/>
          <p:nvPr/>
        </p:nvPicPr>
        <p:blipFill>
          <a:blip r:embed="rId1"/>
          <a:stretch/>
        </p:blipFill>
        <p:spPr>
          <a:xfrm flipH="1">
            <a:off x="10650960" y="5417280"/>
            <a:ext cx="1318680" cy="1318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Скругленный прямоугольник 19"/>
          <p:cNvSpPr/>
          <p:nvPr/>
        </p:nvSpPr>
        <p:spPr>
          <a:xfrm>
            <a:off x="395640" y="1408320"/>
            <a:ext cx="5813640" cy="3218040"/>
          </a:xfrm>
          <a:prstGeom prst="roundRect">
            <a:avLst>
              <a:gd name="adj" fmla="val 388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10" name="Левая фигурная скобка 20"/>
          <p:cNvSpPr/>
          <p:nvPr/>
        </p:nvSpPr>
        <p:spPr>
          <a:xfrm rot="5400000">
            <a:off x="3142080" y="-1486080"/>
            <a:ext cx="321840" cy="5813640"/>
          </a:xfrm>
          <a:prstGeom prst="leftBrace">
            <a:avLst>
              <a:gd name="adj1" fmla="val 15070"/>
              <a:gd name="adj2" fmla="val 50000"/>
            </a:avLst>
          </a:prstGeom>
          <a:noFill/>
          <a:ln w="3810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11" name="TextBox 34"/>
          <p:cNvSpPr/>
          <p:nvPr/>
        </p:nvSpPr>
        <p:spPr>
          <a:xfrm>
            <a:off x="520560" y="120240"/>
            <a:ext cx="11533680" cy="501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700" spc="-1" strike="noStrike">
                <a:solidFill>
                  <a:srgbClr val="4c2618"/>
                </a:solidFill>
                <a:latin typeface="Arial"/>
                <a:ea typeface="DejaVu Sans"/>
              </a:rPr>
              <a:t>Текущее состояние процесса</a:t>
            </a:r>
            <a:endParaRPr b="0" lang="ru-RU" sz="2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Прямоугольник 18"/>
          <p:cNvSpPr/>
          <p:nvPr/>
        </p:nvSpPr>
        <p:spPr>
          <a:xfrm>
            <a:off x="-1440" y="200520"/>
            <a:ext cx="396360" cy="363600"/>
          </a:xfrm>
          <a:prstGeom prst="rect">
            <a:avLst/>
          </a:prstGeom>
          <a:solidFill>
            <a:srgbClr val="e74c3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4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TextBox 3"/>
          <p:cNvSpPr/>
          <p:nvPr/>
        </p:nvSpPr>
        <p:spPr>
          <a:xfrm>
            <a:off x="403200" y="2940480"/>
            <a:ext cx="1221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ОМС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TextBox 17"/>
          <p:cNvSpPr/>
          <p:nvPr/>
        </p:nvSpPr>
        <p:spPr>
          <a:xfrm>
            <a:off x="2499480" y="2940480"/>
            <a:ext cx="129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e74c36"/>
                </a:solidFill>
                <a:latin typeface="Calibri"/>
                <a:ea typeface="DejaVu Sans"/>
              </a:rPr>
              <a:t>МФЦ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5" name="Прямая со стрелкой 16"/>
          <p:cNvCxnSpPr>
            <a:stCxn id="113" idx="3"/>
            <a:endCxn id="114" idx="1"/>
          </p:cNvCxnSpPr>
          <p:nvPr/>
        </p:nvCxnSpPr>
        <p:spPr>
          <a:xfrm>
            <a:off x="1624680" y="3290040"/>
            <a:ext cx="875160" cy="36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sp>
        <p:nvSpPr>
          <p:cNvPr id="116" name="TextBox 52"/>
          <p:cNvSpPr/>
          <p:nvPr/>
        </p:nvSpPr>
        <p:spPr>
          <a:xfrm>
            <a:off x="495000" y="2396160"/>
            <a:ext cx="13557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Разработка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проекта ТС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TextBox 53"/>
          <p:cNvSpPr/>
          <p:nvPr/>
        </p:nvSpPr>
        <p:spPr>
          <a:xfrm>
            <a:off x="2203200" y="2396160"/>
            <a:ext cx="2002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Предварительное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согласование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ТС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8" name="Прямая со стрелкой 55"/>
          <p:cNvCxnSpPr/>
          <p:nvPr/>
        </p:nvCxnSpPr>
        <p:spPr>
          <a:xfrm>
            <a:off x="3800520" y="3294360"/>
            <a:ext cx="859320" cy="72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sp>
        <p:nvSpPr>
          <p:cNvPr id="119" name="TextBox 56"/>
          <p:cNvSpPr/>
          <p:nvPr/>
        </p:nvSpPr>
        <p:spPr>
          <a:xfrm>
            <a:off x="4750560" y="2951280"/>
            <a:ext cx="10782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ИТЦ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TextBox 57"/>
          <p:cNvSpPr/>
          <p:nvPr/>
        </p:nvSpPr>
        <p:spPr>
          <a:xfrm>
            <a:off x="4312440" y="2396160"/>
            <a:ext cx="2002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Предварительное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согласование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ТС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TextBox 22"/>
          <p:cNvSpPr/>
          <p:nvPr/>
        </p:nvSpPr>
        <p:spPr>
          <a:xfrm>
            <a:off x="518760" y="822960"/>
            <a:ext cx="51019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Работа с </a:t>
            </a:r>
            <a:r>
              <a:rPr b="0" lang="ru-RU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проектом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документа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 </a:t>
            </a:r>
            <a:r>
              <a:rPr b="0" lang="ru-RU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электронном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виде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2" name="Рисунок 23" descr=""/>
          <p:cNvPicPr/>
          <p:nvPr/>
        </p:nvPicPr>
        <p:blipFill>
          <a:blip r:embed="rId1"/>
          <a:stretch/>
        </p:blipFill>
        <p:spPr>
          <a:xfrm>
            <a:off x="5610600" y="787680"/>
            <a:ext cx="448560" cy="448560"/>
          </a:xfrm>
          <a:prstGeom prst="rect">
            <a:avLst/>
          </a:prstGeom>
          <a:ln w="0">
            <a:noFill/>
          </a:ln>
        </p:spPr>
      </p:pic>
      <p:pic>
        <p:nvPicPr>
          <p:cNvPr id="123" name="Рисунок 25" descr=""/>
          <p:cNvPicPr/>
          <p:nvPr/>
        </p:nvPicPr>
        <p:blipFill>
          <a:blip r:embed="rId2"/>
          <a:stretch/>
        </p:blipFill>
        <p:spPr>
          <a:xfrm>
            <a:off x="3989880" y="2923200"/>
            <a:ext cx="412920" cy="412920"/>
          </a:xfrm>
          <a:prstGeom prst="rect">
            <a:avLst/>
          </a:prstGeom>
          <a:ln w="0">
            <a:noFill/>
          </a:ln>
        </p:spPr>
      </p:pic>
      <p:pic>
        <p:nvPicPr>
          <p:cNvPr id="124" name="Рисунок 26" descr=""/>
          <p:cNvPicPr/>
          <p:nvPr/>
        </p:nvPicPr>
        <p:blipFill>
          <a:blip r:embed="rId3"/>
          <a:stretch/>
        </p:blipFill>
        <p:spPr>
          <a:xfrm>
            <a:off x="1814760" y="2927520"/>
            <a:ext cx="412920" cy="412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Скругленный прямоугольник 32"/>
          <p:cNvSpPr/>
          <p:nvPr/>
        </p:nvSpPr>
        <p:spPr>
          <a:xfrm>
            <a:off x="6380280" y="1405440"/>
            <a:ext cx="5673960" cy="3218040"/>
          </a:xfrm>
          <a:prstGeom prst="roundRect">
            <a:avLst>
              <a:gd name="adj" fmla="val 3883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6" name="Левая фигурная скобка 33"/>
          <p:cNvSpPr/>
          <p:nvPr/>
        </p:nvSpPr>
        <p:spPr>
          <a:xfrm rot="5400000">
            <a:off x="9072000" y="-1392840"/>
            <a:ext cx="321840" cy="5644800"/>
          </a:xfrm>
          <a:prstGeom prst="leftBrace">
            <a:avLst>
              <a:gd name="adj1" fmla="val 15070"/>
              <a:gd name="adj2" fmla="val 50000"/>
            </a:avLst>
          </a:prstGeom>
          <a:noFill/>
          <a:ln w="38100">
            <a:solidFill>
              <a:srgbClr val="c55a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27" name="Скругленный прямоугольник 30"/>
          <p:cNvSpPr/>
          <p:nvPr/>
        </p:nvSpPr>
        <p:spPr>
          <a:xfrm>
            <a:off x="395640" y="1408320"/>
            <a:ext cx="5813640" cy="3218040"/>
          </a:xfrm>
          <a:prstGeom prst="roundRect">
            <a:avLst>
              <a:gd name="adj" fmla="val 388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28" name="Левая фигурная скобка 31"/>
          <p:cNvSpPr/>
          <p:nvPr/>
        </p:nvSpPr>
        <p:spPr>
          <a:xfrm rot="5400000">
            <a:off x="3142080" y="-1486080"/>
            <a:ext cx="321840" cy="5813640"/>
          </a:xfrm>
          <a:prstGeom prst="leftBrace">
            <a:avLst>
              <a:gd name="adj1" fmla="val 15070"/>
              <a:gd name="adj2" fmla="val 50000"/>
            </a:avLst>
          </a:prstGeom>
          <a:noFill/>
          <a:ln w="3810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29" name="TextBox 34"/>
          <p:cNvSpPr/>
          <p:nvPr/>
        </p:nvSpPr>
        <p:spPr>
          <a:xfrm>
            <a:off x="520560" y="120240"/>
            <a:ext cx="11533680" cy="501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700" spc="-1" strike="noStrike">
                <a:solidFill>
                  <a:srgbClr val="4c2618"/>
                </a:solidFill>
                <a:latin typeface="Arial"/>
                <a:ea typeface="DejaVu Sans"/>
              </a:rPr>
              <a:t>Текущее состояние процесса</a:t>
            </a:r>
            <a:endParaRPr b="0" lang="ru-RU" sz="2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Прямоугольник 18"/>
          <p:cNvSpPr/>
          <p:nvPr/>
        </p:nvSpPr>
        <p:spPr>
          <a:xfrm>
            <a:off x="-1440" y="200520"/>
            <a:ext cx="396360" cy="363600"/>
          </a:xfrm>
          <a:prstGeom prst="rect">
            <a:avLst/>
          </a:prstGeom>
          <a:solidFill>
            <a:srgbClr val="e74c3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5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TextBox 3"/>
          <p:cNvSpPr/>
          <p:nvPr/>
        </p:nvSpPr>
        <p:spPr>
          <a:xfrm>
            <a:off x="403200" y="2940480"/>
            <a:ext cx="1221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4c2618"/>
                </a:solidFill>
                <a:latin typeface="Calibri"/>
                <a:ea typeface="DejaVu Sans"/>
              </a:rPr>
              <a:t>ОМС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TextBox 17"/>
          <p:cNvSpPr/>
          <p:nvPr/>
        </p:nvSpPr>
        <p:spPr>
          <a:xfrm>
            <a:off x="2499480" y="2940480"/>
            <a:ext cx="1293120" cy="699120"/>
          </a:xfrm>
          <a:prstGeom prst="rect">
            <a:avLst/>
          </a:prstGeom>
          <a:noFill/>
          <a:ln w="0">
            <a:solidFill>
              <a:srgbClr val="b5d2ec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e74c36"/>
                </a:solidFill>
                <a:latin typeface="Calibri"/>
                <a:ea typeface="DejaVu Sans"/>
              </a:rPr>
              <a:t>МФЦ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3" name="Прямая со стрелкой 16"/>
          <p:cNvCxnSpPr>
            <a:stCxn id="131" idx="3"/>
            <a:endCxn id="132" idx="1"/>
          </p:cNvCxnSpPr>
          <p:nvPr/>
        </p:nvCxnSpPr>
        <p:spPr>
          <a:xfrm>
            <a:off x="1624680" y="3290040"/>
            <a:ext cx="875160" cy="36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sp>
        <p:nvSpPr>
          <p:cNvPr id="134" name="TextBox 52"/>
          <p:cNvSpPr/>
          <p:nvPr/>
        </p:nvSpPr>
        <p:spPr>
          <a:xfrm>
            <a:off x="495000" y="2396160"/>
            <a:ext cx="13557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Разработка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проекта ТС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TextBox 53"/>
          <p:cNvSpPr/>
          <p:nvPr/>
        </p:nvSpPr>
        <p:spPr>
          <a:xfrm>
            <a:off x="2203200" y="2396160"/>
            <a:ext cx="2002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Предварительное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согласование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ТС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6" name="Прямая со стрелкой 55"/>
          <p:cNvCxnSpPr/>
          <p:nvPr/>
        </p:nvCxnSpPr>
        <p:spPr>
          <a:xfrm>
            <a:off x="3800520" y="3294360"/>
            <a:ext cx="859320" cy="72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sp>
        <p:nvSpPr>
          <p:cNvPr id="137" name="TextBox 56"/>
          <p:cNvSpPr/>
          <p:nvPr/>
        </p:nvSpPr>
        <p:spPr>
          <a:xfrm>
            <a:off x="4750560" y="2951280"/>
            <a:ext cx="10782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ИТЦ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TextBox 57"/>
          <p:cNvSpPr/>
          <p:nvPr/>
        </p:nvSpPr>
        <p:spPr>
          <a:xfrm>
            <a:off x="4312440" y="2396160"/>
            <a:ext cx="2002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Предварительное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согласование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ТС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TextBox 14"/>
          <p:cNvSpPr/>
          <p:nvPr/>
        </p:nvSpPr>
        <p:spPr>
          <a:xfrm>
            <a:off x="6755400" y="2940480"/>
            <a:ext cx="129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e74c36"/>
                </a:solidFill>
                <a:latin typeface="Calibri"/>
                <a:ea typeface="DejaVu Sans"/>
              </a:rPr>
              <a:t>МФЦ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0" name="Прямая со стрелкой 18"/>
          <p:cNvCxnSpPr/>
          <p:nvPr/>
        </p:nvCxnSpPr>
        <p:spPr>
          <a:xfrm>
            <a:off x="8110440" y="3305160"/>
            <a:ext cx="859680" cy="72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sp>
        <p:nvSpPr>
          <p:cNvPr id="141" name="TextBox 19"/>
          <p:cNvSpPr/>
          <p:nvPr/>
        </p:nvSpPr>
        <p:spPr>
          <a:xfrm>
            <a:off x="9030240" y="2951280"/>
            <a:ext cx="12016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МЦР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2" name="Прямая со стрелкой 45"/>
          <p:cNvCxnSpPr/>
          <p:nvPr/>
        </p:nvCxnSpPr>
        <p:spPr>
          <a:xfrm>
            <a:off x="5834880" y="3305160"/>
            <a:ext cx="859680" cy="72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cxnSp>
        <p:nvCxnSpPr>
          <p:cNvPr id="143" name="Прямая соединительная линия 47"/>
          <p:cNvCxnSpPr/>
          <p:nvPr/>
        </p:nvCxnSpPr>
        <p:spPr>
          <a:xfrm>
            <a:off x="9612360" y="3684600"/>
            <a:ext cx="720" cy="359640"/>
          </a:xfrm>
          <a:prstGeom prst="straightConnector1">
            <a:avLst/>
          </a:prstGeom>
          <a:ln w="38100">
            <a:solidFill>
              <a:srgbClr val="4c2618"/>
            </a:solidFill>
            <a:prstDash val="sysDash"/>
            <a:round/>
          </a:ln>
        </p:spPr>
      </p:cxnSp>
      <p:cxnSp>
        <p:nvCxnSpPr>
          <p:cNvPr id="144" name="Прямая соединительная линия 49"/>
          <p:cNvCxnSpPr/>
          <p:nvPr/>
        </p:nvCxnSpPr>
        <p:spPr>
          <a:xfrm flipH="1">
            <a:off x="5369760" y="4070880"/>
            <a:ext cx="4243320" cy="720"/>
          </a:xfrm>
          <a:prstGeom prst="straightConnector1">
            <a:avLst/>
          </a:prstGeom>
          <a:ln w="38100">
            <a:solidFill>
              <a:srgbClr val="4c2618"/>
            </a:solidFill>
            <a:prstDash val="sysDash"/>
            <a:round/>
          </a:ln>
        </p:spPr>
      </p:cxnSp>
      <p:cxnSp>
        <p:nvCxnSpPr>
          <p:cNvPr id="145" name="Прямая со стрелкой 51"/>
          <p:cNvCxnSpPr/>
          <p:nvPr/>
        </p:nvCxnSpPr>
        <p:spPr>
          <a:xfrm flipV="1">
            <a:off x="5369760" y="3659040"/>
            <a:ext cx="720" cy="412560"/>
          </a:xfrm>
          <a:prstGeom prst="straightConnector1">
            <a:avLst/>
          </a:prstGeom>
          <a:ln w="38100">
            <a:solidFill>
              <a:srgbClr val="4c2618"/>
            </a:solidFill>
            <a:prstDash val="sysDash"/>
            <a:round/>
            <a:tailEnd len="med" type="triangle" w="med"/>
          </a:ln>
        </p:spPr>
      </p:cxnSp>
      <p:cxnSp>
        <p:nvCxnSpPr>
          <p:cNvPr id="146" name="Прямая соединительная линия 58"/>
          <p:cNvCxnSpPr/>
          <p:nvPr/>
        </p:nvCxnSpPr>
        <p:spPr>
          <a:xfrm>
            <a:off x="5207400" y="3659040"/>
            <a:ext cx="720" cy="516960"/>
          </a:xfrm>
          <a:prstGeom prst="straightConnector1">
            <a:avLst/>
          </a:prstGeom>
          <a:ln w="38100">
            <a:solidFill>
              <a:srgbClr val="4c2618"/>
            </a:solidFill>
            <a:prstDash val="sysDash"/>
            <a:round/>
          </a:ln>
        </p:spPr>
      </p:cxnSp>
      <p:cxnSp>
        <p:nvCxnSpPr>
          <p:cNvPr id="147" name="Прямая со стрелкой 59"/>
          <p:cNvCxnSpPr/>
          <p:nvPr/>
        </p:nvCxnSpPr>
        <p:spPr>
          <a:xfrm flipV="1">
            <a:off x="9747720" y="3659040"/>
            <a:ext cx="720" cy="516960"/>
          </a:xfrm>
          <a:prstGeom prst="straightConnector1">
            <a:avLst/>
          </a:prstGeom>
          <a:ln w="38100">
            <a:solidFill>
              <a:srgbClr val="4c2618"/>
            </a:solidFill>
            <a:prstDash val="sysDash"/>
            <a:round/>
            <a:tailEnd len="med" type="triangle" w="med"/>
          </a:ln>
        </p:spPr>
      </p:cxnSp>
      <p:sp>
        <p:nvSpPr>
          <p:cNvPr id="148" name="TextBox 60"/>
          <p:cNvSpPr/>
          <p:nvPr/>
        </p:nvSpPr>
        <p:spPr>
          <a:xfrm>
            <a:off x="4761720" y="4183560"/>
            <a:ext cx="55512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Запрос информации о предварительном 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согласовании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TextBox 61"/>
          <p:cNvSpPr/>
          <p:nvPr/>
        </p:nvSpPr>
        <p:spPr>
          <a:xfrm>
            <a:off x="6523560" y="2324160"/>
            <a:ext cx="17564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СОГЛАСОВАНИЕ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0" name="Рисунок 62" descr=""/>
          <p:cNvPicPr/>
          <p:nvPr/>
        </p:nvPicPr>
        <p:blipFill>
          <a:blip r:embed="rId1"/>
          <a:stretch/>
        </p:blipFill>
        <p:spPr>
          <a:xfrm>
            <a:off x="7473240" y="2666160"/>
            <a:ext cx="419040" cy="406440"/>
          </a:xfrm>
          <a:prstGeom prst="rect">
            <a:avLst/>
          </a:prstGeom>
          <a:ln w="0">
            <a:noFill/>
          </a:ln>
        </p:spPr>
      </p:pic>
      <p:sp>
        <p:nvSpPr>
          <p:cNvPr id="151" name="TextBox 63"/>
          <p:cNvSpPr/>
          <p:nvPr/>
        </p:nvSpPr>
        <p:spPr>
          <a:xfrm>
            <a:off x="8777520" y="2313720"/>
            <a:ext cx="17564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СОГЛАСОВАНИЕ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2" name="Рисунок 64" descr=""/>
          <p:cNvPicPr/>
          <p:nvPr/>
        </p:nvPicPr>
        <p:blipFill>
          <a:blip r:embed="rId2"/>
          <a:stretch/>
        </p:blipFill>
        <p:spPr>
          <a:xfrm>
            <a:off x="9524160" y="2661480"/>
            <a:ext cx="419040" cy="406440"/>
          </a:xfrm>
          <a:prstGeom prst="rect">
            <a:avLst/>
          </a:prstGeom>
          <a:ln w="0">
            <a:noFill/>
          </a:ln>
        </p:spPr>
      </p:pic>
      <p:pic>
        <p:nvPicPr>
          <p:cNvPr id="153" name="Рисунок 65" descr=""/>
          <p:cNvPicPr/>
          <p:nvPr/>
        </p:nvPicPr>
        <p:blipFill>
          <a:blip r:embed="rId3"/>
          <a:stretch/>
        </p:blipFill>
        <p:spPr>
          <a:xfrm>
            <a:off x="8310240" y="2866680"/>
            <a:ext cx="452520" cy="452520"/>
          </a:xfrm>
          <a:prstGeom prst="rect">
            <a:avLst/>
          </a:prstGeom>
          <a:ln w="0">
            <a:noFill/>
          </a:ln>
        </p:spPr>
      </p:pic>
      <p:pic>
        <p:nvPicPr>
          <p:cNvPr id="154" name="Рисунок 67" descr=""/>
          <p:cNvPicPr/>
          <p:nvPr/>
        </p:nvPicPr>
        <p:blipFill>
          <a:blip r:embed="rId4"/>
          <a:stretch/>
        </p:blipFill>
        <p:spPr>
          <a:xfrm>
            <a:off x="6902280" y="2607480"/>
            <a:ext cx="527400" cy="527400"/>
          </a:xfrm>
          <a:prstGeom prst="rect">
            <a:avLst/>
          </a:prstGeom>
          <a:ln w="0">
            <a:noFill/>
          </a:ln>
        </p:spPr>
      </p:pic>
      <p:cxnSp>
        <p:nvCxnSpPr>
          <p:cNvPr id="155" name="Прямая соединительная линия 68"/>
          <p:cNvCxnSpPr/>
          <p:nvPr/>
        </p:nvCxnSpPr>
        <p:spPr>
          <a:xfrm>
            <a:off x="5207400" y="4175280"/>
            <a:ext cx="4541040" cy="720"/>
          </a:xfrm>
          <a:prstGeom prst="straightConnector1">
            <a:avLst/>
          </a:prstGeom>
          <a:ln w="38100">
            <a:solidFill>
              <a:srgbClr val="4c2618"/>
            </a:solidFill>
            <a:prstDash val="sysDash"/>
            <a:round/>
          </a:ln>
        </p:spPr>
      </p:cxnSp>
      <p:grpSp>
        <p:nvGrpSpPr>
          <p:cNvPr id="156" name="Группа 69"/>
          <p:cNvGrpSpPr/>
          <p:nvPr/>
        </p:nvGrpSpPr>
        <p:grpSpPr>
          <a:xfrm>
            <a:off x="6473520" y="3407760"/>
            <a:ext cx="1991160" cy="590400"/>
            <a:chOff x="6473520" y="3407760"/>
            <a:chExt cx="1991160" cy="590400"/>
          </a:xfrm>
        </p:grpSpPr>
        <p:sp>
          <p:nvSpPr>
            <p:cNvPr id="157" name="TextBox 70"/>
            <p:cNvSpPr/>
            <p:nvPr/>
          </p:nvSpPr>
          <p:spPr>
            <a:xfrm>
              <a:off x="6473520" y="3407760"/>
              <a:ext cx="199116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ru-RU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формирование ТС</a:t>
              </a:r>
              <a:endParaRPr b="0" lang="ru-RU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58" name="TextBox 71"/>
            <p:cNvSpPr/>
            <p:nvPr/>
          </p:nvSpPr>
          <p:spPr>
            <a:xfrm>
              <a:off x="6799680" y="3634200"/>
              <a:ext cx="130860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ru-RU" sz="1800" spc="-1" strike="noStrike" u="sng">
                  <a:solidFill>
                    <a:srgbClr val="000000"/>
                  </a:solidFill>
                  <a:uFillTx/>
                  <a:latin typeface="Calibri"/>
                  <a:ea typeface="DejaVu Sans"/>
                </a:rPr>
                <a:t>на бумаге</a:t>
              </a:r>
              <a:endParaRPr b="0" lang="ru-RU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59" name="TextBox 72"/>
          <p:cNvSpPr/>
          <p:nvPr/>
        </p:nvSpPr>
        <p:spPr>
          <a:xfrm>
            <a:off x="7471080" y="791280"/>
            <a:ext cx="33721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Работа с </a:t>
            </a:r>
            <a:r>
              <a:rPr b="0" lang="ru-RU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бумажным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документом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TextBox 73"/>
          <p:cNvSpPr/>
          <p:nvPr/>
        </p:nvSpPr>
        <p:spPr>
          <a:xfrm>
            <a:off x="518760" y="822960"/>
            <a:ext cx="51019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Работа с </a:t>
            </a:r>
            <a:r>
              <a:rPr b="0" lang="ru-RU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проектом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документа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 </a:t>
            </a:r>
            <a:r>
              <a:rPr b="0" lang="ru-RU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электронном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виде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1" name="Рисунок 74" descr=""/>
          <p:cNvPicPr/>
          <p:nvPr/>
        </p:nvPicPr>
        <p:blipFill>
          <a:blip r:embed="rId5"/>
          <a:stretch/>
        </p:blipFill>
        <p:spPr>
          <a:xfrm>
            <a:off x="5610600" y="787680"/>
            <a:ext cx="448560" cy="448560"/>
          </a:xfrm>
          <a:prstGeom prst="rect">
            <a:avLst/>
          </a:prstGeom>
          <a:ln w="0">
            <a:noFill/>
          </a:ln>
        </p:spPr>
      </p:pic>
      <p:pic>
        <p:nvPicPr>
          <p:cNvPr id="162" name="Рисунок 75" descr=""/>
          <p:cNvPicPr/>
          <p:nvPr/>
        </p:nvPicPr>
        <p:blipFill>
          <a:blip r:embed="rId6"/>
          <a:stretch/>
        </p:blipFill>
        <p:spPr>
          <a:xfrm>
            <a:off x="10785240" y="687960"/>
            <a:ext cx="546480" cy="546480"/>
          </a:xfrm>
          <a:prstGeom prst="rect">
            <a:avLst/>
          </a:prstGeom>
          <a:ln w="0">
            <a:noFill/>
          </a:ln>
        </p:spPr>
      </p:pic>
      <p:pic>
        <p:nvPicPr>
          <p:cNvPr id="163" name="Рисунок 76" descr=""/>
          <p:cNvPicPr/>
          <p:nvPr/>
        </p:nvPicPr>
        <p:blipFill>
          <a:blip r:embed="rId7"/>
          <a:stretch/>
        </p:blipFill>
        <p:spPr>
          <a:xfrm>
            <a:off x="3989880" y="2923200"/>
            <a:ext cx="412920" cy="412920"/>
          </a:xfrm>
          <a:prstGeom prst="rect">
            <a:avLst/>
          </a:prstGeom>
          <a:ln w="0">
            <a:noFill/>
          </a:ln>
        </p:spPr>
      </p:pic>
      <p:pic>
        <p:nvPicPr>
          <p:cNvPr id="164" name="Рисунок 77" descr=""/>
          <p:cNvPicPr/>
          <p:nvPr/>
        </p:nvPicPr>
        <p:blipFill>
          <a:blip r:embed="rId8"/>
          <a:stretch/>
        </p:blipFill>
        <p:spPr>
          <a:xfrm>
            <a:off x="1814760" y="2927520"/>
            <a:ext cx="412920" cy="412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Скругленный прямоугольник 38"/>
          <p:cNvSpPr/>
          <p:nvPr/>
        </p:nvSpPr>
        <p:spPr>
          <a:xfrm>
            <a:off x="395640" y="4803120"/>
            <a:ext cx="11658960" cy="1366200"/>
          </a:xfrm>
          <a:prstGeom prst="roundRect">
            <a:avLst>
              <a:gd name="adj" fmla="val 3883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66" name="Скругленный прямоугольник 37"/>
          <p:cNvSpPr/>
          <p:nvPr/>
        </p:nvSpPr>
        <p:spPr>
          <a:xfrm>
            <a:off x="6380280" y="1405440"/>
            <a:ext cx="5673960" cy="3602520"/>
          </a:xfrm>
          <a:prstGeom prst="roundRect">
            <a:avLst>
              <a:gd name="adj" fmla="val 3883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67" name="Скругленный прямоугольник 4"/>
          <p:cNvSpPr/>
          <p:nvPr/>
        </p:nvSpPr>
        <p:spPr>
          <a:xfrm>
            <a:off x="403560" y="1438560"/>
            <a:ext cx="5813640" cy="3218040"/>
          </a:xfrm>
          <a:prstGeom prst="roundRect">
            <a:avLst>
              <a:gd name="adj" fmla="val 388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168" name="TextBox 34"/>
          <p:cNvSpPr/>
          <p:nvPr/>
        </p:nvSpPr>
        <p:spPr>
          <a:xfrm>
            <a:off x="520560" y="120240"/>
            <a:ext cx="11533680" cy="501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700" spc="-1" strike="noStrike">
                <a:solidFill>
                  <a:srgbClr val="4c2618"/>
                </a:solidFill>
                <a:latin typeface="Arial"/>
                <a:ea typeface="DejaVu Sans"/>
              </a:rPr>
              <a:t>Текущее состояние процесса</a:t>
            </a:r>
            <a:endParaRPr b="0" lang="ru-RU" sz="2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Прямоугольник 18"/>
          <p:cNvSpPr/>
          <p:nvPr/>
        </p:nvSpPr>
        <p:spPr>
          <a:xfrm>
            <a:off x="-1440" y="200520"/>
            <a:ext cx="396360" cy="363600"/>
          </a:xfrm>
          <a:prstGeom prst="rect">
            <a:avLst/>
          </a:prstGeom>
          <a:solidFill>
            <a:srgbClr val="e74c3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6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TextBox 3"/>
          <p:cNvSpPr/>
          <p:nvPr/>
        </p:nvSpPr>
        <p:spPr>
          <a:xfrm>
            <a:off x="403200" y="2940480"/>
            <a:ext cx="1221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ОМС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TextBox 17"/>
          <p:cNvSpPr/>
          <p:nvPr/>
        </p:nvSpPr>
        <p:spPr>
          <a:xfrm>
            <a:off x="2499480" y="2940480"/>
            <a:ext cx="129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e74c36"/>
                </a:solidFill>
                <a:latin typeface="Calibri"/>
                <a:ea typeface="DejaVu Sans"/>
              </a:rPr>
              <a:t>МФЦ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72" name="Прямая со стрелкой 16"/>
          <p:cNvCxnSpPr>
            <a:stCxn id="170" idx="3"/>
            <a:endCxn id="171" idx="1"/>
          </p:cNvCxnSpPr>
          <p:nvPr/>
        </p:nvCxnSpPr>
        <p:spPr>
          <a:xfrm>
            <a:off x="1624680" y="3290040"/>
            <a:ext cx="875160" cy="36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cxnSp>
        <p:nvCxnSpPr>
          <p:cNvPr id="173" name="Прямая соединительная линия 27"/>
          <p:cNvCxnSpPr>
            <a:stCxn id="174" idx="2"/>
          </p:cNvCxnSpPr>
          <p:nvPr/>
        </p:nvCxnSpPr>
        <p:spPr>
          <a:xfrm>
            <a:off x="11431080" y="3650400"/>
            <a:ext cx="1080" cy="1939320"/>
          </a:xfrm>
          <a:prstGeom prst="straightConnector1">
            <a:avLst/>
          </a:prstGeom>
          <a:ln w="38100">
            <a:solidFill>
              <a:srgbClr val="4c2618"/>
            </a:solidFill>
            <a:round/>
          </a:ln>
        </p:spPr>
      </p:cxnSp>
      <p:cxnSp>
        <p:nvCxnSpPr>
          <p:cNvPr id="175" name="Прямая соединительная линия 29"/>
          <p:cNvCxnSpPr/>
          <p:nvPr/>
        </p:nvCxnSpPr>
        <p:spPr>
          <a:xfrm flipH="1">
            <a:off x="1049760" y="5589000"/>
            <a:ext cx="10382400" cy="720"/>
          </a:xfrm>
          <a:prstGeom prst="straightConnector1">
            <a:avLst/>
          </a:prstGeom>
          <a:ln w="38100">
            <a:solidFill>
              <a:srgbClr val="4c2618"/>
            </a:solidFill>
            <a:round/>
          </a:ln>
        </p:spPr>
      </p:cxnSp>
      <p:cxnSp>
        <p:nvCxnSpPr>
          <p:cNvPr id="176" name="Прямая со стрелкой 31"/>
          <p:cNvCxnSpPr/>
          <p:nvPr/>
        </p:nvCxnSpPr>
        <p:spPr>
          <a:xfrm flipV="1">
            <a:off x="1049760" y="4145400"/>
            <a:ext cx="720" cy="144432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sp>
        <p:nvSpPr>
          <p:cNvPr id="177" name="TextBox 52"/>
          <p:cNvSpPr/>
          <p:nvPr/>
        </p:nvSpPr>
        <p:spPr>
          <a:xfrm>
            <a:off x="495000" y="2396160"/>
            <a:ext cx="13557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Разработка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проекта ТС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TextBox 53"/>
          <p:cNvSpPr/>
          <p:nvPr/>
        </p:nvSpPr>
        <p:spPr>
          <a:xfrm>
            <a:off x="2203200" y="2396160"/>
            <a:ext cx="2002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Предварительное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согласование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ТС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79" name="Прямая со стрелкой 55"/>
          <p:cNvCxnSpPr/>
          <p:nvPr/>
        </p:nvCxnSpPr>
        <p:spPr>
          <a:xfrm>
            <a:off x="3800520" y="3294360"/>
            <a:ext cx="859320" cy="72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sp>
        <p:nvSpPr>
          <p:cNvPr id="180" name="TextBox 56"/>
          <p:cNvSpPr/>
          <p:nvPr/>
        </p:nvSpPr>
        <p:spPr>
          <a:xfrm>
            <a:off x="4750560" y="2951280"/>
            <a:ext cx="10782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ИТЦ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TextBox 57"/>
          <p:cNvSpPr/>
          <p:nvPr/>
        </p:nvSpPr>
        <p:spPr>
          <a:xfrm>
            <a:off x="4312440" y="2396160"/>
            <a:ext cx="200268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Предварительное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согласование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ТС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TextBox 14"/>
          <p:cNvSpPr/>
          <p:nvPr/>
        </p:nvSpPr>
        <p:spPr>
          <a:xfrm>
            <a:off x="6755400" y="2940480"/>
            <a:ext cx="129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e74c36"/>
                </a:solidFill>
                <a:latin typeface="Calibri"/>
                <a:ea typeface="DejaVu Sans"/>
              </a:rPr>
              <a:t>МФЦ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83" name="Прямая со стрелкой 15"/>
          <p:cNvCxnSpPr/>
          <p:nvPr/>
        </p:nvCxnSpPr>
        <p:spPr>
          <a:xfrm>
            <a:off x="5834880" y="3305160"/>
            <a:ext cx="859680" cy="72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cxnSp>
        <p:nvCxnSpPr>
          <p:cNvPr id="184" name="Прямая со стрелкой 18"/>
          <p:cNvCxnSpPr/>
          <p:nvPr/>
        </p:nvCxnSpPr>
        <p:spPr>
          <a:xfrm>
            <a:off x="8110440" y="3305160"/>
            <a:ext cx="859680" cy="72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sp>
        <p:nvSpPr>
          <p:cNvPr id="185" name="TextBox 19"/>
          <p:cNvSpPr/>
          <p:nvPr/>
        </p:nvSpPr>
        <p:spPr>
          <a:xfrm>
            <a:off x="9030240" y="2951280"/>
            <a:ext cx="12016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МЦР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86" name="Прямая со стрелкой 30"/>
          <p:cNvCxnSpPr>
            <a:stCxn id="185" idx="3"/>
            <a:endCxn id="174" idx="1"/>
          </p:cNvCxnSpPr>
          <p:nvPr/>
        </p:nvCxnSpPr>
        <p:spPr>
          <a:xfrm>
            <a:off x="10231920" y="3300840"/>
            <a:ext cx="552960" cy="36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sp>
        <p:nvSpPr>
          <p:cNvPr id="174" name="TextBox 32"/>
          <p:cNvSpPr/>
          <p:nvPr/>
        </p:nvSpPr>
        <p:spPr>
          <a:xfrm>
            <a:off x="10784520" y="2951280"/>
            <a:ext cx="129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e74c36"/>
                </a:solidFill>
                <a:latin typeface="Calibri"/>
                <a:ea typeface="DejaVu Sans"/>
              </a:rPr>
              <a:t>МФЦ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TextBox 42"/>
          <p:cNvSpPr/>
          <p:nvPr/>
        </p:nvSpPr>
        <p:spPr>
          <a:xfrm>
            <a:off x="326880" y="3784680"/>
            <a:ext cx="16376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УТВЕРЖДЕНИЕ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88" name="Прямая соединительная линия 39"/>
          <p:cNvCxnSpPr/>
          <p:nvPr/>
        </p:nvCxnSpPr>
        <p:spPr>
          <a:xfrm>
            <a:off x="9612360" y="3684600"/>
            <a:ext cx="720" cy="359640"/>
          </a:xfrm>
          <a:prstGeom prst="straightConnector1">
            <a:avLst/>
          </a:prstGeom>
          <a:ln w="38100">
            <a:solidFill>
              <a:srgbClr val="4c2618"/>
            </a:solidFill>
            <a:prstDash val="sysDash"/>
            <a:round/>
          </a:ln>
        </p:spPr>
      </p:cxnSp>
      <p:cxnSp>
        <p:nvCxnSpPr>
          <p:cNvPr id="189" name="Прямая соединительная линия 41"/>
          <p:cNvCxnSpPr/>
          <p:nvPr/>
        </p:nvCxnSpPr>
        <p:spPr>
          <a:xfrm flipH="1">
            <a:off x="5369760" y="4070880"/>
            <a:ext cx="4243320" cy="720"/>
          </a:xfrm>
          <a:prstGeom prst="straightConnector1">
            <a:avLst/>
          </a:prstGeom>
          <a:ln w="38100">
            <a:solidFill>
              <a:srgbClr val="4c2618"/>
            </a:solidFill>
            <a:prstDash val="sysDash"/>
            <a:round/>
          </a:ln>
        </p:spPr>
      </p:cxnSp>
      <p:cxnSp>
        <p:nvCxnSpPr>
          <p:cNvPr id="190" name="Прямая со стрелкой 44"/>
          <p:cNvCxnSpPr/>
          <p:nvPr/>
        </p:nvCxnSpPr>
        <p:spPr>
          <a:xfrm flipV="1">
            <a:off x="5369760" y="3659040"/>
            <a:ext cx="720" cy="412560"/>
          </a:xfrm>
          <a:prstGeom prst="straightConnector1">
            <a:avLst/>
          </a:prstGeom>
          <a:ln w="38100">
            <a:solidFill>
              <a:srgbClr val="4c2618"/>
            </a:solidFill>
            <a:prstDash val="sysDash"/>
            <a:round/>
            <a:tailEnd len="med" type="triangle" w="med"/>
          </a:ln>
        </p:spPr>
      </p:cxnSp>
      <p:cxnSp>
        <p:nvCxnSpPr>
          <p:cNvPr id="191" name="Прямая соединительная линия 46"/>
          <p:cNvCxnSpPr/>
          <p:nvPr/>
        </p:nvCxnSpPr>
        <p:spPr>
          <a:xfrm>
            <a:off x="5207400" y="3659040"/>
            <a:ext cx="720" cy="516960"/>
          </a:xfrm>
          <a:prstGeom prst="straightConnector1">
            <a:avLst/>
          </a:prstGeom>
          <a:ln w="38100">
            <a:solidFill>
              <a:srgbClr val="4c2618"/>
            </a:solidFill>
            <a:prstDash val="sysDash"/>
            <a:round/>
          </a:ln>
        </p:spPr>
      </p:cxnSp>
      <p:cxnSp>
        <p:nvCxnSpPr>
          <p:cNvPr id="192" name="Прямая соединительная линия 48"/>
          <p:cNvCxnSpPr/>
          <p:nvPr/>
        </p:nvCxnSpPr>
        <p:spPr>
          <a:xfrm>
            <a:off x="5207400" y="4175280"/>
            <a:ext cx="4541040" cy="720"/>
          </a:xfrm>
          <a:prstGeom prst="straightConnector1">
            <a:avLst/>
          </a:prstGeom>
          <a:ln w="38100">
            <a:solidFill>
              <a:srgbClr val="4c2618"/>
            </a:solidFill>
            <a:prstDash val="sysDash"/>
            <a:round/>
          </a:ln>
        </p:spPr>
      </p:cxnSp>
      <p:cxnSp>
        <p:nvCxnSpPr>
          <p:cNvPr id="193" name="Прямая со стрелкой 50"/>
          <p:cNvCxnSpPr/>
          <p:nvPr/>
        </p:nvCxnSpPr>
        <p:spPr>
          <a:xfrm flipV="1">
            <a:off x="9747720" y="3659040"/>
            <a:ext cx="720" cy="516960"/>
          </a:xfrm>
          <a:prstGeom prst="straightConnector1">
            <a:avLst/>
          </a:prstGeom>
          <a:ln w="38100">
            <a:solidFill>
              <a:srgbClr val="4c2618"/>
            </a:solidFill>
            <a:prstDash val="sysDash"/>
            <a:round/>
            <a:tailEnd len="med" type="triangle" w="med"/>
          </a:ln>
        </p:spPr>
      </p:cxnSp>
      <p:sp>
        <p:nvSpPr>
          <p:cNvPr id="194" name="TextBox 54"/>
          <p:cNvSpPr/>
          <p:nvPr/>
        </p:nvSpPr>
        <p:spPr>
          <a:xfrm>
            <a:off x="4761720" y="4183560"/>
            <a:ext cx="55512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Запрос информации о предварительном </a:t>
            </a: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согласовании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TextBox 33"/>
          <p:cNvSpPr/>
          <p:nvPr/>
        </p:nvSpPr>
        <p:spPr>
          <a:xfrm>
            <a:off x="7471080" y="791280"/>
            <a:ext cx="33721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Работа с </a:t>
            </a:r>
            <a:r>
              <a:rPr b="0" lang="ru-RU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бумажным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документом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Левая фигурная скобка 34"/>
          <p:cNvSpPr/>
          <p:nvPr/>
        </p:nvSpPr>
        <p:spPr>
          <a:xfrm rot="5400000">
            <a:off x="9072000" y="-1392840"/>
            <a:ext cx="321840" cy="5644800"/>
          </a:xfrm>
          <a:prstGeom prst="leftBrace">
            <a:avLst>
              <a:gd name="adj1" fmla="val 15070"/>
              <a:gd name="adj2" fmla="val 50000"/>
            </a:avLst>
          </a:prstGeom>
          <a:noFill/>
          <a:ln w="38100">
            <a:solidFill>
              <a:srgbClr val="c55a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97" name="Левая фигурная скобка 35"/>
          <p:cNvSpPr/>
          <p:nvPr/>
        </p:nvSpPr>
        <p:spPr>
          <a:xfrm rot="5400000">
            <a:off x="3142080" y="-1486080"/>
            <a:ext cx="321840" cy="5813640"/>
          </a:xfrm>
          <a:prstGeom prst="leftBrace">
            <a:avLst>
              <a:gd name="adj1" fmla="val 15070"/>
              <a:gd name="adj2" fmla="val 50000"/>
            </a:avLst>
          </a:prstGeom>
          <a:noFill/>
          <a:ln w="3810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198" name="TextBox 36"/>
          <p:cNvSpPr/>
          <p:nvPr/>
        </p:nvSpPr>
        <p:spPr>
          <a:xfrm>
            <a:off x="518760" y="822960"/>
            <a:ext cx="51019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Работа с </a:t>
            </a:r>
            <a:r>
              <a:rPr b="0" lang="ru-RU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проектом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документа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 </a:t>
            </a:r>
            <a:r>
              <a:rPr b="0" lang="ru-RU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электронном 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виде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TextBox 43"/>
          <p:cNvSpPr/>
          <p:nvPr/>
        </p:nvSpPr>
        <p:spPr>
          <a:xfrm>
            <a:off x="6523560" y="2324160"/>
            <a:ext cx="17564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СОГЛАСОВАНИЕ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0" name="Рисунок 22" descr=""/>
          <p:cNvPicPr/>
          <p:nvPr/>
        </p:nvPicPr>
        <p:blipFill>
          <a:blip r:embed="rId1"/>
          <a:stretch/>
        </p:blipFill>
        <p:spPr>
          <a:xfrm>
            <a:off x="7473240" y="2666160"/>
            <a:ext cx="419040" cy="406440"/>
          </a:xfrm>
          <a:prstGeom prst="rect">
            <a:avLst/>
          </a:prstGeom>
          <a:ln w="0">
            <a:noFill/>
          </a:ln>
        </p:spPr>
      </p:pic>
      <p:sp>
        <p:nvSpPr>
          <p:cNvPr id="201" name="TextBox 45"/>
          <p:cNvSpPr/>
          <p:nvPr/>
        </p:nvSpPr>
        <p:spPr>
          <a:xfrm>
            <a:off x="8777520" y="2313720"/>
            <a:ext cx="17564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СОГЛАСОВАНИЕ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2" name="Рисунок 51" descr=""/>
          <p:cNvPicPr/>
          <p:nvPr/>
        </p:nvPicPr>
        <p:blipFill>
          <a:blip r:embed="rId2"/>
          <a:stretch/>
        </p:blipFill>
        <p:spPr>
          <a:xfrm>
            <a:off x="9524160" y="2661480"/>
            <a:ext cx="419040" cy="406440"/>
          </a:xfrm>
          <a:prstGeom prst="rect">
            <a:avLst/>
          </a:prstGeom>
          <a:ln w="0">
            <a:noFill/>
          </a:ln>
        </p:spPr>
      </p:pic>
      <p:pic>
        <p:nvPicPr>
          <p:cNvPr id="203" name="Рисунок 58" descr=""/>
          <p:cNvPicPr/>
          <p:nvPr/>
        </p:nvPicPr>
        <p:blipFill>
          <a:blip r:embed="rId3"/>
          <a:stretch/>
        </p:blipFill>
        <p:spPr>
          <a:xfrm>
            <a:off x="1899000" y="3722400"/>
            <a:ext cx="419040" cy="406440"/>
          </a:xfrm>
          <a:prstGeom prst="rect">
            <a:avLst/>
          </a:prstGeom>
          <a:ln w="0">
            <a:noFill/>
          </a:ln>
        </p:spPr>
      </p:pic>
      <p:pic>
        <p:nvPicPr>
          <p:cNvPr id="204" name="Рисунок 72" descr=""/>
          <p:cNvPicPr/>
          <p:nvPr/>
        </p:nvPicPr>
        <p:blipFill>
          <a:blip r:embed="rId4"/>
          <a:stretch/>
        </p:blipFill>
        <p:spPr>
          <a:xfrm>
            <a:off x="3989880" y="2923200"/>
            <a:ext cx="412920" cy="412920"/>
          </a:xfrm>
          <a:prstGeom prst="rect">
            <a:avLst/>
          </a:prstGeom>
          <a:ln w="0">
            <a:noFill/>
          </a:ln>
        </p:spPr>
      </p:pic>
      <p:pic>
        <p:nvPicPr>
          <p:cNvPr id="205" name="Рисунок 73" descr=""/>
          <p:cNvPicPr/>
          <p:nvPr/>
        </p:nvPicPr>
        <p:blipFill>
          <a:blip r:embed="rId5"/>
          <a:stretch/>
        </p:blipFill>
        <p:spPr>
          <a:xfrm>
            <a:off x="1814760" y="2927520"/>
            <a:ext cx="412920" cy="412920"/>
          </a:xfrm>
          <a:prstGeom prst="rect">
            <a:avLst/>
          </a:prstGeom>
          <a:ln w="0">
            <a:noFill/>
          </a:ln>
        </p:spPr>
      </p:pic>
      <p:pic>
        <p:nvPicPr>
          <p:cNvPr id="206" name="Рисунок 79" descr=""/>
          <p:cNvPicPr/>
          <p:nvPr/>
        </p:nvPicPr>
        <p:blipFill>
          <a:blip r:embed="rId6"/>
          <a:stretch/>
        </p:blipFill>
        <p:spPr>
          <a:xfrm flipH="1">
            <a:off x="5889240" y="5090760"/>
            <a:ext cx="798120" cy="433800"/>
          </a:xfrm>
          <a:prstGeom prst="rect">
            <a:avLst/>
          </a:prstGeom>
          <a:ln w="0">
            <a:noFill/>
          </a:ln>
        </p:spPr>
      </p:pic>
      <p:pic>
        <p:nvPicPr>
          <p:cNvPr id="207" name="Рисунок 81" descr=""/>
          <p:cNvPicPr/>
          <p:nvPr/>
        </p:nvPicPr>
        <p:blipFill>
          <a:blip r:embed="rId7"/>
          <a:stretch/>
        </p:blipFill>
        <p:spPr>
          <a:xfrm>
            <a:off x="8310240" y="2866680"/>
            <a:ext cx="452520" cy="452520"/>
          </a:xfrm>
          <a:prstGeom prst="rect">
            <a:avLst/>
          </a:prstGeom>
          <a:ln w="0">
            <a:noFill/>
          </a:ln>
        </p:spPr>
      </p:pic>
      <p:pic>
        <p:nvPicPr>
          <p:cNvPr id="208" name="Рисунок 82" descr=""/>
          <p:cNvPicPr/>
          <p:nvPr/>
        </p:nvPicPr>
        <p:blipFill>
          <a:blip r:embed="rId8"/>
          <a:stretch/>
        </p:blipFill>
        <p:spPr>
          <a:xfrm>
            <a:off x="10332000" y="2856960"/>
            <a:ext cx="452520" cy="452520"/>
          </a:xfrm>
          <a:prstGeom prst="rect">
            <a:avLst/>
          </a:prstGeom>
          <a:ln w="0">
            <a:noFill/>
          </a:ln>
        </p:spPr>
      </p:pic>
      <p:pic>
        <p:nvPicPr>
          <p:cNvPr id="209" name="Рисунок 83" descr=""/>
          <p:cNvPicPr/>
          <p:nvPr/>
        </p:nvPicPr>
        <p:blipFill>
          <a:blip r:embed="rId9"/>
          <a:stretch/>
        </p:blipFill>
        <p:spPr>
          <a:xfrm flipH="1">
            <a:off x="6649920" y="5047560"/>
            <a:ext cx="452520" cy="452520"/>
          </a:xfrm>
          <a:prstGeom prst="rect">
            <a:avLst/>
          </a:prstGeom>
          <a:ln w="0">
            <a:noFill/>
          </a:ln>
        </p:spPr>
      </p:pic>
      <p:pic>
        <p:nvPicPr>
          <p:cNvPr id="210" name="Рисунок 85" descr=""/>
          <p:cNvPicPr/>
          <p:nvPr/>
        </p:nvPicPr>
        <p:blipFill>
          <a:blip r:embed="rId10"/>
          <a:stretch/>
        </p:blipFill>
        <p:spPr>
          <a:xfrm>
            <a:off x="6902280" y="2607480"/>
            <a:ext cx="527400" cy="527400"/>
          </a:xfrm>
          <a:prstGeom prst="rect">
            <a:avLst/>
          </a:prstGeom>
          <a:ln w="0">
            <a:noFill/>
          </a:ln>
        </p:spPr>
      </p:pic>
      <p:grpSp>
        <p:nvGrpSpPr>
          <p:cNvPr id="211" name="Группа 87"/>
          <p:cNvGrpSpPr/>
          <p:nvPr/>
        </p:nvGrpSpPr>
        <p:grpSpPr>
          <a:xfrm>
            <a:off x="6473520" y="3407760"/>
            <a:ext cx="1991160" cy="590400"/>
            <a:chOff x="6473520" y="3407760"/>
            <a:chExt cx="1991160" cy="590400"/>
          </a:xfrm>
        </p:grpSpPr>
        <p:sp>
          <p:nvSpPr>
            <p:cNvPr id="212" name="TextBox 2"/>
            <p:cNvSpPr/>
            <p:nvPr/>
          </p:nvSpPr>
          <p:spPr>
            <a:xfrm>
              <a:off x="6473520" y="3407760"/>
              <a:ext cx="199116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ru-RU" sz="18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формирование ТС</a:t>
              </a:r>
              <a:endParaRPr b="0" lang="ru-RU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13" name="TextBox 86"/>
            <p:cNvSpPr/>
            <p:nvPr/>
          </p:nvSpPr>
          <p:spPr>
            <a:xfrm>
              <a:off x="6799680" y="3634200"/>
              <a:ext cx="1308600" cy="363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</a:pPr>
              <a:r>
                <a:rPr b="0" lang="ru-RU" sz="1800" spc="-1" strike="noStrike" u="sng">
                  <a:solidFill>
                    <a:srgbClr val="000000"/>
                  </a:solidFill>
                  <a:uFillTx/>
                  <a:latin typeface="Calibri"/>
                  <a:ea typeface="DejaVu Sans"/>
                </a:rPr>
                <a:t>на бумаге</a:t>
              </a:r>
              <a:endParaRPr b="0" lang="ru-RU" sz="18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pic>
        <p:nvPicPr>
          <p:cNvPr id="214" name="Рисунок 94" descr=""/>
          <p:cNvPicPr/>
          <p:nvPr/>
        </p:nvPicPr>
        <p:blipFill>
          <a:blip r:embed="rId11"/>
          <a:stretch/>
        </p:blipFill>
        <p:spPr>
          <a:xfrm>
            <a:off x="5610600" y="787680"/>
            <a:ext cx="448560" cy="448560"/>
          </a:xfrm>
          <a:prstGeom prst="rect">
            <a:avLst/>
          </a:prstGeom>
          <a:ln w="0">
            <a:noFill/>
          </a:ln>
        </p:spPr>
      </p:pic>
      <p:pic>
        <p:nvPicPr>
          <p:cNvPr id="215" name="Рисунок 95" descr=""/>
          <p:cNvPicPr/>
          <p:nvPr/>
        </p:nvPicPr>
        <p:blipFill>
          <a:blip r:embed="rId12"/>
          <a:stretch/>
        </p:blipFill>
        <p:spPr>
          <a:xfrm>
            <a:off x="10785240" y="687960"/>
            <a:ext cx="546480" cy="546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Рисунок 12" descr=""/>
          <p:cNvPicPr/>
          <p:nvPr/>
        </p:nvPicPr>
        <p:blipFill>
          <a:blip r:embed="rId1"/>
          <a:stretch/>
        </p:blipFill>
        <p:spPr>
          <a:xfrm>
            <a:off x="7639920" y="835560"/>
            <a:ext cx="4099320" cy="5473080"/>
          </a:xfrm>
          <a:prstGeom prst="rect">
            <a:avLst/>
          </a:prstGeom>
          <a:ln w="0">
            <a:solidFill>
              <a:srgbClr val="4c2618"/>
            </a:solidFill>
          </a:ln>
        </p:spPr>
      </p:pic>
      <p:sp>
        <p:nvSpPr>
          <p:cNvPr id="217" name="Скругленный прямоугольник 22"/>
          <p:cNvSpPr/>
          <p:nvPr/>
        </p:nvSpPr>
        <p:spPr>
          <a:xfrm>
            <a:off x="576000" y="1567440"/>
            <a:ext cx="6771600" cy="3345120"/>
          </a:xfrm>
          <a:prstGeom prst="roundRect">
            <a:avLst>
              <a:gd name="adj" fmla="val 2314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218" name="TextBox 34"/>
          <p:cNvSpPr/>
          <p:nvPr/>
        </p:nvSpPr>
        <p:spPr>
          <a:xfrm>
            <a:off x="520560" y="120240"/>
            <a:ext cx="11533680" cy="501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2700" spc="-1" strike="noStrike">
                <a:solidFill>
                  <a:srgbClr val="4c2618"/>
                </a:solidFill>
                <a:latin typeface="Arial"/>
                <a:ea typeface="DejaVu Sans"/>
              </a:rPr>
              <a:t>Целевое состояние процесса</a:t>
            </a:r>
            <a:endParaRPr b="0" lang="ru-RU" sz="27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Прямоугольник 18"/>
          <p:cNvSpPr/>
          <p:nvPr/>
        </p:nvSpPr>
        <p:spPr>
          <a:xfrm>
            <a:off x="-1440" y="200520"/>
            <a:ext cx="396360" cy="363600"/>
          </a:xfrm>
          <a:prstGeom prst="rect">
            <a:avLst/>
          </a:prstGeom>
          <a:solidFill>
            <a:srgbClr val="e74c3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7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TextBox 3"/>
          <p:cNvSpPr/>
          <p:nvPr/>
        </p:nvSpPr>
        <p:spPr>
          <a:xfrm>
            <a:off x="710280" y="3141720"/>
            <a:ext cx="1221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ОМС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TextBox 17"/>
          <p:cNvSpPr/>
          <p:nvPr/>
        </p:nvSpPr>
        <p:spPr>
          <a:xfrm>
            <a:off x="2719800" y="2484360"/>
            <a:ext cx="129312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МФЦ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22" name="Прямая со стрелкой 16"/>
          <p:cNvCxnSpPr>
            <a:stCxn id="220" idx="3"/>
            <a:endCxn id="221" idx="1"/>
          </p:cNvCxnSpPr>
          <p:nvPr/>
        </p:nvCxnSpPr>
        <p:spPr>
          <a:xfrm flipV="1">
            <a:off x="1931760" y="2833920"/>
            <a:ext cx="788400" cy="65772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sp>
        <p:nvSpPr>
          <p:cNvPr id="223" name="TextBox 52"/>
          <p:cNvSpPr/>
          <p:nvPr/>
        </p:nvSpPr>
        <p:spPr>
          <a:xfrm>
            <a:off x="802080" y="2597400"/>
            <a:ext cx="13557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Разработка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проекта ТС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TextBox 53"/>
          <p:cNvSpPr/>
          <p:nvPr/>
        </p:nvSpPr>
        <p:spPr>
          <a:xfrm>
            <a:off x="2362680" y="2205720"/>
            <a:ext cx="20026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СОГЛАСОВАНИЕ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25" name="Прямая со стрелкой 55"/>
          <p:cNvCxnSpPr>
            <a:stCxn id="220" idx="3"/>
            <a:endCxn id="226" idx="1"/>
          </p:cNvCxnSpPr>
          <p:nvPr/>
        </p:nvCxnSpPr>
        <p:spPr>
          <a:xfrm>
            <a:off x="1931760" y="3491280"/>
            <a:ext cx="887040" cy="576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sp>
        <p:nvSpPr>
          <p:cNvPr id="226" name="TextBox 56"/>
          <p:cNvSpPr/>
          <p:nvPr/>
        </p:nvSpPr>
        <p:spPr>
          <a:xfrm>
            <a:off x="2818440" y="3147120"/>
            <a:ext cx="107820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ИТЦ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TextBox 19"/>
          <p:cNvSpPr/>
          <p:nvPr/>
        </p:nvSpPr>
        <p:spPr>
          <a:xfrm>
            <a:off x="2763360" y="3804480"/>
            <a:ext cx="12016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МЦР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TextBox 36"/>
          <p:cNvSpPr/>
          <p:nvPr/>
        </p:nvSpPr>
        <p:spPr>
          <a:xfrm>
            <a:off x="1584720" y="835560"/>
            <a:ext cx="43261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Работа с </a:t>
            </a:r>
            <a:r>
              <a:rPr b="0" lang="ru-RU" sz="18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электронным</a:t>
            </a:r>
            <a:r>
              <a:rPr b="0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документом в ЕСЭД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TextBox 47"/>
          <p:cNvSpPr/>
          <p:nvPr/>
        </p:nvSpPr>
        <p:spPr>
          <a:xfrm>
            <a:off x="5502600" y="3118680"/>
            <a:ext cx="1221480" cy="6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ОМС</a:t>
            </a:r>
            <a:endParaRPr b="0" lang="ru-RU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TextBox 60"/>
          <p:cNvSpPr/>
          <p:nvPr/>
        </p:nvSpPr>
        <p:spPr>
          <a:xfrm>
            <a:off x="5155200" y="2902320"/>
            <a:ext cx="20026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УТВЕРЖДЕНИЕ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Прямоугольник 21"/>
          <p:cNvSpPr/>
          <p:nvPr/>
        </p:nvSpPr>
        <p:spPr>
          <a:xfrm>
            <a:off x="703440" y="5256720"/>
            <a:ext cx="3043800" cy="82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lvl="1" marL="914400" indent="-457200" algn="ctr">
              <a:lnSpc>
                <a:spcPct val="100000"/>
              </a:lnSpc>
              <a:buClr>
                <a:srgbClr val="e74c36"/>
              </a:buClr>
              <a:buFont typeface="Wingdings" charset="2"/>
              <a:buChar char="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Вся работа в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marL="457200"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1-м РКПД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Левая фигурная скобка 23"/>
          <p:cNvSpPr/>
          <p:nvPr/>
        </p:nvSpPr>
        <p:spPr>
          <a:xfrm rot="5400000">
            <a:off x="3800520" y="-1813320"/>
            <a:ext cx="321840" cy="6773400"/>
          </a:xfrm>
          <a:prstGeom prst="leftBrace">
            <a:avLst>
              <a:gd name="adj1" fmla="val 15070"/>
              <a:gd name="adj2" fmla="val 50000"/>
            </a:avLst>
          </a:prstGeom>
          <a:noFill/>
          <a:ln w="38100">
            <a:solidFill>
              <a:srgbClr val="2e75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pic>
        <p:nvPicPr>
          <p:cNvPr id="233" name="Рисунок 24" descr=""/>
          <p:cNvPicPr/>
          <p:nvPr/>
        </p:nvPicPr>
        <p:blipFill>
          <a:blip r:embed="rId2"/>
          <a:stretch/>
        </p:blipFill>
        <p:spPr>
          <a:xfrm>
            <a:off x="5937480" y="785880"/>
            <a:ext cx="448560" cy="448560"/>
          </a:xfrm>
          <a:prstGeom prst="rect">
            <a:avLst/>
          </a:prstGeom>
          <a:ln w="0">
            <a:noFill/>
          </a:ln>
        </p:spPr>
      </p:pic>
      <p:pic>
        <p:nvPicPr>
          <p:cNvPr id="234" name="Рисунок 2" descr=""/>
          <p:cNvPicPr/>
          <p:nvPr/>
        </p:nvPicPr>
        <p:blipFill>
          <a:blip r:embed="rId3"/>
          <a:stretch/>
        </p:blipFill>
        <p:spPr>
          <a:xfrm>
            <a:off x="2988360" y="1259640"/>
            <a:ext cx="1944720" cy="639000"/>
          </a:xfrm>
          <a:prstGeom prst="rect">
            <a:avLst/>
          </a:prstGeom>
          <a:ln w="38100">
            <a:solidFill>
              <a:srgbClr val="2e75b6"/>
            </a:solidFill>
            <a:round/>
          </a:ln>
        </p:spPr>
      </p:pic>
      <p:pic>
        <p:nvPicPr>
          <p:cNvPr id="235" name="Рисунок 18" descr=""/>
          <p:cNvPicPr/>
          <p:nvPr/>
        </p:nvPicPr>
        <p:blipFill>
          <a:blip r:embed="rId4"/>
          <a:stretch/>
        </p:blipFill>
        <p:spPr>
          <a:xfrm>
            <a:off x="1073160" y="3765240"/>
            <a:ext cx="592920" cy="793080"/>
          </a:xfrm>
          <a:prstGeom prst="rect">
            <a:avLst/>
          </a:prstGeom>
          <a:ln w="0">
            <a:noFill/>
          </a:ln>
        </p:spPr>
      </p:pic>
      <p:pic>
        <p:nvPicPr>
          <p:cNvPr id="236" name="Рисунок 44" descr=""/>
          <p:cNvPicPr/>
          <p:nvPr/>
        </p:nvPicPr>
        <p:blipFill>
          <a:blip r:embed="rId5"/>
          <a:stretch/>
        </p:blipFill>
        <p:spPr>
          <a:xfrm>
            <a:off x="3840480" y="3835800"/>
            <a:ext cx="727920" cy="630360"/>
          </a:xfrm>
          <a:prstGeom prst="rect">
            <a:avLst/>
          </a:prstGeom>
          <a:ln w="0">
            <a:noFill/>
          </a:ln>
        </p:spPr>
      </p:pic>
      <p:pic>
        <p:nvPicPr>
          <p:cNvPr id="237" name="Рисунок 45" descr=""/>
          <p:cNvPicPr/>
          <p:nvPr/>
        </p:nvPicPr>
        <p:blipFill>
          <a:blip r:embed="rId6"/>
          <a:stretch/>
        </p:blipFill>
        <p:spPr>
          <a:xfrm>
            <a:off x="3903120" y="2498040"/>
            <a:ext cx="727920" cy="630360"/>
          </a:xfrm>
          <a:prstGeom prst="rect">
            <a:avLst/>
          </a:prstGeom>
          <a:ln w="0">
            <a:noFill/>
          </a:ln>
        </p:spPr>
      </p:pic>
      <p:pic>
        <p:nvPicPr>
          <p:cNvPr id="238" name="Рисунок 46" descr=""/>
          <p:cNvPicPr/>
          <p:nvPr/>
        </p:nvPicPr>
        <p:blipFill>
          <a:blip r:embed="rId7"/>
          <a:stretch/>
        </p:blipFill>
        <p:spPr>
          <a:xfrm>
            <a:off x="3841920" y="3204720"/>
            <a:ext cx="727920" cy="630360"/>
          </a:xfrm>
          <a:prstGeom prst="rect">
            <a:avLst/>
          </a:prstGeom>
          <a:ln w="0">
            <a:noFill/>
          </a:ln>
        </p:spPr>
      </p:pic>
      <p:cxnSp>
        <p:nvCxnSpPr>
          <p:cNvPr id="239" name="Прямая со стрелкой 33"/>
          <p:cNvCxnSpPr>
            <a:stCxn id="220" idx="3"/>
            <a:endCxn id="227" idx="1"/>
          </p:cNvCxnSpPr>
          <p:nvPr/>
        </p:nvCxnSpPr>
        <p:spPr>
          <a:xfrm>
            <a:off x="1931760" y="3491280"/>
            <a:ext cx="831960" cy="66312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sp>
        <p:nvSpPr>
          <p:cNvPr id="240" name="Правая фигурная скобка 11"/>
          <p:cNvSpPr/>
          <p:nvPr/>
        </p:nvSpPr>
        <p:spPr>
          <a:xfrm>
            <a:off x="4665960" y="2747880"/>
            <a:ext cx="336600" cy="1459440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>
            <a:solidFill>
              <a:srgbClr val="4c26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cxnSp>
        <p:nvCxnSpPr>
          <p:cNvPr id="241" name="Прямая со стрелкой 38"/>
          <p:cNvCxnSpPr/>
          <p:nvPr/>
        </p:nvCxnSpPr>
        <p:spPr>
          <a:xfrm>
            <a:off x="4662360" y="3472200"/>
            <a:ext cx="873000" cy="6120"/>
          </a:xfrm>
          <a:prstGeom prst="straightConnector1">
            <a:avLst/>
          </a:prstGeom>
          <a:ln w="38100">
            <a:solidFill>
              <a:srgbClr val="4c2618"/>
            </a:solidFill>
            <a:round/>
            <a:tailEnd len="med" type="triangle" w="med"/>
          </a:ln>
        </p:spPr>
      </p:cxnSp>
      <p:pic>
        <p:nvPicPr>
          <p:cNvPr id="242" name="Рисунок 39" descr=""/>
          <p:cNvPicPr/>
          <p:nvPr/>
        </p:nvPicPr>
        <p:blipFill>
          <a:blip r:embed="rId8"/>
          <a:stretch/>
        </p:blipFill>
        <p:spPr>
          <a:xfrm>
            <a:off x="6619680" y="3118680"/>
            <a:ext cx="727920" cy="630360"/>
          </a:xfrm>
          <a:prstGeom prst="rect">
            <a:avLst/>
          </a:prstGeom>
          <a:ln w="0">
            <a:noFill/>
          </a:ln>
        </p:spPr>
      </p:pic>
      <p:sp>
        <p:nvSpPr>
          <p:cNvPr id="243" name="Прямоугольник 48"/>
          <p:cNvSpPr/>
          <p:nvPr/>
        </p:nvSpPr>
        <p:spPr>
          <a:xfrm>
            <a:off x="8108280" y="324000"/>
            <a:ext cx="31629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lang="ru-RU" sz="2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ТИТУЛЬНЫЙ ЛИСТ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Прямоугольник 31"/>
          <p:cNvSpPr/>
          <p:nvPr/>
        </p:nvSpPr>
        <p:spPr>
          <a:xfrm>
            <a:off x="3001680" y="5216040"/>
            <a:ext cx="386424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lvl="1" marL="914400" indent="-457200" algn="ctr">
              <a:lnSpc>
                <a:spcPct val="100000"/>
              </a:lnSpc>
              <a:buClr>
                <a:srgbClr val="e74c36"/>
              </a:buClr>
              <a:buFont typeface="Wingdings" charset="2"/>
              <a:buChar char="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Нет сопроводительных писем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Прямоугольник 5"/>
          <p:cNvSpPr/>
          <p:nvPr/>
        </p:nvSpPr>
        <p:spPr>
          <a:xfrm>
            <a:off x="196920" y="617400"/>
            <a:ext cx="6756480" cy="3958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algn="ctr">
              <a:lnSpc>
                <a:spcPct val="100000"/>
              </a:lnSpc>
            </a:pPr>
            <a:r>
              <a:rPr b="0" lang="ru-RU" sz="3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ИЗМЕНЕНИЯ</a:t>
            </a:r>
            <a:r>
              <a:rPr b="0" lang="ru-RU" sz="3400" spc="-1" strike="noStrike">
                <a:solidFill>
                  <a:srgbClr val="000000"/>
                </a:solidFill>
                <a:latin typeface="Calibri"/>
                <a:ea typeface="DejaVu Sans"/>
              </a:rPr>
              <a:t>:</a:t>
            </a:r>
            <a:endParaRPr b="0" lang="ru-RU" sz="3400" spc="-1" strike="noStrike">
              <a:solidFill>
                <a:srgbClr val="000000"/>
              </a:solidFill>
              <a:latin typeface="Arial"/>
            </a:endParaRPr>
          </a:p>
          <a:p>
            <a:pPr marL="457200" algn="ctr">
              <a:lnSpc>
                <a:spcPct val="100000"/>
              </a:lnSpc>
            </a:pPr>
            <a:endParaRPr b="0" lang="ru-RU" sz="34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457200">
              <a:lnSpc>
                <a:spcPct val="100000"/>
              </a:lnSpc>
              <a:buClr>
                <a:srgbClr val="e74c36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Взаимодействие через ЕСЭД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457200">
              <a:lnSpc>
                <a:spcPct val="100000"/>
              </a:lnSpc>
              <a:buClr>
                <a:srgbClr val="e74c36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Изменения в методических рекомендациях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Прямоугольник 18"/>
          <p:cNvSpPr/>
          <p:nvPr/>
        </p:nvSpPr>
        <p:spPr>
          <a:xfrm>
            <a:off x="-1440" y="200520"/>
            <a:ext cx="396360" cy="363600"/>
          </a:xfrm>
          <a:prstGeom prst="rect">
            <a:avLst/>
          </a:prstGeom>
          <a:solidFill>
            <a:srgbClr val="e74c36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latin typeface="Arial"/>
                <a:ea typeface="DejaVu Sans"/>
              </a:rPr>
              <a:t>8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Прямоугольник 8"/>
          <p:cNvSpPr/>
          <p:nvPr/>
        </p:nvSpPr>
        <p:spPr>
          <a:xfrm>
            <a:off x="395640" y="4696560"/>
            <a:ext cx="11574720" cy="39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Calibri"/>
              <a:ea typeface="DejaVu Sans"/>
            </a:endParaRPr>
          </a:p>
        </p:txBody>
      </p:sp>
      <p:sp>
        <p:nvSpPr>
          <p:cNvPr id="248" name="Прямоугольник 9"/>
          <p:cNvSpPr/>
          <p:nvPr/>
        </p:nvSpPr>
        <p:spPr>
          <a:xfrm>
            <a:off x="5778000" y="620640"/>
            <a:ext cx="5298840" cy="432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algn="ctr">
              <a:lnSpc>
                <a:spcPct val="100000"/>
              </a:lnSpc>
            </a:pPr>
            <a:r>
              <a:rPr b="0" lang="ru-RU" sz="3400" spc="-1" strike="noStrike" u="sng">
                <a:solidFill>
                  <a:srgbClr val="000000"/>
                </a:solidFill>
                <a:uFillTx/>
                <a:latin typeface="Calibri"/>
                <a:ea typeface="DejaVu Sans"/>
              </a:rPr>
              <a:t>ЭФФЕКТ</a:t>
            </a:r>
            <a:r>
              <a:rPr b="0" lang="ru-RU" sz="3400" spc="-1" strike="noStrike">
                <a:solidFill>
                  <a:srgbClr val="000000"/>
                </a:solidFill>
                <a:latin typeface="Calibri"/>
                <a:ea typeface="DejaVu Sans"/>
              </a:rPr>
              <a:t>:</a:t>
            </a:r>
            <a:endParaRPr b="0" lang="ru-RU" sz="3400" spc="-1" strike="noStrike">
              <a:solidFill>
                <a:srgbClr val="000000"/>
              </a:solidFill>
              <a:latin typeface="Arial"/>
            </a:endParaRPr>
          </a:p>
          <a:p>
            <a:pPr marL="457200" algn="ctr">
              <a:lnSpc>
                <a:spcPct val="100000"/>
              </a:lnSpc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457200">
              <a:lnSpc>
                <a:spcPct val="100000"/>
              </a:lnSpc>
              <a:buClr>
                <a:srgbClr val="e74c36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Исключение бумаги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457200">
              <a:lnSpc>
                <a:spcPct val="100000"/>
              </a:lnSpc>
              <a:buClr>
                <a:srgbClr val="e74c36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Сокращение сроков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>
              <a:lnSpc>
                <a:spcPct val="100000"/>
              </a:lnSpc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457200">
              <a:lnSpc>
                <a:spcPct val="100000"/>
              </a:lnSpc>
              <a:buClr>
                <a:srgbClr val="e74c36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Исключение рисков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algn="ctr">
              <a:lnSpc>
                <a:spcPct val="100000"/>
              </a:lnSpc>
            </a:pPr>
            <a:endParaRPr b="0" lang="ru-RU" sz="1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9" name="Рисунок 6" descr=""/>
          <p:cNvPicPr/>
          <p:nvPr/>
        </p:nvPicPr>
        <p:blipFill>
          <a:blip r:embed="rId1"/>
          <a:stretch/>
        </p:blipFill>
        <p:spPr>
          <a:xfrm>
            <a:off x="2130840" y="1778760"/>
            <a:ext cx="2419560" cy="1617840"/>
          </a:xfrm>
          <a:prstGeom prst="rect">
            <a:avLst/>
          </a:prstGeom>
          <a:ln w="0">
            <a:noFill/>
          </a:ln>
        </p:spPr>
      </p:pic>
      <p:pic>
        <p:nvPicPr>
          <p:cNvPr id="250" name="Рисунок 1" descr=""/>
          <p:cNvPicPr/>
          <p:nvPr/>
        </p:nvPicPr>
        <p:blipFill>
          <a:blip r:embed="rId2"/>
          <a:stretch/>
        </p:blipFill>
        <p:spPr>
          <a:xfrm>
            <a:off x="2464200" y="4113000"/>
            <a:ext cx="1752480" cy="1752480"/>
          </a:xfrm>
          <a:prstGeom prst="rect">
            <a:avLst/>
          </a:prstGeom>
          <a:ln w="0">
            <a:noFill/>
          </a:ln>
        </p:spPr>
      </p:pic>
      <p:pic>
        <p:nvPicPr>
          <p:cNvPr id="251" name="Рисунок 2" descr=""/>
          <p:cNvPicPr/>
          <p:nvPr/>
        </p:nvPicPr>
        <p:blipFill>
          <a:blip r:embed="rId3"/>
          <a:stretch/>
        </p:blipFill>
        <p:spPr>
          <a:xfrm flipH="1">
            <a:off x="10505880" y="2681280"/>
            <a:ext cx="1043280" cy="1043280"/>
          </a:xfrm>
          <a:prstGeom prst="rect">
            <a:avLst/>
          </a:prstGeom>
          <a:ln w="0">
            <a:noFill/>
          </a:ln>
        </p:spPr>
      </p:pic>
      <p:pic>
        <p:nvPicPr>
          <p:cNvPr id="252" name="Рисунок 3" descr=""/>
          <p:cNvPicPr/>
          <p:nvPr/>
        </p:nvPicPr>
        <p:blipFill>
          <a:blip r:embed="rId4"/>
          <a:stretch/>
        </p:blipFill>
        <p:spPr>
          <a:xfrm>
            <a:off x="10322640" y="1111680"/>
            <a:ext cx="1389960" cy="1389960"/>
          </a:xfrm>
          <a:prstGeom prst="rect">
            <a:avLst/>
          </a:prstGeom>
          <a:ln w="0">
            <a:noFill/>
          </a:ln>
        </p:spPr>
      </p:pic>
      <p:pic>
        <p:nvPicPr>
          <p:cNvPr id="253" name="Рисунок 10" descr=""/>
          <p:cNvPicPr/>
          <p:nvPr/>
        </p:nvPicPr>
        <p:blipFill>
          <a:blip r:embed="rId5"/>
          <a:stretch/>
        </p:blipFill>
        <p:spPr>
          <a:xfrm>
            <a:off x="10515960" y="1290600"/>
            <a:ext cx="1032480" cy="1032480"/>
          </a:xfrm>
          <a:prstGeom prst="rect">
            <a:avLst/>
          </a:prstGeom>
          <a:ln w="0">
            <a:noFill/>
          </a:ln>
        </p:spPr>
      </p:pic>
      <p:pic>
        <p:nvPicPr>
          <p:cNvPr id="254" name="Рисунок 12" descr=""/>
          <p:cNvPicPr/>
          <p:nvPr/>
        </p:nvPicPr>
        <p:blipFill>
          <a:blip r:embed="rId6"/>
          <a:stretch/>
        </p:blipFill>
        <p:spPr>
          <a:xfrm>
            <a:off x="9944640" y="4020480"/>
            <a:ext cx="2265480" cy="774360"/>
          </a:xfrm>
          <a:prstGeom prst="rect">
            <a:avLst/>
          </a:prstGeom>
          <a:ln w="0">
            <a:noFill/>
          </a:ln>
        </p:spPr>
      </p:pic>
      <p:pic>
        <p:nvPicPr>
          <p:cNvPr id="255" name="Рисунок 14" descr=""/>
          <p:cNvPicPr/>
          <p:nvPr/>
        </p:nvPicPr>
        <p:blipFill>
          <a:blip r:embed="rId7">
            <a:grayscl/>
          </a:blip>
          <a:stretch/>
        </p:blipFill>
        <p:spPr>
          <a:xfrm>
            <a:off x="10501560" y="3884760"/>
            <a:ext cx="1032480" cy="1032480"/>
          </a:xfrm>
          <a:prstGeom prst="rect">
            <a:avLst/>
          </a:prstGeom>
          <a:ln w="0">
            <a:noFill/>
          </a:ln>
        </p:spPr>
      </p:pic>
      <p:sp>
        <p:nvSpPr>
          <p:cNvPr id="256" name="Прямоугольник 13"/>
          <p:cNvSpPr/>
          <p:nvPr/>
        </p:nvSpPr>
        <p:spPr>
          <a:xfrm>
            <a:off x="-170640" y="6152040"/>
            <a:ext cx="123807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</a:pPr>
            <a:r>
              <a:rPr b="0" i="1" lang="ru-RU" sz="2400" spc="-1" strike="noStrike" u="sng">
                <a:solidFill>
                  <a:srgbClr val="0563c1"/>
                </a:solidFill>
                <a:uFillTx/>
                <a:latin typeface="Calibri"/>
                <a:ea typeface="DejaVu Sans"/>
                <a:hlinkClick r:id="rId8"/>
              </a:rPr>
              <a:t>&gt;&gt;Ссылка на пример выстраивания ветки визирующих и подписантов в ГИС ЕСЭД&lt;&lt;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1990</TotalTime>
  <Application>LibreOffice/7.5.2.1$Linux_X86_64 LibreOffice_project/50$Build-1</Application>
  <AppVersion>15.0000</AppVersion>
  <Words>244</Words>
  <Paragraphs>120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2023-06-11T23:40:49Z</dcterms:created>
  <dc:creator>Y</dc:creator>
  <dc:description/>
  <dc:language>ru-RU</dc:language>
  <cp:lastModifiedBy/>
  <cp:lastPrinted>2023-06-13T04:08:02Z</cp:lastPrinted>
  <dcterms:modified xsi:type="dcterms:W3CDTF">2024-03-05T14:19:42Z</dcterms:modified>
  <cp:revision>519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5</vt:i4>
  </property>
  <property fmtid="{D5CDD505-2E9C-101B-9397-08002B2CF9AE}" pid="3" name="PresentationFormat">
    <vt:lpwstr>Широкоэкранный</vt:lpwstr>
  </property>
  <property fmtid="{D5CDD505-2E9C-101B-9397-08002B2CF9AE}" pid="4" name="Slides">
    <vt:i4>8</vt:i4>
  </property>
</Properties>
</file>