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8" r:id="rId3"/>
    <p:sldId id="277" r:id="rId4"/>
    <p:sldId id="274" r:id="rId5"/>
    <p:sldId id="273" r:id="rId6"/>
    <p:sldId id="261" r:id="rId7"/>
    <p:sldId id="271" r:id="rId8"/>
    <p:sldId id="275" r:id="rId9"/>
    <p:sldId id="266" r:id="rId10"/>
    <p:sldId id="268" r:id="rId11"/>
    <p:sldId id="269" r:id="rId12"/>
    <p:sldId id="270" r:id="rId13"/>
    <p:sldId id="258" r:id="rId14"/>
    <p:sldId id="257" r:id="rId15"/>
    <p:sldId id="260" r:id="rId16"/>
    <p:sldId id="262" r:id="rId17"/>
    <p:sldId id="264" r:id="rId18"/>
    <p:sldId id="265" r:id="rId19"/>
    <p:sldId id="276" r:id="rId20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2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E1F543-F97A-4883-89FA-520F03B2D13F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402DC9-EB4E-4E18-BBE4-7EFB96D3D405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tx1"/>
              </a:solidFill>
            </a:rPr>
            <a:t>Капитал, инвестиции</a:t>
          </a:r>
          <a:endParaRPr lang="ru-RU" sz="800" b="1" dirty="0">
            <a:solidFill>
              <a:schemeClr val="tx1"/>
            </a:solidFill>
          </a:endParaRPr>
        </a:p>
      </dgm:t>
    </dgm:pt>
    <dgm:pt modelId="{46A00F47-7B95-44B0-9986-4253423D8DF5}" type="parTrans" cxnId="{B06F8457-700C-483A-8AC8-68E49B05E6A3}">
      <dgm:prSet/>
      <dgm:spPr/>
      <dgm:t>
        <a:bodyPr/>
        <a:lstStyle/>
        <a:p>
          <a:endParaRPr lang="ru-RU"/>
        </a:p>
      </dgm:t>
    </dgm:pt>
    <dgm:pt modelId="{DB1D4F71-CB35-4A69-B2CC-2ABB88500605}" type="sibTrans" cxnId="{B06F8457-700C-483A-8AC8-68E49B05E6A3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Кадровый капитал</a:t>
          </a:r>
          <a:endParaRPr lang="ru-RU" b="1" dirty="0">
            <a:solidFill>
              <a:schemeClr val="tx1"/>
            </a:solidFill>
          </a:endParaRPr>
        </a:p>
      </dgm:t>
    </dgm:pt>
    <dgm:pt modelId="{86A7A0D2-B0CB-4A4D-81F1-F3AE6F92BB77}">
      <dgm:prSet phldrT="[Текст]" custT="1"/>
      <dgm:spPr/>
      <dgm:t>
        <a:bodyPr/>
        <a:lstStyle/>
        <a:p>
          <a:r>
            <a:rPr lang="ru-RU" sz="800" b="1" dirty="0" smtClean="0"/>
            <a:t>Рекомендуемые детерминанты</a:t>
          </a:r>
          <a:endParaRPr lang="ru-RU" sz="800" b="1" dirty="0"/>
        </a:p>
      </dgm:t>
    </dgm:pt>
    <dgm:pt modelId="{F5774F1E-3018-4A11-953A-C48186661496}" type="parTrans" cxnId="{54303E54-33F3-4933-AB46-67F3BDDE6623}">
      <dgm:prSet/>
      <dgm:spPr/>
      <dgm:t>
        <a:bodyPr/>
        <a:lstStyle/>
        <a:p>
          <a:endParaRPr lang="ru-RU"/>
        </a:p>
      </dgm:t>
    </dgm:pt>
    <dgm:pt modelId="{9BD9D479-B423-439A-820D-1BC0A417F671}" type="sibTrans" cxnId="{54303E54-33F3-4933-AB46-67F3BDDE6623}">
      <dgm:prSet/>
      <dgm:spPr/>
      <dgm:t>
        <a:bodyPr/>
        <a:lstStyle/>
        <a:p>
          <a:endParaRPr lang="ru-RU"/>
        </a:p>
      </dgm:t>
    </dgm:pt>
    <dgm:pt modelId="{44776380-B694-4F5C-8586-F01C2E61878C}">
      <dgm:prSet phldrT="[Текст]" custT="1"/>
      <dgm:spPr/>
      <dgm:t>
        <a:bodyPr/>
        <a:lstStyle/>
        <a:p>
          <a:r>
            <a:rPr lang="ru-RU" sz="700" b="1" dirty="0" smtClean="0">
              <a:solidFill>
                <a:schemeClr val="tx1"/>
              </a:solidFill>
            </a:rPr>
            <a:t>Ресурсная база</a:t>
          </a:r>
          <a:endParaRPr lang="ru-RU" sz="700" b="1" dirty="0">
            <a:solidFill>
              <a:schemeClr val="tx1"/>
            </a:solidFill>
          </a:endParaRPr>
        </a:p>
      </dgm:t>
    </dgm:pt>
    <dgm:pt modelId="{83C08ECC-B43D-465E-95E5-0BC129A4DE08}" type="parTrans" cxnId="{C9E55E41-111B-4461-9D8F-6C0AC7F77714}">
      <dgm:prSet/>
      <dgm:spPr/>
      <dgm:t>
        <a:bodyPr/>
        <a:lstStyle/>
        <a:p>
          <a:endParaRPr lang="ru-RU"/>
        </a:p>
      </dgm:t>
    </dgm:pt>
    <dgm:pt modelId="{0A277CAA-349A-4D87-B08E-F3EDA3F8A308}" type="sibTrans" cxnId="{C9E55E41-111B-4461-9D8F-6C0AC7F77714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Институты, нормативная база</a:t>
          </a:r>
          <a:endParaRPr lang="ru-RU" b="1" dirty="0">
            <a:solidFill>
              <a:schemeClr val="tx1"/>
            </a:solidFill>
          </a:endParaRPr>
        </a:p>
      </dgm:t>
    </dgm:pt>
    <dgm:pt modelId="{2A820E3B-2995-4CDE-8B17-C944EEB7F7B6}">
      <dgm:prSet phldrT="[Текст]" phldr="1"/>
      <dgm:spPr/>
      <dgm:t>
        <a:bodyPr/>
        <a:lstStyle/>
        <a:p>
          <a:endParaRPr lang="ru-RU"/>
        </a:p>
      </dgm:t>
    </dgm:pt>
    <dgm:pt modelId="{5D795A47-C95B-4DD6-AA1E-371182948828}" type="parTrans" cxnId="{0A317C76-207B-4E54-A78D-3E0C0519242E}">
      <dgm:prSet/>
      <dgm:spPr/>
      <dgm:t>
        <a:bodyPr/>
        <a:lstStyle/>
        <a:p>
          <a:endParaRPr lang="ru-RU"/>
        </a:p>
      </dgm:t>
    </dgm:pt>
    <dgm:pt modelId="{A073EF2E-1C3F-4679-BCFB-F49FE6C1A0C6}" type="sibTrans" cxnId="{0A317C76-207B-4E54-A78D-3E0C0519242E}">
      <dgm:prSet/>
      <dgm:spPr/>
      <dgm:t>
        <a:bodyPr/>
        <a:lstStyle/>
        <a:p>
          <a:endParaRPr lang="ru-RU"/>
        </a:p>
      </dgm:t>
    </dgm:pt>
    <dgm:pt modelId="{0A7496AB-7492-4F6D-9B40-DD3CF39FD6E0}">
      <dgm:prSet phldrT="[Текст]" custT="1"/>
      <dgm:spPr/>
      <dgm:t>
        <a:bodyPr/>
        <a:lstStyle/>
        <a:p>
          <a:r>
            <a:rPr lang="ru-RU" sz="700" b="1" dirty="0" smtClean="0">
              <a:solidFill>
                <a:schemeClr val="tx1"/>
              </a:solidFill>
            </a:rPr>
            <a:t>Стандарты общества</a:t>
          </a:r>
          <a:endParaRPr lang="ru-RU" sz="700" b="1" dirty="0">
            <a:solidFill>
              <a:schemeClr val="tx1"/>
            </a:solidFill>
          </a:endParaRPr>
        </a:p>
      </dgm:t>
    </dgm:pt>
    <dgm:pt modelId="{FFC5CF6B-B494-418B-A8C9-13535FF57AC1}" type="parTrans" cxnId="{11C4FE19-3F59-4FD1-88F5-AD1BAC8B7BFB}">
      <dgm:prSet/>
      <dgm:spPr/>
      <dgm:t>
        <a:bodyPr/>
        <a:lstStyle/>
        <a:p>
          <a:endParaRPr lang="ru-RU"/>
        </a:p>
      </dgm:t>
    </dgm:pt>
    <dgm:pt modelId="{AFDE5305-CC84-4A18-89CE-F2567325E3EB}" type="sibTrans" cxnId="{11C4FE19-3F59-4FD1-88F5-AD1BAC8B7BFB}">
      <dgm:prSet custT="1"/>
      <dgm:spPr/>
      <dgm:t>
        <a:bodyPr/>
        <a:lstStyle/>
        <a:p>
          <a:r>
            <a:rPr lang="ru-RU" sz="700" b="1" dirty="0" smtClean="0">
              <a:solidFill>
                <a:schemeClr val="tx1"/>
              </a:solidFill>
            </a:rPr>
            <a:t>Технологии и инновации</a:t>
          </a:r>
          <a:endParaRPr lang="ru-RU" sz="700" b="1" dirty="0">
            <a:solidFill>
              <a:schemeClr val="tx1"/>
            </a:solidFill>
          </a:endParaRPr>
        </a:p>
      </dgm:t>
    </dgm:pt>
    <dgm:pt modelId="{E86874AC-F6C8-4071-9947-FB1BE49D7A14}">
      <dgm:prSet phldrT="[Текст]"/>
      <dgm:spPr/>
      <dgm:t>
        <a:bodyPr/>
        <a:lstStyle/>
        <a:p>
          <a:r>
            <a:rPr lang="ru-RU" dirty="0" smtClean="0"/>
            <a:t>Количество детерминант может быть расширено</a:t>
          </a:r>
          <a:endParaRPr lang="ru-RU" dirty="0"/>
        </a:p>
      </dgm:t>
    </dgm:pt>
    <dgm:pt modelId="{06D17116-4272-482E-A41F-A69FEF6A11B3}" type="parTrans" cxnId="{905AC27D-3CD3-4139-831E-F4DB37E2B45A}">
      <dgm:prSet/>
      <dgm:spPr/>
      <dgm:t>
        <a:bodyPr/>
        <a:lstStyle/>
        <a:p>
          <a:endParaRPr lang="ru-RU"/>
        </a:p>
      </dgm:t>
    </dgm:pt>
    <dgm:pt modelId="{33B15B01-4DC8-45D8-B94E-B44DD1DA50FF}" type="sibTrans" cxnId="{905AC27D-3CD3-4139-831E-F4DB37E2B45A}">
      <dgm:prSet/>
      <dgm:spPr/>
      <dgm:t>
        <a:bodyPr/>
        <a:lstStyle/>
        <a:p>
          <a:endParaRPr lang="ru-RU"/>
        </a:p>
      </dgm:t>
    </dgm:pt>
    <dgm:pt modelId="{528454EF-DB14-4A47-BF30-122C9F2A1F44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tx1"/>
              </a:solidFill>
            </a:rPr>
            <a:t>Инфраструктура</a:t>
          </a:r>
          <a:endParaRPr lang="ru-RU" sz="800" b="1" dirty="0">
            <a:solidFill>
              <a:schemeClr val="tx1"/>
            </a:solidFill>
          </a:endParaRPr>
        </a:p>
      </dgm:t>
    </dgm:pt>
    <dgm:pt modelId="{56D5FDC1-F9F8-460E-A58E-F9B2AA145BFE}" type="parTrans" cxnId="{E224910E-0171-48A6-A4B5-6ACAB986C362}">
      <dgm:prSet/>
      <dgm:spPr/>
      <dgm:t>
        <a:bodyPr/>
        <a:lstStyle/>
        <a:p>
          <a:endParaRPr lang="ru-RU"/>
        </a:p>
      </dgm:t>
    </dgm:pt>
    <dgm:pt modelId="{A6E0B72A-63F7-4255-AC56-DD56254BDFA9}" type="sibTrans" cxnId="{E224910E-0171-48A6-A4B5-6ACAB986C362}">
      <dgm:prSet/>
      <dgm:spPr/>
      <dgm:t>
        <a:bodyPr/>
        <a:lstStyle/>
        <a:p>
          <a:r>
            <a:rPr lang="en-US" dirty="0" smtClean="0"/>
            <a:t>?</a:t>
          </a:r>
          <a:endParaRPr lang="ru-RU" dirty="0"/>
        </a:p>
      </dgm:t>
    </dgm:pt>
    <dgm:pt modelId="{0AB4F018-6339-4D26-A3F3-CCDC92A53A8B}" type="pres">
      <dgm:prSet presAssocID="{55E1F543-F97A-4883-89FA-520F03B2D13F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A8D959B-F5B8-428E-A6ED-E1D645025727}" type="pres">
      <dgm:prSet presAssocID="{14402DC9-EB4E-4E18-BBE4-7EFB96D3D405}" presName="composite" presStyleCnt="0"/>
      <dgm:spPr/>
    </dgm:pt>
    <dgm:pt modelId="{9F3C1112-A8AC-4AA1-AA06-00E888BAC7AD}" type="pres">
      <dgm:prSet presAssocID="{14402DC9-EB4E-4E18-BBE4-7EFB96D3D405}" presName="Parent1" presStyleLbl="node1" presStyleIdx="0" presStyleCnt="8" custScaleX="95710" custScaleY="10452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0B7765-A46A-4330-B2ED-9B44B01CEDC4}" type="pres">
      <dgm:prSet presAssocID="{14402DC9-EB4E-4E18-BBE4-7EFB96D3D405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CB6B5C-4A62-4328-AA07-17F2DC8E1186}" type="pres">
      <dgm:prSet presAssocID="{14402DC9-EB4E-4E18-BBE4-7EFB96D3D405}" presName="BalanceSpacing" presStyleCnt="0"/>
      <dgm:spPr/>
    </dgm:pt>
    <dgm:pt modelId="{03E3C960-F03E-43B9-93FC-984D3F72F18A}" type="pres">
      <dgm:prSet presAssocID="{14402DC9-EB4E-4E18-BBE4-7EFB96D3D405}" presName="BalanceSpacing1" presStyleCnt="0"/>
      <dgm:spPr/>
    </dgm:pt>
    <dgm:pt modelId="{3001B3E2-365C-47AF-9844-5B255941C1FC}" type="pres">
      <dgm:prSet presAssocID="{DB1D4F71-CB35-4A69-B2CC-2ABB88500605}" presName="Accent1Text" presStyleLbl="node1" presStyleIdx="1" presStyleCnt="8"/>
      <dgm:spPr/>
      <dgm:t>
        <a:bodyPr/>
        <a:lstStyle/>
        <a:p>
          <a:endParaRPr lang="ru-RU"/>
        </a:p>
      </dgm:t>
    </dgm:pt>
    <dgm:pt modelId="{BCD05DBD-82E1-459E-8F9D-420CD8EBF9AA}" type="pres">
      <dgm:prSet presAssocID="{DB1D4F71-CB35-4A69-B2CC-2ABB88500605}" presName="spaceBetweenRectangles" presStyleCnt="0"/>
      <dgm:spPr/>
    </dgm:pt>
    <dgm:pt modelId="{2F32A04B-C5A8-40F2-9C64-C447D942C011}" type="pres">
      <dgm:prSet presAssocID="{44776380-B694-4F5C-8586-F01C2E61878C}" presName="composite" presStyleCnt="0"/>
      <dgm:spPr/>
    </dgm:pt>
    <dgm:pt modelId="{211E52FC-7B5A-4F74-BE4E-A7306E70E16B}" type="pres">
      <dgm:prSet presAssocID="{44776380-B694-4F5C-8586-F01C2E61878C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309E5-29B6-4D8E-814B-E1278FD59FF2}" type="pres">
      <dgm:prSet presAssocID="{44776380-B694-4F5C-8586-F01C2E61878C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485A7-7D79-4DD0-97E8-CE09D2E9A4B8}" type="pres">
      <dgm:prSet presAssocID="{44776380-B694-4F5C-8586-F01C2E61878C}" presName="BalanceSpacing" presStyleCnt="0"/>
      <dgm:spPr/>
    </dgm:pt>
    <dgm:pt modelId="{78C9A694-9D4F-4163-81C6-5C7E6310BFDA}" type="pres">
      <dgm:prSet presAssocID="{44776380-B694-4F5C-8586-F01C2E61878C}" presName="BalanceSpacing1" presStyleCnt="0"/>
      <dgm:spPr/>
    </dgm:pt>
    <dgm:pt modelId="{2889EC96-9075-4791-88DB-2D630FD38B61}" type="pres">
      <dgm:prSet presAssocID="{0A277CAA-349A-4D87-B08E-F3EDA3F8A308}" presName="Accent1Text" presStyleLbl="node1" presStyleIdx="3" presStyleCnt="8"/>
      <dgm:spPr/>
      <dgm:t>
        <a:bodyPr/>
        <a:lstStyle/>
        <a:p>
          <a:endParaRPr lang="ru-RU"/>
        </a:p>
      </dgm:t>
    </dgm:pt>
    <dgm:pt modelId="{12B4BE38-C3C8-4E4B-B597-22DDEB7F82BD}" type="pres">
      <dgm:prSet presAssocID="{0A277CAA-349A-4D87-B08E-F3EDA3F8A308}" presName="spaceBetweenRectangles" presStyleCnt="0"/>
      <dgm:spPr/>
    </dgm:pt>
    <dgm:pt modelId="{1C9876BD-9FC1-43EA-B737-AD1BAAF22038}" type="pres">
      <dgm:prSet presAssocID="{0A7496AB-7492-4F6D-9B40-DD3CF39FD6E0}" presName="composite" presStyleCnt="0"/>
      <dgm:spPr/>
    </dgm:pt>
    <dgm:pt modelId="{1449360F-F573-4FA8-9541-5A4B1EB890D8}" type="pres">
      <dgm:prSet presAssocID="{0A7496AB-7492-4F6D-9B40-DD3CF39FD6E0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EDB2B4-7C03-4127-ABAC-1D3E579C98C0}" type="pres">
      <dgm:prSet presAssocID="{0A7496AB-7492-4F6D-9B40-DD3CF39FD6E0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7113D-EADC-40C5-A94B-3FAD530C8BBE}" type="pres">
      <dgm:prSet presAssocID="{0A7496AB-7492-4F6D-9B40-DD3CF39FD6E0}" presName="BalanceSpacing" presStyleCnt="0"/>
      <dgm:spPr/>
    </dgm:pt>
    <dgm:pt modelId="{2820BAA6-691B-4E26-B9A9-2CB6CD79202E}" type="pres">
      <dgm:prSet presAssocID="{0A7496AB-7492-4F6D-9B40-DD3CF39FD6E0}" presName="BalanceSpacing1" presStyleCnt="0"/>
      <dgm:spPr/>
    </dgm:pt>
    <dgm:pt modelId="{13D701B6-8746-4AEE-A43C-5E971920A6AF}" type="pres">
      <dgm:prSet presAssocID="{AFDE5305-CC84-4A18-89CE-F2567325E3EB}" presName="Accent1Text" presStyleLbl="node1" presStyleIdx="5" presStyleCnt="8"/>
      <dgm:spPr/>
      <dgm:t>
        <a:bodyPr/>
        <a:lstStyle/>
        <a:p>
          <a:endParaRPr lang="ru-RU"/>
        </a:p>
      </dgm:t>
    </dgm:pt>
    <dgm:pt modelId="{9002D35B-5D1B-4972-9CD6-53EE91D91E31}" type="pres">
      <dgm:prSet presAssocID="{AFDE5305-CC84-4A18-89CE-F2567325E3EB}" presName="spaceBetweenRectangles" presStyleCnt="0"/>
      <dgm:spPr/>
    </dgm:pt>
    <dgm:pt modelId="{67AB69F5-B9FD-4EA3-918B-C02016EDBABA}" type="pres">
      <dgm:prSet presAssocID="{528454EF-DB14-4A47-BF30-122C9F2A1F44}" presName="composite" presStyleCnt="0"/>
      <dgm:spPr/>
    </dgm:pt>
    <dgm:pt modelId="{19B2BE17-A3B2-4196-BE82-7C7E3E5FD10D}" type="pres">
      <dgm:prSet presAssocID="{528454EF-DB14-4A47-BF30-122C9F2A1F44}" presName="Parent1" presStyleLbl="node1" presStyleIdx="6" presStyleCnt="8" custLinFactX="-10358" custLinFactY="-67502" custLinFactNeighborX="-1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0C2EA-4EBD-4276-A777-72A5981CBD5D}" type="pres">
      <dgm:prSet presAssocID="{528454EF-DB14-4A47-BF30-122C9F2A1F44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DE31EFCE-9CDF-4C2E-8A39-1EE2FE2A59EA}" type="pres">
      <dgm:prSet presAssocID="{528454EF-DB14-4A47-BF30-122C9F2A1F44}" presName="BalanceSpacing" presStyleCnt="0"/>
      <dgm:spPr/>
    </dgm:pt>
    <dgm:pt modelId="{437686A2-AE23-4372-8774-7F1AF77B70B1}" type="pres">
      <dgm:prSet presAssocID="{528454EF-DB14-4A47-BF30-122C9F2A1F44}" presName="BalanceSpacing1" presStyleCnt="0"/>
      <dgm:spPr/>
    </dgm:pt>
    <dgm:pt modelId="{ACA3BE63-6511-4B3E-BC30-B3C2F551B68C}" type="pres">
      <dgm:prSet presAssocID="{A6E0B72A-63F7-4255-AC56-DD56254BDFA9}" presName="Accent1Text" presStyleLbl="node1" presStyleIdx="7" presStyleCnt="8" custScaleX="104474" custScaleY="104429" custLinFactX="43895" custLinFactY="-72700" custLinFactNeighborX="100000" custLinFactNeighborY="-100000"/>
      <dgm:spPr/>
      <dgm:t>
        <a:bodyPr/>
        <a:lstStyle/>
        <a:p>
          <a:endParaRPr lang="ru-RU"/>
        </a:p>
      </dgm:t>
    </dgm:pt>
  </dgm:ptLst>
  <dgm:cxnLst>
    <dgm:cxn modelId="{0A317C76-207B-4E54-A78D-3E0C0519242E}" srcId="{44776380-B694-4F5C-8586-F01C2E61878C}" destId="{2A820E3B-2995-4CDE-8B17-C944EEB7F7B6}" srcOrd="0" destOrd="0" parTransId="{5D795A47-C95B-4DD6-AA1E-371182948828}" sibTransId="{A073EF2E-1C3F-4679-BCFB-F49FE6C1A0C6}"/>
    <dgm:cxn modelId="{E224910E-0171-48A6-A4B5-6ACAB986C362}" srcId="{55E1F543-F97A-4883-89FA-520F03B2D13F}" destId="{528454EF-DB14-4A47-BF30-122C9F2A1F44}" srcOrd="3" destOrd="0" parTransId="{56D5FDC1-F9F8-460E-A58E-F9B2AA145BFE}" sibTransId="{A6E0B72A-63F7-4255-AC56-DD56254BDFA9}"/>
    <dgm:cxn modelId="{9C5BFC5C-AF9B-4386-8671-83DFCD1C26FD}" type="presOf" srcId="{DB1D4F71-CB35-4A69-B2CC-2ABB88500605}" destId="{3001B3E2-365C-47AF-9844-5B255941C1FC}" srcOrd="0" destOrd="0" presId="urn:microsoft.com/office/officeart/2008/layout/AlternatingHexagons"/>
    <dgm:cxn modelId="{89CAD3D5-1399-4E53-8C60-03C8F2EA5C1B}" type="presOf" srcId="{86A7A0D2-B0CB-4A4D-81F1-F3AE6F92BB77}" destId="{2D0B7765-A46A-4330-B2ED-9B44B01CEDC4}" srcOrd="0" destOrd="0" presId="urn:microsoft.com/office/officeart/2008/layout/AlternatingHexagons"/>
    <dgm:cxn modelId="{11C4FE19-3F59-4FD1-88F5-AD1BAC8B7BFB}" srcId="{55E1F543-F97A-4883-89FA-520F03B2D13F}" destId="{0A7496AB-7492-4F6D-9B40-DD3CF39FD6E0}" srcOrd="2" destOrd="0" parTransId="{FFC5CF6B-B494-418B-A8C9-13535FF57AC1}" sibTransId="{AFDE5305-CC84-4A18-89CE-F2567325E3EB}"/>
    <dgm:cxn modelId="{54303E54-33F3-4933-AB46-67F3BDDE6623}" srcId="{14402DC9-EB4E-4E18-BBE4-7EFB96D3D405}" destId="{86A7A0D2-B0CB-4A4D-81F1-F3AE6F92BB77}" srcOrd="0" destOrd="0" parTransId="{F5774F1E-3018-4A11-953A-C48186661496}" sibTransId="{9BD9D479-B423-439A-820D-1BC0A417F671}"/>
    <dgm:cxn modelId="{1752FB51-AFA8-47EE-8D92-FA62B355F10F}" type="presOf" srcId="{0A277CAA-349A-4D87-B08E-F3EDA3F8A308}" destId="{2889EC96-9075-4791-88DB-2D630FD38B61}" srcOrd="0" destOrd="0" presId="urn:microsoft.com/office/officeart/2008/layout/AlternatingHexagons"/>
    <dgm:cxn modelId="{DB782CC8-AF3E-44F5-8B98-2BD95EDE0203}" type="presOf" srcId="{55E1F543-F97A-4883-89FA-520F03B2D13F}" destId="{0AB4F018-6339-4D26-A3F3-CCDC92A53A8B}" srcOrd="0" destOrd="0" presId="urn:microsoft.com/office/officeart/2008/layout/AlternatingHexagons"/>
    <dgm:cxn modelId="{8C56504F-6A9E-4B48-974D-A2BCFDC665FC}" type="presOf" srcId="{A6E0B72A-63F7-4255-AC56-DD56254BDFA9}" destId="{ACA3BE63-6511-4B3E-BC30-B3C2F551B68C}" srcOrd="0" destOrd="0" presId="urn:microsoft.com/office/officeart/2008/layout/AlternatingHexagons"/>
    <dgm:cxn modelId="{6495200E-1CF7-4B42-BA88-CEB730DE4E05}" type="presOf" srcId="{528454EF-DB14-4A47-BF30-122C9F2A1F44}" destId="{19B2BE17-A3B2-4196-BE82-7C7E3E5FD10D}" srcOrd="0" destOrd="0" presId="urn:microsoft.com/office/officeart/2008/layout/AlternatingHexagons"/>
    <dgm:cxn modelId="{40E528F1-34E6-4732-BE2B-C5F91B2FB26B}" type="presOf" srcId="{AFDE5305-CC84-4A18-89CE-F2567325E3EB}" destId="{13D701B6-8746-4AEE-A43C-5E971920A6AF}" srcOrd="0" destOrd="0" presId="urn:microsoft.com/office/officeart/2008/layout/AlternatingHexagons"/>
    <dgm:cxn modelId="{D9A019F5-36A1-4F7E-8939-D513046EAEC1}" type="presOf" srcId="{0A7496AB-7492-4F6D-9B40-DD3CF39FD6E0}" destId="{1449360F-F573-4FA8-9541-5A4B1EB890D8}" srcOrd="0" destOrd="0" presId="urn:microsoft.com/office/officeart/2008/layout/AlternatingHexagons"/>
    <dgm:cxn modelId="{B06F8457-700C-483A-8AC8-68E49B05E6A3}" srcId="{55E1F543-F97A-4883-89FA-520F03B2D13F}" destId="{14402DC9-EB4E-4E18-BBE4-7EFB96D3D405}" srcOrd="0" destOrd="0" parTransId="{46A00F47-7B95-44B0-9986-4253423D8DF5}" sibTransId="{DB1D4F71-CB35-4A69-B2CC-2ABB88500605}"/>
    <dgm:cxn modelId="{E82096CF-2E7A-4DBF-A20D-F76C5C7C07AE}" type="presOf" srcId="{E86874AC-F6C8-4071-9947-FB1BE49D7A14}" destId="{C7EDB2B4-7C03-4127-ABAC-1D3E579C98C0}" srcOrd="0" destOrd="0" presId="urn:microsoft.com/office/officeart/2008/layout/AlternatingHexagons"/>
    <dgm:cxn modelId="{08A28E5A-511D-4DA9-AF89-9E9010B590FF}" type="presOf" srcId="{44776380-B694-4F5C-8586-F01C2E61878C}" destId="{211E52FC-7B5A-4F74-BE4E-A7306E70E16B}" srcOrd="0" destOrd="0" presId="urn:microsoft.com/office/officeart/2008/layout/AlternatingHexagons"/>
    <dgm:cxn modelId="{D77F8DE7-1BA4-4600-9FB9-DDB27FE14E3A}" type="presOf" srcId="{2A820E3B-2995-4CDE-8B17-C944EEB7F7B6}" destId="{E36309E5-29B6-4D8E-814B-E1278FD59FF2}" srcOrd="0" destOrd="0" presId="urn:microsoft.com/office/officeart/2008/layout/AlternatingHexagons"/>
    <dgm:cxn modelId="{905AC27D-3CD3-4139-831E-F4DB37E2B45A}" srcId="{0A7496AB-7492-4F6D-9B40-DD3CF39FD6E0}" destId="{E86874AC-F6C8-4071-9947-FB1BE49D7A14}" srcOrd="0" destOrd="0" parTransId="{06D17116-4272-482E-A41F-A69FEF6A11B3}" sibTransId="{33B15B01-4DC8-45D8-B94E-B44DD1DA50FF}"/>
    <dgm:cxn modelId="{C9E55E41-111B-4461-9D8F-6C0AC7F77714}" srcId="{55E1F543-F97A-4883-89FA-520F03B2D13F}" destId="{44776380-B694-4F5C-8586-F01C2E61878C}" srcOrd="1" destOrd="0" parTransId="{83C08ECC-B43D-465E-95E5-0BC129A4DE08}" sibTransId="{0A277CAA-349A-4D87-B08E-F3EDA3F8A308}"/>
    <dgm:cxn modelId="{0073ED68-565E-45E0-B517-ED8A4ED17A3E}" type="presOf" srcId="{14402DC9-EB4E-4E18-BBE4-7EFB96D3D405}" destId="{9F3C1112-A8AC-4AA1-AA06-00E888BAC7AD}" srcOrd="0" destOrd="0" presId="urn:microsoft.com/office/officeart/2008/layout/AlternatingHexagons"/>
    <dgm:cxn modelId="{35F21106-90AD-4017-A43E-06ABDE5A66AA}" type="presParOf" srcId="{0AB4F018-6339-4D26-A3F3-CCDC92A53A8B}" destId="{CA8D959B-F5B8-428E-A6ED-E1D645025727}" srcOrd="0" destOrd="0" presId="urn:microsoft.com/office/officeart/2008/layout/AlternatingHexagons"/>
    <dgm:cxn modelId="{A1BB14CD-0DBC-4FA1-8045-90B3E2322B7D}" type="presParOf" srcId="{CA8D959B-F5B8-428E-A6ED-E1D645025727}" destId="{9F3C1112-A8AC-4AA1-AA06-00E888BAC7AD}" srcOrd="0" destOrd="0" presId="urn:microsoft.com/office/officeart/2008/layout/AlternatingHexagons"/>
    <dgm:cxn modelId="{5E66CEB7-35F2-4F5D-AFFD-B572A64C14CF}" type="presParOf" srcId="{CA8D959B-F5B8-428E-A6ED-E1D645025727}" destId="{2D0B7765-A46A-4330-B2ED-9B44B01CEDC4}" srcOrd="1" destOrd="0" presId="urn:microsoft.com/office/officeart/2008/layout/AlternatingHexagons"/>
    <dgm:cxn modelId="{5213EAEE-FF90-4630-911F-AC454D2B588E}" type="presParOf" srcId="{CA8D959B-F5B8-428E-A6ED-E1D645025727}" destId="{BECB6B5C-4A62-4328-AA07-17F2DC8E1186}" srcOrd="2" destOrd="0" presId="urn:microsoft.com/office/officeart/2008/layout/AlternatingHexagons"/>
    <dgm:cxn modelId="{ABD0DA64-D7B4-4BE5-B82F-85F8C7C61908}" type="presParOf" srcId="{CA8D959B-F5B8-428E-A6ED-E1D645025727}" destId="{03E3C960-F03E-43B9-93FC-984D3F72F18A}" srcOrd="3" destOrd="0" presId="urn:microsoft.com/office/officeart/2008/layout/AlternatingHexagons"/>
    <dgm:cxn modelId="{FDEA4FB5-0901-4B9F-A4C2-33FFC0930ADD}" type="presParOf" srcId="{CA8D959B-F5B8-428E-A6ED-E1D645025727}" destId="{3001B3E2-365C-47AF-9844-5B255941C1FC}" srcOrd="4" destOrd="0" presId="urn:microsoft.com/office/officeart/2008/layout/AlternatingHexagons"/>
    <dgm:cxn modelId="{87D1A542-EF37-42D4-B6EB-DD0301865AE1}" type="presParOf" srcId="{0AB4F018-6339-4D26-A3F3-CCDC92A53A8B}" destId="{BCD05DBD-82E1-459E-8F9D-420CD8EBF9AA}" srcOrd="1" destOrd="0" presId="urn:microsoft.com/office/officeart/2008/layout/AlternatingHexagons"/>
    <dgm:cxn modelId="{85BD0086-B016-423C-A71F-43B1807EA3C4}" type="presParOf" srcId="{0AB4F018-6339-4D26-A3F3-CCDC92A53A8B}" destId="{2F32A04B-C5A8-40F2-9C64-C447D942C011}" srcOrd="2" destOrd="0" presId="urn:microsoft.com/office/officeart/2008/layout/AlternatingHexagons"/>
    <dgm:cxn modelId="{56E66DDD-F25A-40A3-938C-2D39018152D1}" type="presParOf" srcId="{2F32A04B-C5A8-40F2-9C64-C447D942C011}" destId="{211E52FC-7B5A-4F74-BE4E-A7306E70E16B}" srcOrd="0" destOrd="0" presId="urn:microsoft.com/office/officeart/2008/layout/AlternatingHexagons"/>
    <dgm:cxn modelId="{B9512EFD-7B24-4068-896E-8C7A05B427D1}" type="presParOf" srcId="{2F32A04B-C5A8-40F2-9C64-C447D942C011}" destId="{E36309E5-29B6-4D8E-814B-E1278FD59FF2}" srcOrd="1" destOrd="0" presId="urn:microsoft.com/office/officeart/2008/layout/AlternatingHexagons"/>
    <dgm:cxn modelId="{C4CB9289-7E52-4979-BA9A-FDBDC2C60B99}" type="presParOf" srcId="{2F32A04B-C5A8-40F2-9C64-C447D942C011}" destId="{A66485A7-7D79-4DD0-97E8-CE09D2E9A4B8}" srcOrd="2" destOrd="0" presId="urn:microsoft.com/office/officeart/2008/layout/AlternatingHexagons"/>
    <dgm:cxn modelId="{DA885EAB-902D-4353-BF5B-C07582ED99F8}" type="presParOf" srcId="{2F32A04B-C5A8-40F2-9C64-C447D942C011}" destId="{78C9A694-9D4F-4163-81C6-5C7E6310BFDA}" srcOrd="3" destOrd="0" presId="urn:microsoft.com/office/officeart/2008/layout/AlternatingHexagons"/>
    <dgm:cxn modelId="{3BF23DAF-CFE8-4CB6-961C-FA3116C94F37}" type="presParOf" srcId="{2F32A04B-C5A8-40F2-9C64-C447D942C011}" destId="{2889EC96-9075-4791-88DB-2D630FD38B61}" srcOrd="4" destOrd="0" presId="urn:microsoft.com/office/officeart/2008/layout/AlternatingHexagons"/>
    <dgm:cxn modelId="{F554C65B-B722-4318-B520-9EE7D4665AC7}" type="presParOf" srcId="{0AB4F018-6339-4D26-A3F3-CCDC92A53A8B}" destId="{12B4BE38-C3C8-4E4B-B597-22DDEB7F82BD}" srcOrd="3" destOrd="0" presId="urn:microsoft.com/office/officeart/2008/layout/AlternatingHexagons"/>
    <dgm:cxn modelId="{6114EFFA-BFA7-458B-AA37-7A24197CCEF1}" type="presParOf" srcId="{0AB4F018-6339-4D26-A3F3-CCDC92A53A8B}" destId="{1C9876BD-9FC1-43EA-B737-AD1BAAF22038}" srcOrd="4" destOrd="0" presId="urn:microsoft.com/office/officeart/2008/layout/AlternatingHexagons"/>
    <dgm:cxn modelId="{B934D722-DCCB-4D20-8632-4768F3E7D1F3}" type="presParOf" srcId="{1C9876BD-9FC1-43EA-B737-AD1BAAF22038}" destId="{1449360F-F573-4FA8-9541-5A4B1EB890D8}" srcOrd="0" destOrd="0" presId="urn:microsoft.com/office/officeart/2008/layout/AlternatingHexagons"/>
    <dgm:cxn modelId="{BF9E7736-19F9-4AA4-AE8A-AC5D6BD0E4B0}" type="presParOf" srcId="{1C9876BD-9FC1-43EA-B737-AD1BAAF22038}" destId="{C7EDB2B4-7C03-4127-ABAC-1D3E579C98C0}" srcOrd="1" destOrd="0" presId="urn:microsoft.com/office/officeart/2008/layout/AlternatingHexagons"/>
    <dgm:cxn modelId="{F691DF16-2CFE-4181-B865-CD8C335AE407}" type="presParOf" srcId="{1C9876BD-9FC1-43EA-B737-AD1BAAF22038}" destId="{59B7113D-EADC-40C5-A94B-3FAD530C8BBE}" srcOrd="2" destOrd="0" presId="urn:microsoft.com/office/officeart/2008/layout/AlternatingHexagons"/>
    <dgm:cxn modelId="{7E832468-CEBB-476C-B38C-E1BE9C58425F}" type="presParOf" srcId="{1C9876BD-9FC1-43EA-B737-AD1BAAF22038}" destId="{2820BAA6-691B-4E26-B9A9-2CB6CD79202E}" srcOrd="3" destOrd="0" presId="urn:microsoft.com/office/officeart/2008/layout/AlternatingHexagons"/>
    <dgm:cxn modelId="{4D74C731-1933-41E0-B1C2-27EB34B772FE}" type="presParOf" srcId="{1C9876BD-9FC1-43EA-B737-AD1BAAF22038}" destId="{13D701B6-8746-4AEE-A43C-5E971920A6AF}" srcOrd="4" destOrd="0" presId="urn:microsoft.com/office/officeart/2008/layout/AlternatingHexagons"/>
    <dgm:cxn modelId="{51BD8C8A-360F-4B95-AAB1-9C67C4F1E1E6}" type="presParOf" srcId="{0AB4F018-6339-4D26-A3F3-CCDC92A53A8B}" destId="{9002D35B-5D1B-4972-9CD6-53EE91D91E31}" srcOrd="5" destOrd="0" presId="urn:microsoft.com/office/officeart/2008/layout/AlternatingHexagons"/>
    <dgm:cxn modelId="{3320CFA5-31A3-481D-8AEE-991E81E4927C}" type="presParOf" srcId="{0AB4F018-6339-4D26-A3F3-CCDC92A53A8B}" destId="{67AB69F5-B9FD-4EA3-918B-C02016EDBABA}" srcOrd="6" destOrd="0" presId="urn:microsoft.com/office/officeart/2008/layout/AlternatingHexagons"/>
    <dgm:cxn modelId="{F15D15F4-106A-4520-92F7-A719854F899B}" type="presParOf" srcId="{67AB69F5-B9FD-4EA3-918B-C02016EDBABA}" destId="{19B2BE17-A3B2-4196-BE82-7C7E3E5FD10D}" srcOrd="0" destOrd="0" presId="urn:microsoft.com/office/officeart/2008/layout/AlternatingHexagons"/>
    <dgm:cxn modelId="{DA375637-3320-424A-A513-2BBBD2D2DAEB}" type="presParOf" srcId="{67AB69F5-B9FD-4EA3-918B-C02016EDBABA}" destId="{25D0C2EA-4EBD-4276-A777-72A5981CBD5D}" srcOrd="1" destOrd="0" presId="urn:microsoft.com/office/officeart/2008/layout/AlternatingHexagons"/>
    <dgm:cxn modelId="{FB6AF103-12D9-4230-8598-1618FDA8CDD0}" type="presParOf" srcId="{67AB69F5-B9FD-4EA3-918B-C02016EDBABA}" destId="{DE31EFCE-9CDF-4C2E-8A39-1EE2FE2A59EA}" srcOrd="2" destOrd="0" presId="urn:microsoft.com/office/officeart/2008/layout/AlternatingHexagons"/>
    <dgm:cxn modelId="{E7E660DD-721A-4E49-B3FF-9D168CD12457}" type="presParOf" srcId="{67AB69F5-B9FD-4EA3-918B-C02016EDBABA}" destId="{437686A2-AE23-4372-8774-7F1AF77B70B1}" srcOrd="3" destOrd="0" presId="urn:microsoft.com/office/officeart/2008/layout/AlternatingHexagons"/>
    <dgm:cxn modelId="{3DAB2812-EF21-4596-BAB1-3F1553E4E927}" type="presParOf" srcId="{67AB69F5-B9FD-4EA3-918B-C02016EDBABA}" destId="{ACA3BE63-6511-4B3E-BC30-B3C2F551B68C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62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18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84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37" b="50975"/>
          <a:stretch/>
        </p:blipFill>
        <p:spPr>
          <a:xfrm>
            <a:off x="0" y="0"/>
            <a:ext cx="12192000" cy="483476"/>
          </a:xfrm>
          <a:prstGeom prst="rect">
            <a:avLst/>
          </a:prstGeom>
        </p:spPr>
      </p:pic>
      <p:sp>
        <p:nvSpPr>
          <p:cNvPr id="46" name="Прямоугольник 45"/>
          <p:cNvSpPr/>
          <p:nvPr userDrawn="1"/>
        </p:nvSpPr>
        <p:spPr>
          <a:xfrm>
            <a:off x="477838" y="-1773"/>
            <a:ext cx="11714163" cy="491648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/>
          </a:p>
        </p:txBody>
      </p:sp>
      <p:sp>
        <p:nvSpPr>
          <p:cNvPr id="39" name="Прямоугольник 38"/>
          <p:cNvSpPr/>
          <p:nvPr userDrawn="1"/>
        </p:nvSpPr>
        <p:spPr>
          <a:xfrm>
            <a:off x="9985023" y="114728"/>
            <a:ext cx="103829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625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1200" cap="none" spc="-36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info@all-cons.ru</a:t>
            </a:r>
            <a:endParaRPr lang="ru-RU" sz="800" cap="none" baseline="0" dirty="0">
              <a:solidFill>
                <a:schemeClr val="accent6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>
          <a:xfrm>
            <a:off x="11352610" y="114728"/>
            <a:ext cx="7906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625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1200" cap="none" spc="-36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all-cons.ru</a:t>
            </a:r>
            <a:endParaRPr lang="ru-RU" sz="800" cap="none" baseline="0" dirty="0">
              <a:solidFill>
                <a:schemeClr val="accent6"/>
              </a:solidFill>
            </a:endParaRPr>
          </a:p>
        </p:txBody>
      </p:sp>
      <p:pic>
        <p:nvPicPr>
          <p:cNvPr id="44" name="Рисунок 43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400" y="57169"/>
            <a:ext cx="336000" cy="336000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 userDrawn="1"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153" y="57169"/>
            <a:ext cx="336000" cy="336000"/>
          </a:xfrm>
          <a:prstGeom prst="rect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237" y="57169"/>
            <a:ext cx="336000" cy="336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9600" cy="489600"/>
          </a:xfrm>
          <a:prstGeom prst="rect">
            <a:avLst/>
          </a:prstGeom>
        </p:spPr>
      </p:pic>
      <p:sp>
        <p:nvSpPr>
          <p:cNvPr id="37" name="Прямоугольник 36"/>
          <p:cNvSpPr/>
          <p:nvPr userDrawn="1"/>
        </p:nvSpPr>
        <p:spPr>
          <a:xfrm>
            <a:off x="0" y="483476"/>
            <a:ext cx="12192000" cy="43933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/>
          <p:cNvCxnSpPr/>
          <p:nvPr userDrawn="1"/>
        </p:nvCxnSpPr>
        <p:spPr>
          <a:xfrm>
            <a:off x="2759" y="922815"/>
            <a:ext cx="12192000" cy="0"/>
          </a:xfrm>
          <a:prstGeom prst="line">
            <a:avLst/>
          </a:prstGeom>
          <a:ln>
            <a:solidFill>
              <a:srgbClr val="E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 userDrawn="1"/>
        </p:nvSpPr>
        <p:spPr>
          <a:xfrm>
            <a:off x="11577837" y="6669087"/>
            <a:ext cx="614161" cy="1889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aseline="-25000" dirty="0"/>
          </a:p>
        </p:txBody>
      </p:sp>
      <p:sp>
        <p:nvSpPr>
          <p:cNvPr id="50" name="Slide Number Placeholder 5"/>
          <p:cNvSpPr txBox="1">
            <a:spLocks/>
          </p:cNvSpPr>
          <p:nvPr userDrawn="1"/>
        </p:nvSpPr>
        <p:spPr>
          <a:xfrm>
            <a:off x="11664859" y="6691397"/>
            <a:ext cx="527381" cy="144291"/>
          </a:xfrm>
          <a:prstGeom prst="rect">
            <a:avLst/>
          </a:prstGeom>
        </p:spPr>
        <p:txBody>
          <a:bodyPr vert="horz" lIns="108000" tIns="0" rIns="144000" bIns="0" rtlCol="0" anchor="t" anchorCtr="0"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fld id="{A483448D-3A78-4528-A469-B745A65DA480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rgbClr val="B0574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r" defTabSz="121917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B0574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 userDrawn="1"/>
        </p:nvCxnSpPr>
        <p:spPr>
          <a:xfrm>
            <a:off x="2759" y="6669085"/>
            <a:ext cx="12192000" cy="0"/>
          </a:xfrm>
          <a:prstGeom prst="line">
            <a:avLst/>
          </a:prstGeom>
          <a:ln>
            <a:solidFill>
              <a:srgbClr val="B057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 userDrawn="1"/>
        </p:nvSpPr>
        <p:spPr>
          <a:xfrm>
            <a:off x="2" y="6669087"/>
            <a:ext cx="11588968" cy="18891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aseline="-25000" dirty="0"/>
          </a:p>
        </p:txBody>
      </p:sp>
      <p:sp>
        <p:nvSpPr>
          <p:cNvPr id="54" name="Прямоугольник 53"/>
          <p:cNvSpPr/>
          <p:nvPr userDrawn="1"/>
        </p:nvSpPr>
        <p:spPr>
          <a:xfrm>
            <a:off x="11577837" y="6669087"/>
            <a:ext cx="614161" cy="1889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aseline="-25000" dirty="0"/>
          </a:p>
        </p:txBody>
      </p:sp>
      <p:sp>
        <p:nvSpPr>
          <p:cNvPr id="55" name="Slide Number Placeholder 5"/>
          <p:cNvSpPr txBox="1">
            <a:spLocks/>
          </p:cNvSpPr>
          <p:nvPr userDrawn="1"/>
        </p:nvSpPr>
        <p:spPr>
          <a:xfrm>
            <a:off x="11664859" y="6691397"/>
            <a:ext cx="527381" cy="144291"/>
          </a:xfrm>
          <a:prstGeom prst="rect">
            <a:avLst/>
          </a:prstGeom>
        </p:spPr>
        <p:txBody>
          <a:bodyPr vert="horz" lIns="108000" tIns="0" rIns="144000" bIns="0" rtlCol="0" anchor="t" anchorCtr="0"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121917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fld id="{A483448D-3A78-4528-A469-B745A65DA480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rgbClr val="007382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pPr marL="0" marR="0" lvl="0" indent="0" algn="r" defTabSz="121917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7382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 userDrawn="1"/>
        </p:nvSpPr>
        <p:spPr>
          <a:xfrm>
            <a:off x="11575076" y="6669087"/>
            <a:ext cx="139087" cy="188913"/>
          </a:xfrm>
          <a:prstGeom prst="rect">
            <a:avLst/>
          </a:prstGeom>
          <a:solidFill>
            <a:srgbClr val="00738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" name="Прямоугольник 1"/>
          <p:cNvSpPr/>
          <p:nvPr userDrawn="1"/>
        </p:nvSpPr>
        <p:spPr>
          <a:xfrm>
            <a:off x="-1362" y="6668842"/>
            <a:ext cx="479200" cy="189158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000" dirty="0">
              <a:solidFill>
                <a:schemeClr val="accent5"/>
              </a:solidFill>
            </a:endParaRPr>
          </a:p>
        </p:txBody>
      </p:sp>
      <p:cxnSp>
        <p:nvCxnSpPr>
          <p:cNvPr id="57" name="Прямая соединительная линия 56"/>
          <p:cNvCxnSpPr/>
          <p:nvPr userDrawn="1"/>
        </p:nvCxnSpPr>
        <p:spPr>
          <a:xfrm>
            <a:off x="2759" y="6669085"/>
            <a:ext cx="12192000" cy="0"/>
          </a:xfrm>
          <a:prstGeom prst="line">
            <a:avLst/>
          </a:prstGeom>
          <a:ln>
            <a:solidFill>
              <a:srgbClr val="0073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-1362" y="491882"/>
            <a:ext cx="12192001" cy="430691"/>
          </a:xfrm>
          <a:prstGeom prst="rect">
            <a:avLst/>
          </a:prstGeom>
          <a:solidFill>
            <a:srgbClr val="FFFFFF"/>
          </a:solidFill>
        </p:spPr>
        <p:txBody>
          <a:bodyPr wrap="square" lIns="468000" tIns="54000" rIns="144000" bIns="72000" anchor="t" anchorCtr="0">
            <a:noAutofit/>
          </a:bodyPr>
          <a:lstStyle>
            <a:lvl1pPr marL="0" indent="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None/>
              <a:defRPr sz="1700" b="1" cap="none" spc="0" baseline="0">
                <a:solidFill>
                  <a:srgbClr val="007382"/>
                </a:solidFill>
                <a:latin typeface="+mj-lt"/>
                <a:cs typeface="Arial" panose="020B0604020202020204" pitchFamily="34" charset="0"/>
              </a:defRPr>
            </a:lvl1pPr>
            <a:lvl2pPr marL="609585" indent="0">
              <a:buNone/>
              <a:defRPr sz="1867" cap="all" baseline="0">
                <a:solidFill>
                  <a:schemeClr val="accent5"/>
                </a:solidFill>
              </a:defRPr>
            </a:lvl2pPr>
            <a:lvl3pPr marL="1219170" indent="0">
              <a:buNone/>
              <a:defRPr sz="1867" cap="all" baseline="0">
                <a:solidFill>
                  <a:schemeClr val="accent5"/>
                </a:solidFill>
              </a:defRPr>
            </a:lvl3pPr>
            <a:lvl4pPr marL="1828754" indent="0">
              <a:buNone/>
              <a:defRPr sz="1867" cap="all" baseline="0">
                <a:solidFill>
                  <a:schemeClr val="accent5"/>
                </a:solidFill>
              </a:defRPr>
            </a:lvl4pPr>
            <a:lvl5pPr marL="2438339" indent="0">
              <a:buNone/>
              <a:defRPr sz="1867" cap="all" baseline="0">
                <a:solidFill>
                  <a:schemeClr val="accent5"/>
                </a:solidFill>
              </a:defRPr>
            </a:lvl5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8471910" y="114728"/>
            <a:ext cx="118657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625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cap="none" spc="53" baseline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+7 (495) 280-03-77</a:t>
            </a:r>
            <a:endParaRPr lang="ru-RU" sz="800" cap="none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413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1">
          <p15:clr>
            <a:srgbClr val="FBAE40"/>
          </p15:clr>
        </p15:guide>
        <p15:guide id="2" orient="horz" pos="709">
          <p15:clr>
            <a:srgbClr val="FBAE40"/>
          </p15:clr>
        </p15:guide>
        <p15:guide id="3" pos="737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23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86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4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1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4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46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61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80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48AE7-CF34-4BDD-ABEA-FE7A984F3144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6E6C8-D721-44E3-940C-FF124835B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63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519761"/>
            <a:ext cx="9144000" cy="2387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МЕТОДОЛОГИЧЕСКИЕ ПОДХОДЫ</a:t>
            </a:r>
            <a:endParaRPr lang="ru-RU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52900"/>
            <a:ext cx="9144000" cy="1655762"/>
          </a:xfrm>
        </p:spPr>
        <p:txBody>
          <a:bodyPr/>
          <a:lstStyle/>
          <a:p>
            <a:r>
              <a:rPr lang="ru-RU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разработке отраслевых стратегий Камчатского края 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2035 года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89533" y="6451600"/>
            <a:ext cx="2734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Версия на 24 марта 2021</a:t>
            </a:r>
            <a:endParaRPr lang="ru-RU" sz="16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589867" y="904890"/>
            <a:ext cx="467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Минэкономразвития Камчатского края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2.png" descr="image2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25864" y="178855"/>
            <a:ext cx="670136" cy="72603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242733" y="1259398"/>
            <a:ext cx="5214832" cy="18001"/>
          </a:xfrm>
          <a:prstGeom prst="line">
            <a:avLst/>
          </a:prstGeom>
          <a:ln w="190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281382" y="1394334"/>
            <a:ext cx="3093085" cy="0"/>
          </a:xfrm>
          <a:prstGeom prst="line">
            <a:avLst/>
          </a:prstGeom>
          <a:ln w="190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052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ЖП </a:t>
            </a:r>
            <a:r>
              <a:rPr lang="ru-RU" sz="2800" b="1" dirty="0" smtClean="0">
                <a:solidFill>
                  <a:schemeClr val="bg1"/>
                </a:solidFill>
              </a:rPr>
              <a:t>«СИЛЬНАЯ ЭКОНОМИКА</a:t>
            </a:r>
            <a:r>
              <a:rPr lang="ru-RU" sz="2800" b="1" dirty="0" smtClean="0">
                <a:solidFill>
                  <a:schemeClr val="bg1"/>
                </a:solidFill>
              </a:rPr>
              <a:t>» Ценность отрасли для граждан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26" y="1182264"/>
            <a:ext cx="11731348" cy="5187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9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ЖП </a:t>
            </a:r>
            <a:r>
              <a:rPr lang="ru-RU" sz="2800" b="1" dirty="0" smtClean="0">
                <a:solidFill>
                  <a:schemeClr val="bg1"/>
                </a:solidFill>
              </a:rPr>
              <a:t>«СИЛЬНАЯ ЭКОНОМИКА</a:t>
            </a:r>
            <a:r>
              <a:rPr lang="ru-RU" sz="2800" b="1" dirty="0" smtClean="0">
                <a:solidFill>
                  <a:schemeClr val="bg1"/>
                </a:solidFill>
              </a:rPr>
              <a:t>» Ценность отрасли для бизнеса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26" y="1221022"/>
            <a:ext cx="11731348" cy="505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416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ЖП </a:t>
            </a:r>
            <a:r>
              <a:rPr lang="ru-RU" sz="2800" b="1" dirty="0" smtClean="0">
                <a:solidFill>
                  <a:schemeClr val="bg1"/>
                </a:solidFill>
              </a:rPr>
              <a:t>«СИЛЬНАЯ ЭКОНОМИКА</a:t>
            </a:r>
            <a:r>
              <a:rPr lang="ru-RU" sz="2800" b="1" dirty="0" smtClean="0">
                <a:solidFill>
                  <a:schemeClr val="bg1"/>
                </a:solidFill>
              </a:rPr>
              <a:t>» Ценность отрасли для будущих поколений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70" y="790414"/>
            <a:ext cx="11730460" cy="587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889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ПОСЛЕДОВАТЕЛЬНОСТЬ ДЕЙСТВИЙ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014857"/>
              </p:ext>
            </p:extLst>
          </p:nvPr>
        </p:nvGraphicFramePr>
        <p:xfrm>
          <a:off x="575733" y="745066"/>
          <a:ext cx="11040534" cy="5979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97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1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30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500" dirty="0" smtClean="0"/>
                        <a:t>В рамках Лабораторий </a:t>
                      </a:r>
                      <a:r>
                        <a:rPr lang="ru-RU" sz="1500" baseline="0" dirty="0" smtClean="0"/>
                        <a:t>по разработке отраслевой Стратегии о</a:t>
                      </a:r>
                      <a:r>
                        <a:rPr lang="ru-RU" sz="1500" dirty="0" smtClean="0"/>
                        <a:t>пределяем генеральную цель отраслевой Стратегии</a:t>
                      </a:r>
                      <a:endParaRPr lang="ru-RU" sz="1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500" dirty="0" smtClean="0"/>
                        <a:t>В рамках</a:t>
                      </a:r>
                      <a:r>
                        <a:rPr lang="ru-RU" sz="1500" baseline="0" dirty="0" smtClean="0"/>
                        <a:t> Лаборатории разрабатываем цели второго уровня для каждого жизненного пространства (экономика, образование и развитие, здоровье, спорт и поддержка семьи, комфортная среда и экология)</a:t>
                      </a:r>
                      <a:endParaRPr lang="ru-RU" sz="1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Отраслевая стратегия разрабатывается на основе сервисной модели государственного управления. Это означает, что цели формулируются как</a:t>
                      </a:r>
                      <a:r>
                        <a:rPr lang="ru-RU" sz="1400" baseline="0" dirty="0" smtClean="0"/>
                        <a:t> ответы на основные запросы </a:t>
                      </a:r>
                      <a:r>
                        <a:rPr lang="ru-RU" sz="1400" baseline="0" dirty="0" err="1" smtClean="0"/>
                        <a:t>стейкхолдеров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Цели должны соответствовать критериям </a:t>
                      </a:r>
                      <a:r>
                        <a:rPr lang="en-US" sz="1400" dirty="0" smtClean="0"/>
                        <a:t>SMART</a:t>
                      </a:r>
                      <a:r>
                        <a:rPr lang="ru-RU" sz="1400" dirty="0" smtClean="0"/>
                        <a:t>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 smtClean="0"/>
                        <a:t>Specific (</a:t>
                      </a:r>
                      <a:r>
                        <a:rPr lang="ru-RU" sz="1400" dirty="0" smtClean="0"/>
                        <a:t>Конкретный)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 smtClean="0"/>
                        <a:t>Measurable (</a:t>
                      </a:r>
                      <a:r>
                        <a:rPr lang="ru-RU" sz="1400" dirty="0" smtClean="0"/>
                        <a:t>Измеримый)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 smtClean="0"/>
                        <a:t>Achievable (</a:t>
                      </a:r>
                      <a:r>
                        <a:rPr lang="ru-RU" sz="1400" dirty="0" smtClean="0"/>
                        <a:t>Достижимый)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 smtClean="0"/>
                        <a:t>Relevant (</a:t>
                      </a:r>
                      <a:r>
                        <a:rPr lang="ru-RU" sz="1400" dirty="0" smtClean="0"/>
                        <a:t>Значимый)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 smtClean="0"/>
                        <a:t>Time bound (</a:t>
                      </a:r>
                      <a:r>
                        <a:rPr lang="ru-RU" sz="1400" dirty="0" smtClean="0"/>
                        <a:t>Ограниченный во времени)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500" dirty="0" smtClean="0"/>
                        <a:t>Для</a:t>
                      </a:r>
                      <a:r>
                        <a:rPr lang="ru-RU" sz="1500" baseline="0" dirty="0" smtClean="0"/>
                        <a:t> каждого жизненного пространства определяем перечень стратегических инициатив (будущих ключевых проектов), обеспечивающих решение проблемы и переход к желаемому состоянию. Перечень проектов составляется в трех горизонтах планирования</a:t>
                      </a:r>
                      <a:endParaRPr lang="ru-RU" sz="1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sz="1500" dirty="0" smtClean="0"/>
                        <a:t>По</a:t>
                      </a:r>
                      <a:r>
                        <a:rPr lang="ru-RU" sz="1500" baseline="0" dirty="0" smtClean="0"/>
                        <a:t> итогам лаборатории и кабинетной работы отраслевое Министерство готовит краткую презентацию (до 10 слайдов) по установленной форме</a:t>
                      </a:r>
                    </a:p>
                    <a:p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sz="1500" dirty="0" smtClean="0"/>
                        <a:t>Презентация согласовывается Рабочей группой по разработке Стратегии</a:t>
                      </a:r>
                    </a:p>
                    <a:p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pic>
        <p:nvPicPr>
          <p:cNvPr id="4" name="Picture 2" descr="https://banner2.cleanpng.com/20180605/lsw/kisspng-management-engineering-45-goal-5b1714ec6484c5.6964465415282393404117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37" y="788528"/>
            <a:ext cx="451224" cy="430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img.pngio.com/strategy-clipart-icon-web-icons-png-strategy-icon-png-strategy-icon-png-880_923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37" y="1579894"/>
            <a:ext cx="406228" cy="42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http://cdn.onlinewebfonts.com/svg/img_127487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37" y="4487333"/>
            <a:ext cx="477357" cy="465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https://st2.depositphotos.com/6708842/12041/i/950/depositphotos_120410246-stock-photo-arrow-graph-on-whit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03" t="9771" r="21189" b="16325"/>
          <a:stretch/>
        </p:blipFill>
        <p:spPr bwMode="auto">
          <a:xfrm>
            <a:off x="734817" y="5281710"/>
            <a:ext cx="456148" cy="45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6" descr="https://interpreterfoundation.org/wp-content/uploads/2018/10/icon-roundtable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17" y="6020222"/>
            <a:ext cx="485564" cy="48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https://img2.freepng.ru/20180407/zve/kisspng-cloud-computing-computer-laptop-internet-comunication-5ac8c19255f044.96433775152310619435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427" y="2258121"/>
            <a:ext cx="609600" cy="442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4" descr="https://www.slidegeeks.com/pics/dgm/l/b/business_framework_smart_goal_setting_powerpoint_presentation_1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5" t="12208" r="9426" b="2712"/>
          <a:stretch/>
        </p:blipFill>
        <p:spPr bwMode="auto">
          <a:xfrm>
            <a:off x="1540427" y="3117427"/>
            <a:ext cx="592667" cy="58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972732" y="1219200"/>
            <a:ext cx="4867" cy="474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5" idx="2"/>
          </p:cNvCxnSpPr>
          <p:nvPr/>
        </p:nvCxnSpPr>
        <p:spPr>
          <a:xfrm>
            <a:off x="987851" y="2005972"/>
            <a:ext cx="0" cy="2481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987851" y="4953000"/>
            <a:ext cx="0" cy="465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987851" y="5737858"/>
            <a:ext cx="0" cy="451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83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ПОСЛЕДОВАТЕЛЬНОСТЬ ДЕЙСТВИЙ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2BF5BD7-27D3-4028-A734-967E92BD606A}"/>
              </a:ext>
            </a:extLst>
          </p:cNvPr>
          <p:cNvSpPr txBox="1">
            <a:spLocks/>
          </p:cNvSpPr>
          <p:nvPr/>
        </p:nvSpPr>
        <p:spPr>
          <a:xfrm>
            <a:off x="0" y="803274"/>
            <a:ext cx="12192001" cy="4306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СХЕМА ЦЕЛЕПОЛАГАНИЯ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7A849BD-DBF0-494C-9309-9C7DF5F644EF}"/>
              </a:ext>
            </a:extLst>
          </p:cNvPr>
          <p:cNvSpPr/>
          <p:nvPr/>
        </p:nvSpPr>
        <p:spPr>
          <a:xfrm>
            <a:off x="3352800" y="1055917"/>
            <a:ext cx="4680403" cy="79465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</a:rPr>
              <a:t>Повышение качества жизни населения на основе обеспечения устойчивого экономического роста и повышения конкурентоспособности региона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5F44B3CF-7582-4DF8-AAF9-CB0CA039A3AE}"/>
              </a:ext>
            </a:extLst>
          </p:cNvPr>
          <p:cNvSpPr/>
          <p:nvPr/>
        </p:nvSpPr>
        <p:spPr>
          <a:xfrm>
            <a:off x="166912" y="1999105"/>
            <a:ext cx="1768929" cy="794655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dirty="0" smtClean="0">
                <a:solidFill>
                  <a:srgbClr val="000000"/>
                </a:solidFill>
              </a:rPr>
              <a:t>СИЛЬНАЯ ЭКОНОМИКА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7589676B-030E-4123-A30F-41B3F3D7CE2F}"/>
              </a:ext>
            </a:extLst>
          </p:cNvPr>
          <p:cNvSpPr/>
          <p:nvPr/>
        </p:nvSpPr>
        <p:spPr>
          <a:xfrm>
            <a:off x="2192335" y="1978914"/>
            <a:ext cx="1768929" cy="794655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dirty="0">
                <a:solidFill>
                  <a:srgbClr val="000000"/>
                </a:solidFill>
              </a:rPr>
              <a:t>КОМФОРТНАЯ СРЕДА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AABE3DF7-8AA8-403A-9B4F-2B4EBFBCAAA7}"/>
              </a:ext>
            </a:extLst>
          </p:cNvPr>
          <p:cNvSpPr/>
          <p:nvPr/>
        </p:nvSpPr>
        <p:spPr>
          <a:xfrm>
            <a:off x="4154480" y="1978913"/>
            <a:ext cx="1768929" cy="794655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dirty="0" smtClean="0">
                <a:solidFill>
                  <a:srgbClr val="000000"/>
                </a:solidFill>
              </a:rPr>
              <a:t>ЗДОРОВЬЕ И АКТИВНОЕ ДОЛГОЛЕТИЕ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C343629F-8991-4E58-85B9-B8F80D9151C3}"/>
              </a:ext>
            </a:extLst>
          </p:cNvPr>
          <p:cNvSpPr/>
          <p:nvPr/>
        </p:nvSpPr>
        <p:spPr>
          <a:xfrm>
            <a:off x="6193247" y="1999105"/>
            <a:ext cx="1768929" cy="794655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dirty="0">
                <a:solidFill>
                  <a:srgbClr val="000000"/>
                </a:solidFill>
              </a:rPr>
              <a:t>ОБРАЗОВАНИЕ И РАЗВИТИЕ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3EBE2143-08DE-418A-A538-AA9D49EE6873}"/>
              </a:ext>
            </a:extLst>
          </p:cNvPr>
          <p:cNvSpPr/>
          <p:nvPr/>
        </p:nvSpPr>
        <p:spPr>
          <a:xfrm>
            <a:off x="8131414" y="1975285"/>
            <a:ext cx="1768929" cy="794655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dirty="0" smtClean="0">
                <a:solidFill>
                  <a:srgbClr val="000000"/>
                </a:solidFill>
              </a:rPr>
              <a:t>ЭКОЛОГИЯ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E63DDB3-B0AE-4DC6-977A-9C1829385329}"/>
              </a:ext>
            </a:extLst>
          </p:cNvPr>
          <p:cNvSpPr/>
          <p:nvPr/>
        </p:nvSpPr>
        <p:spPr>
          <a:xfrm>
            <a:off x="72115" y="2942292"/>
            <a:ext cx="12032346" cy="359278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44000" tIns="72000" rIns="144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40FCA14D-317B-49CE-98F8-7E75C1C21883}"/>
              </a:ext>
            </a:extLst>
          </p:cNvPr>
          <p:cNvSpPr/>
          <p:nvPr/>
        </p:nvSpPr>
        <p:spPr>
          <a:xfrm>
            <a:off x="181425" y="3014842"/>
            <a:ext cx="3508832" cy="121895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Выравнивание доходов жителей региона посредством стимулирования экономической активности в удаленных районах: развития внутреннего морского сообщения и симулирования размещения в удаленных районах производств ХХХ 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003C1F3E-744F-4E2E-AB29-42A37D4DB3E0}"/>
              </a:ext>
            </a:extLst>
          </p:cNvPr>
          <p:cNvSpPr/>
          <p:nvPr/>
        </p:nvSpPr>
        <p:spPr>
          <a:xfrm>
            <a:off x="181425" y="4314144"/>
            <a:ext cx="3508832" cy="9411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Рост производительности экономики региона на ХХ % посредством программ симулирования инвестиций в модернизацию производственных мощностей 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E2D11280-BA8A-45A0-A96C-4527AE6E26D7}"/>
              </a:ext>
            </a:extLst>
          </p:cNvPr>
          <p:cNvSpPr/>
          <p:nvPr/>
        </p:nvSpPr>
        <p:spPr>
          <a:xfrm>
            <a:off x="181425" y="5335657"/>
            <a:ext cx="3508832" cy="112122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Повышение устойчивости экономики региона посредством диверсификации экономического портфеля и развития отраслей с высоким потенциалом роста и вкладом в ВВП: отрасли ХХХ, </a:t>
            </a:r>
            <a:r>
              <a:rPr lang="en-US" sz="1100" b="1" dirty="0">
                <a:solidFill>
                  <a:schemeClr val="bg1"/>
                </a:solidFill>
              </a:rPr>
              <a:t>YYY, ZZZ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284F75A1-F9A6-42FA-8248-CFBB2E2E17B9}"/>
              </a:ext>
            </a:extLst>
          </p:cNvPr>
          <p:cNvSpPr/>
          <p:nvPr/>
        </p:nvSpPr>
        <p:spPr>
          <a:xfrm>
            <a:off x="4155166" y="3199213"/>
            <a:ext cx="4397829" cy="185386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ru-RU" b="1" dirty="0">
                <a:solidFill>
                  <a:srgbClr val="0070C0"/>
                </a:solidFill>
              </a:rPr>
              <a:t>Стратегический фокус в логике «</a:t>
            </a:r>
            <a:r>
              <a:rPr lang="en-US" b="1" dirty="0">
                <a:solidFill>
                  <a:srgbClr val="0070C0"/>
                </a:solidFill>
              </a:rPr>
              <a:t>change</a:t>
            </a:r>
            <a:r>
              <a:rPr lang="ru-RU" b="1" dirty="0">
                <a:solidFill>
                  <a:srgbClr val="0070C0"/>
                </a:solidFill>
              </a:rPr>
              <a:t>» и «</a:t>
            </a:r>
            <a:r>
              <a:rPr lang="en-US" b="1" dirty="0">
                <a:solidFill>
                  <a:srgbClr val="0070C0"/>
                </a:solidFill>
              </a:rPr>
              <a:t>disrupt</a:t>
            </a:r>
            <a:r>
              <a:rPr lang="ru-RU" b="1" dirty="0">
                <a:solidFill>
                  <a:srgbClr val="0070C0"/>
                </a:solidFill>
              </a:rPr>
              <a:t>»: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0070C0"/>
                </a:solidFill>
              </a:rPr>
              <a:t>Ключевые инициативы, выработанные в лабораториях по решению проблематики, определенной на этапе анализа качества «продуктов» в контурах проекций жизненного пространства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727531A0-48E0-496D-8465-F9A4EFEA4096}"/>
              </a:ext>
            </a:extLst>
          </p:cNvPr>
          <p:cNvSpPr/>
          <p:nvPr/>
        </p:nvSpPr>
        <p:spPr>
          <a:xfrm>
            <a:off x="9394371" y="3014838"/>
            <a:ext cx="2614388" cy="1218953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>
                <a:solidFill>
                  <a:srgbClr val="000000"/>
                </a:solidFill>
              </a:rPr>
              <a:t>…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4B6D19A8-C5ED-4837-A92C-E4BA7DD2112E}"/>
              </a:ext>
            </a:extLst>
          </p:cNvPr>
          <p:cNvSpPr/>
          <p:nvPr/>
        </p:nvSpPr>
        <p:spPr>
          <a:xfrm>
            <a:off x="9394371" y="4314144"/>
            <a:ext cx="2614388" cy="941160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>
                <a:solidFill>
                  <a:srgbClr val="000000"/>
                </a:solidFill>
              </a:rPr>
              <a:t>…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BB30FE2B-5DA7-4907-9133-8A114685B9F6}"/>
              </a:ext>
            </a:extLst>
          </p:cNvPr>
          <p:cNvSpPr/>
          <p:nvPr/>
        </p:nvSpPr>
        <p:spPr>
          <a:xfrm>
            <a:off x="9394371" y="5335657"/>
            <a:ext cx="2614388" cy="1121229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72000" rIns="14400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>
                <a:solidFill>
                  <a:srgbClr val="000000"/>
                </a:solidFill>
              </a:rPr>
              <a:t>…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5F44B3CF-7582-4DF8-AAF9-CB0CA039A3AE}"/>
              </a:ext>
            </a:extLst>
          </p:cNvPr>
          <p:cNvSpPr/>
          <p:nvPr/>
        </p:nvSpPr>
        <p:spPr>
          <a:xfrm>
            <a:off x="10170181" y="1975284"/>
            <a:ext cx="1768929" cy="794655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dirty="0" smtClean="0">
                <a:solidFill>
                  <a:srgbClr val="000000"/>
                </a:solidFill>
              </a:rPr>
              <a:t>СПРАВЕДЛИВОЕ </a:t>
            </a:r>
            <a:r>
              <a:rPr lang="ru-RU" sz="1100" dirty="0" smtClean="0">
                <a:solidFill>
                  <a:srgbClr val="000000"/>
                </a:solidFill>
              </a:rPr>
              <a:t>ОБЩЕСТВО</a:t>
            </a:r>
            <a:endParaRPr lang="en-US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 ПРЕЗЕНТАЦИИ ДЛЯ РАБОЧЕЙ ГРУППЫ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21374460">
            <a:off x="5496912" y="5223641"/>
            <a:ext cx="625365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Вариант основной части презентации стратегических инициатив в рамках жизненного пространства</a:t>
            </a: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Шаблон презентации будет представлен до 01 апреля 2021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02" y="926277"/>
            <a:ext cx="9876441" cy="441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172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ПРОСТРАНСТВЕННОЕ РАЗВИТИЕ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556592" y="1093377"/>
          <a:ext cx="5772646" cy="4758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8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139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768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стратегии будет предусмотрен не только отраслевой, но и территориальный разрез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08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97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Для каждого муниципального района будут определены ключевые вызовы и угрозы, а также преимущества</a:t>
                      </a:r>
                      <a:r>
                        <a:rPr lang="ru-RU" baseline="0" dirty="0" smtClean="0"/>
                        <a:t> и возможности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008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68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Для каждого муниципального района будет</a:t>
                      </a:r>
                      <a:r>
                        <a:rPr lang="ru-RU" baseline="0" dirty="0" smtClean="0"/>
                        <a:t> сформирован набор стратегических инициатив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008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768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базе стратегических инициатив для каждого района будет уточнен перечень ключевых проектов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172076" y="734284"/>
            <a:ext cx="4540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Пространственная проекция кластеров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658889"/>
              </p:ext>
            </p:extLst>
          </p:nvPr>
        </p:nvGraphicFramePr>
        <p:xfrm>
          <a:off x="7036903" y="1172890"/>
          <a:ext cx="4810540" cy="235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6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26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55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26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Муниципальный район / Городской округ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Кластеры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Судоремонтный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err="1" smtClean="0"/>
                        <a:t>Рыбоперерабатывающий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.</a:t>
                      </a:r>
                      <a:r>
                        <a:rPr lang="ru-RU" sz="1200" baseline="0" dirty="0" smtClean="0"/>
                        <a:t> . . 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ПКГО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ВГО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/>
                        <a:t>Усть</a:t>
                      </a:r>
                      <a:r>
                        <a:rPr lang="ru-RU" sz="1200" dirty="0" smtClean="0"/>
                        <a:t>-Камчатский МР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+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. . .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72075" y="3727893"/>
            <a:ext cx="4540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Влияние проектов на запуск стратегических инициатив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506030" y="4496536"/>
          <a:ext cx="38563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0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40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40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Проекты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Приоритеты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" name="Picture 2" descr="https://img2.pngindir.com/20180613/svk/kisspng-jabatan-perancang-bandar-dan-desa-negeri-pulau-pin-place-icons-5b214f92552496.8493477615289097143488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02" y="1198977"/>
            <a:ext cx="707666" cy="59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businessman.ru/static/img/a/19663/157491/5537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7" r="19465"/>
          <a:stretch/>
        </p:blipFill>
        <p:spPr bwMode="auto">
          <a:xfrm>
            <a:off x="653995" y="2485021"/>
            <a:ext cx="640080" cy="65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cdn.onlinewebfonts.com/svg/download_464931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8" y="3766982"/>
            <a:ext cx="587414" cy="607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://jpexcavating.com/wp-content/uploads/projects-300x300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95" y="5056506"/>
            <a:ext cx="647540" cy="64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966084" y="1703687"/>
            <a:ext cx="7951" cy="783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70059" y="3019658"/>
            <a:ext cx="0" cy="870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66084" y="4374224"/>
            <a:ext cx="0" cy="759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802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bg1"/>
                </a:solidFill>
              </a:rPr>
              <a:t>ПРИЛОЖЕНИЕ. Связь эффектов и </a:t>
            </a:r>
            <a:r>
              <a:rPr lang="ru-RU" sz="2800" b="1" dirty="0" smtClean="0">
                <a:solidFill>
                  <a:schemeClr val="bg1"/>
                </a:solidFill>
              </a:rPr>
              <a:t>результатов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1415069-3FF7-46D2-9D9F-A3040A6880B3}"/>
              </a:ext>
            </a:extLst>
          </p:cNvPr>
          <p:cNvSpPr/>
          <p:nvPr/>
        </p:nvSpPr>
        <p:spPr>
          <a:xfrm>
            <a:off x="159691" y="3664739"/>
            <a:ext cx="6237941" cy="2932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endParaRPr lang="en-US" sz="1000" dirty="0">
              <a:solidFill>
                <a:schemeClr val="accent5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3DDA016-0081-47C8-9A2B-DA12D20E4984}"/>
              </a:ext>
            </a:extLst>
          </p:cNvPr>
          <p:cNvSpPr/>
          <p:nvPr/>
        </p:nvSpPr>
        <p:spPr>
          <a:xfrm>
            <a:off x="5903262" y="1253351"/>
            <a:ext cx="6237941" cy="30929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endParaRPr lang="en-US" sz="1000" dirty="0">
              <a:solidFill>
                <a:schemeClr val="accent5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1E9210A-403A-4664-8BB2-B07F0EC6217F}"/>
              </a:ext>
            </a:extLst>
          </p:cNvPr>
          <p:cNvSpPr/>
          <p:nvPr/>
        </p:nvSpPr>
        <p:spPr>
          <a:xfrm>
            <a:off x="159657" y="5486399"/>
            <a:ext cx="2307771" cy="10595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r>
              <a:rPr lang="ru-RU" sz="1000" dirty="0">
                <a:solidFill>
                  <a:schemeClr val="accent5"/>
                </a:solidFill>
              </a:rPr>
              <a:t>РЕСУРСЫ</a:t>
            </a:r>
            <a:endParaRPr lang="en-US" sz="1000" dirty="0">
              <a:solidFill>
                <a:schemeClr val="accent5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D4431DB8-C2D2-4684-ADFA-5FBF88573967}"/>
              </a:ext>
            </a:extLst>
          </p:cNvPr>
          <p:cNvSpPr/>
          <p:nvPr/>
        </p:nvSpPr>
        <p:spPr>
          <a:xfrm>
            <a:off x="2119086" y="4724393"/>
            <a:ext cx="2307771" cy="10595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r>
              <a:rPr lang="ru-RU" sz="1000" dirty="0">
                <a:solidFill>
                  <a:schemeClr val="accent5"/>
                </a:solidFill>
              </a:rPr>
              <a:t>МЕРОПРИЯТИЯ ПРОГРАММЫ</a:t>
            </a:r>
            <a:endParaRPr lang="en-US" sz="1000" dirty="0">
              <a:solidFill>
                <a:schemeClr val="accent5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C3D6B0B-27F8-4CF5-BD15-B0B139F67836}"/>
              </a:ext>
            </a:extLst>
          </p:cNvPr>
          <p:cNvSpPr/>
          <p:nvPr/>
        </p:nvSpPr>
        <p:spPr>
          <a:xfrm>
            <a:off x="4089861" y="3948341"/>
            <a:ext cx="2307771" cy="10595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r>
              <a:rPr lang="ru-RU" sz="1000" dirty="0">
                <a:solidFill>
                  <a:schemeClr val="accent5"/>
                </a:solidFill>
              </a:rPr>
              <a:t>РЕЗУЛЬТАТЫ (</a:t>
            </a:r>
            <a:r>
              <a:rPr lang="en-US" sz="1000" dirty="0">
                <a:solidFill>
                  <a:schemeClr val="accent5"/>
                </a:solidFill>
              </a:rPr>
              <a:t>OUTPUTS)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A2E463D-CF48-46E0-A9CE-255AA5DF4962}"/>
              </a:ext>
            </a:extLst>
          </p:cNvPr>
          <p:cNvSpPr/>
          <p:nvPr/>
        </p:nvSpPr>
        <p:spPr>
          <a:xfrm>
            <a:off x="6094638" y="3172289"/>
            <a:ext cx="2307771" cy="10595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r>
              <a:rPr lang="ru-RU" sz="1000" dirty="0">
                <a:solidFill>
                  <a:schemeClr val="accent5"/>
                </a:solidFill>
              </a:rPr>
              <a:t>НЕПОСРЕДСТВЕННЫЕ ЭФФЕКТЫ (</a:t>
            </a:r>
            <a:r>
              <a:rPr lang="en-US" sz="1000" dirty="0">
                <a:solidFill>
                  <a:schemeClr val="accent5"/>
                </a:solidFill>
              </a:rPr>
              <a:t>INTIAL OUTCOMES)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1EF9B2B-B986-4405-AB4D-E99DE6D71C97}"/>
              </a:ext>
            </a:extLst>
          </p:cNvPr>
          <p:cNvSpPr/>
          <p:nvPr/>
        </p:nvSpPr>
        <p:spPr>
          <a:xfrm>
            <a:off x="7945209" y="2369457"/>
            <a:ext cx="2307771" cy="10595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r>
              <a:rPr lang="ru-RU" sz="1000" dirty="0">
                <a:solidFill>
                  <a:schemeClr val="accent5"/>
                </a:solidFill>
              </a:rPr>
              <a:t>СРЕДНЕСРОЧНЫЕ ЭФФЕКТЫ (</a:t>
            </a:r>
            <a:r>
              <a:rPr lang="en-US" sz="1000" dirty="0">
                <a:solidFill>
                  <a:schemeClr val="accent5"/>
                </a:solidFill>
              </a:rPr>
              <a:t>INTERMEDIATE OUTCOMES)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003DB64A-1074-477A-8B94-EA08EE5B3698}"/>
              </a:ext>
            </a:extLst>
          </p:cNvPr>
          <p:cNvSpPr/>
          <p:nvPr/>
        </p:nvSpPr>
        <p:spPr>
          <a:xfrm>
            <a:off x="9774008" y="1517659"/>
            <a:ext cx="2307771" cy="10595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r>
              <a:rPr lang="ru-RU" sz="1000" dirty="0">
                <a:solidFill>
                  <a:schemeClr val="accent5"/>
                </a:solidFill>
              </a:rPr>
              <a:t>ДОЛГОСРОЧНЫЕ ЭФФЕКТЫ (</a:t>
            </a:r>
            <a:r>
              <a:rPr lang="en-US" sz="1000" dirty="0">
                <a:solidFill>
                  <a:schemeClr val="accent5"/>
                </a:solidFill>
              </a:rPr>
              <a:t>IMPACT)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E4CC6751-B707-4F32-8404-95994075E805}"/>
              </a:ext>
            </a:extLst>
          </p:cNvPr>
          <p:cNvSpPr/>
          <p:nvPr/>
        </p:nvSpPr>
        <p:spPr>
          <a:xfrm>
            <a:off x="9403895" y="4231832"/>
            <a:ext cx="2628448" cy="130582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r>
              <a:rPr lang="ru-RU" sz="1000" dirty="0">
                <a:solidFill>
                  <a:schemeClr val="accent5"/>
                </a:solidFill>
              </a:rPr>
              <a:t>ВНЕШНИЕ ФАКТОРЫ</a:t>
            </a:r>
            <a:endParaRPr lang="en-US" sz="1000" dirty="0">
              <a:solidFill>
                <a:schemeClr val="accent5"/>
              </a:solidFill>
            </a:endParaRPr>
          </a:p>
        </p:txBody>
      </p:sp>
      <p:cxnSp>
        <p:nvCxnSpPr>
          <p:cNvPr id="14" name="Соединитель: изогнутый 35">
            <a:extLst>
              <a:ext uri="{FF2B5EF4-FFF2-40B4-BE49-F238E27FC236}">
                <a16:creationId xmlns:a16="http://schemas.microsoft.com/office/drawing/2014/main" xmlns="" id="{B31B7552-BEBE-4B9E-BC35-7B022A25A401}"/>
              </a:ext>
            </a:extLst>
          </p:cNvPr>
          <p:cNvCxnSpPr>
            <a:endCxn id="10" idx="2"/>
          </p:cNvCxnSpPr>
          <p:nvPr/>
        </p:nvCxnSpPr>
        <p:spPr>
          <a:xfrm rot="10800000">
            <a:off x="7248525" y="4231832"/>
            <a:ext cx="2026105" cy="77605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: изогнутый 36">
            <a:extLst>
              <a:ext uri="{FF2B5EF4-FFF2-40B4-BE49-F238E27FC236}">
                <a16:creationId xmlns:a16="http://schemas.microsoft.com/office/drawing/2014/main" xmlns="" id="{D17E8157-704D-42B6-88FC-059024D47EB8}"/>
              </a:ext>
            </a:extLst>
          </p:cNvPr>
          <p:cNvCxnSpPr>
            <a:cxnSpLocks/>
            <a:stCxn id="13" idx="0"/>
          </p:cNvCxnSpPr>
          <p:nvPr/>
        </p:nvCxnSpPr>
        <p:spPr>
          <a:xfrm rot="16200000" flipV="1">
            <a:off x="9539398" y="3053111"/>
            <a:ext cx="738418" cy="161902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: изогнутый 51">
            <a:extLst>
              <a:ext uri="{FF2B5EF4-FFF2-40B4-BE49-F238E27FC236}">
                <a16:creationId xmlns:a16="http://schemas.microsoft.com/office/drawing/2014/main" xmlns="" id="{4E3EFD01-4997-404C-AEAC-1BDBCACE65EC}"/>
              </a:ext>
            </a:extLst>
          </p:cNvPr>
          <p:cNvCxnSpPr>
            <a:cxnSpLocks/>
          </p:cNvCxnSpPr>
          <p:nvPr/>
        </p:nvCxnSpPr>
        <p:spPr>
          <a:xfrm flipV="1">
            <a:off x="11522982" y="2621273"/>
            <a:ext cx="49436" cy="1737360"/>
          </a:xfrm>
          <a:prstGeom prst="curvedConnector3">
            <a:avLst>
              <a:gd name="adj1" fmla="val 56241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: скругленные углы 12">
            <a:extLst>
              <a:ext uri="{FF2B5EF4-FFF2-40B4-BE49-F238E27FC236}">
                <a16:creationId xmlns:a16="http://schemas.microsoft.com/office/drawing/2014/main" xmlns="" id="{AE4373FE-7583-4F7E-B220-4D55A610B182}"/>
              </a:ext>
            </a:extLst>
          </p:cNvPr>
          <p:cNvSpPr/>
          <p:nvPr/>
        </p:nvSpPr>
        <p:spPr>
          <a:xfrm>
            <a:off x="51370" y="4346328"/>
            <a:ext cx="1816569" cy="66155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1200" dirty="0">
                <a:solidFill>
                  <a:schemeClr val="accent1"/>
                </a:solidFill>
              </a:rPr>
              <a:t>КПЭ обеспеченности ресурсами (</a:t>
            </a:r>
            <a:r>
              <a:rPr lang="en-US" sz="1200" dirty="0">
                <a:solidFill>
                  <a:schemeClr val="accent1"/>
                </a:solidFill>
              </a:rPr>
              <a:t>inputs)</a:t>
            </a:r>
          </a:p>
        </p:txBody>
      </p:sp>
      <p:sp>
        <p:nvSpPr>
          <p:cNvPr id="18" name="Прямоугольник: скругленные углы 12">
            <a:extLst>
              <a:ext uri="{FF2B5EF4-FFF2-40B4-BE49-F238E27FC236}">
                <a16:creationId xmlns:a16="http://schemas.microsoft.com/office/drawing/2014/main" xmlns="" id="{43C76C9C-92E4-4511-8D6D-AFE2815DCDC1}"/>
              </a:ext>
            </a:extLst>
          </p:cNvPr>
          <p:cNvSpPr/>
          <p:nvPr/>
        </p:nvSpPr>
        <p:spPr>
          <a:xfrm>
            <a:off x="2074859" y="3814569"/>
            <a:ext cx="2011594" cy="66155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1200" dirty="0">
                <a:solidFill>
                  <a:schemeClr val="accent1"/>
                </a:solidFill>
              </a:rPr>
              <a:t>КПЭ реализации мероприятий</a:t>
            </a:r>
            <a:r>
              <a:rPr lang="en-US" sz="1200" dirty="0">
                <a:solidFill>
                  <a:schemeClr val="accent1"/>
                </a:solidFill>
              </a:rPr>
              <a:t> </a:t>
            </a:r>
            <a:r>
              <a:rPr lang="ru-RU" sz="1200" dirty="0">
                <a:solidFill>
                  <a:schemeClr val="accent1"/>
                </a:solidFill>
              </a:rPr>
              <a:t>(КПЭ технического результата)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9" name="Прямоугольник: скругленные углы 12">
            <a:extLst>
              <a:ext uri="{FF2B5EF4-FFF2-40B4-BE49-F238E27FC236}">
                <a16:creationId xmlns:a16="http://schemas.microsoft.com/office/drawing/2014/main" xmlns="" id="{A1ECF65B-3BF0-438B-9598-FA02AC2FA310}"/>
              </a:ext>
            </a:extLst>
          </p:cNvPr>
          <p:cNvSpPr/>
          <p:nvPr/>
        </p:nvSpPr>
        <p:spPr>
          <a:xfrm>
            <a:off x="4086693" y="3062730"/>
            <a:ext cx="1816569" cy="66155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1200" dirty="0">
                <a:solidFill>
                  <a:schemeClr val="accent1"/>
                </a:solidFill>
              </a:rPr>
              <a:t>КПЭ результата</a:t>
            </a:r>
            <a:r>
              <a:rPr lang="en-US" sz="1200" dirty="0">
                <a:solidFill>
                  <a:schemeClr val="accent1"/>
                </a:solidFill>
              </a:rPr>
              <a:t> (output)</a:t>
            </a:r>
          </a:p>
        </p:txBody>
      </p:sp>
      <p:sp>
        <p:nvSpPr>
          <p:cNvPr id="20" name="Прямоугольник: скругленные углы 12">
            <a:extLst>
              <a:ext uri="{FF2B5EF4-FFF2-40B4-BE49-F238E27FC236}">
                <a16:creationId xmlns:a16="http://schemas.microsoft.com/office/drawing/2014/main" xmlns="" id="{53A7B879-EE06-4CFF-B9FC-1293AE377DE5}"/>
              </a:ext>
            </a:extLst>
          </p:cNvPr>
          <p:cNvSpPr/>
          <p:nvPr/>
        </p:nvSpPr>
        <p:spPr>
          <a:xfrm>
            <a:off x="8069943" y="1535688"/>
            <a:ext cx="1204687" cy="66155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1200" dirty="0">
                <a:solidFill>
                  <a:schemeClr val="accent1"/>
                </a:solidFill>
              </a:rPr>
              <a:t>КПЭ эффекта (</a:t>
            </a:r>
            <a:r>
              <a:rPr lang="en-US" sz="1200" dirty="0">
                <a:solidFill>
                  <a:schemeClr val="accent1"/>
                </a:solidFill>
              </a:rPr>
              <a:t>outcome)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08A13141-1AD9-48DE-A34D-B9B92CCC816C}"/>
              </a:ext>
            </a:extLst>
          </p:cNvPr>
          <p:cNvSpPr/>
          <p:nvPr/>
        </p:nvSpPr>
        <p:spPr>
          <a:xfrm>
            <a:off x="1662805" y="2180894"/>
            <a:ext cx="2307771" cy="661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r>
              <a:rPr lang="ru-RU" sz="1000" dirty="0">
                <a:solidFill>
                  <a:schemeClr val="accent1"/>
                </a:solidFill>
              </a:rPr>
              <a:t>Контроль достижения результатов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CE1300E6-F9EE-447E-83C7-988D33BA9517}"/>
              </a:ext>
            </a:extLst>
          </p:cNvPr>
          <p:cNvSpPr/>
          <p:nvPr/>
        </p:nvSpPr>
        <p:spPr>
          <a:xfrm>
            <a:off x="4729154" y="1298909"/>
            <a:ext cx="1816570" cy="661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r>
              <a:rPr lang="ru-RU" sz="1000" dirty="0">
                <a:solidFill>
                  <a:schemeClr val="accent1"/>
                </a:solidFill>
              </a:rPr>
              <a:t>Контроль реализации эффектов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23" name="Соединитель: уступ 64">
            <a:extLst>
              <a:ext uri="{FF2B5EF4-FFF2-40B4-BE49-F238E27FC236}">
                <a16:creationId xmlns:a16="http://schemas.microsoft.com/office/drawing/2014/main" xmlns="" id="{12649C9D-475F-4376-97C0-E19761F2761E}"/>
              </a:ext>
            </a:extLst>
          </p:cNvPr>
          <p:cNvCxnSpPr>
            <a:stCxn id="17" idx="0"/>
            <a:endCxn id="21" idx="1"/>
          </p:cNvCxnSpPr>
          <p:nvPr/>
        </p:nvCxnSpPr>
        <p:spPr>
          <a:xfrm rot="5400000" flipH="1" flipV="1">
            <a:off x="393902" y="3077425"/>
            <a:ext cx="1834656" cy="7031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: уступ 65">
            <a:extLst>
              <a:ext uri="{FF2B5EF4-FFF2-40B4-BE49-F238E27FC236}">
                <a16:creationId xmlns:a16="http://schemas.microsoft.com/office/drawing/2014/main" xmlns="" id="{C7CCDF91-3F8C-4F8F-AAE4-31A2BF023597}"/>
              </a:ext>
            </a:extLst>
          </p:cNvPr>
          <p:cNvCxnSpPr>
            <a:cxnSpLocks/>
            <a:stCxn id="18" idx="0"/>
            <a:endCxn id="21" idx="2"/>
          </p:cNvCxnSpPr>
          <p:nvPr/>
        </p:nvCxnSpPr>
        <p:spPr>
          <a:xfrm rot="16200000" flipV="1">
            <a:off x="2462615" y="3196527"/>
            <a:ext cx="972119" cy="26396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Соединитель: уступ 68">
            <a:extLst>
              <a:ext uri="{FF2B5EF4-FFF2-40B4-BE49-F238E27FC236}">
                <a16:creationId xmlns:a16="http://schemas.microsoft.com/office/drawing/2014/main" xmlns="" id="{734D7035-6AF6-4EC6-8BB2-0275BFAB5A3B}"/>
              </a:ext>
            </a:extLst>
          </p:cNvPr>
          <p:cNvCxnSpPr>
            <a:cxnSpLocks/>
            <a:stCxn id="19" idx="0"/>
            <a:endCxn id="21" idx="3"/>
          </p:cNvCxnSpPr>
          <p:nvPr/>
        </p:nvCxnSpPr>
        <p:spPr>
          <a:xfrm rot="16200000" flipV="1">
            <a:off x="4207248" y="2275000"/>
            <a:ext cx="551058" cy="102440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: уступ 73">
            <a:extLst>
              <a:ext uri="{FF2B5EF4-FFF2-40B4-BE49-F238E27FC236}">
                <a16:creationId xmlns:a16="http://schemas.microsoft.com/office/drawing/2014/main" xmlns="" id="{2F2CB9C6-2A97-472D-AAB6-9E7D2026F905}"/>
              </a:ext>
            </a:extLst>
          </p:cNvPr>
          <p:cNvCxnSpPr>
            <a:cxnSpLocks/>
            <a:stCxn id="20" idx="1"/>
            <a:endCxn id="22" idx="3"/>
          </p:cNvCxnSpPr>
          <p:nvPr/>
        </p:nvCxnSpPr>
        <p:spPr>
          <a:xfrm rot="10800000">
            <a:off x="6545725" y="1629688"/>
            <a:ext cx="1524219" cy="23677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5AA003F7-FD19-4968-9ECA-EEC7C8289CBE}"/>
              </a:ext>
            </a:extLst>
          </p:cNvPr>
          <p:cNvSpPr/>
          <p:nvPr/>
        </p:nvSpPr>
        <p:spPr>
          <a:xfrm>
            <a:off x="1057075" y="984459"/>
            <a:ext cx="2307771" cy="661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tlCol="0" anchor="ctr">
            <a:noAutofit/>
          </a:bodyPr>
          <a:lstStyle/>
          <a:p>
            <a:pPr algn="ctr"/>
            <a:r>
              <a:rPr lang="ru-RU" sz="1000" dirty="0">
                <a:solidFill>
                  <a:schemeClr val="accent1"/>
                </a:solidFill>
              </a:rPr>
              <a:t>КОНТРОЛЬ ВЗАИМОСВЯЗИ РЕЗУЛЬТАТОВ И ЭФФЕКТОВ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28" name="Соединитель: уступ 89">
            <a:extLst>
              <a:ext uri="{FF2B5EF4-FFF2-40B4-BE49-F238E27FC236}">
                <a16:creationId xmlns:a16="http://schemas.microsoft.com/office/drawing/2014/main" xmlns="" id="{B47D9B32-FDB4-48FB-888B-C9A249E97373}"/>
              </a:ext>
            </a:extLst>
          </p:cNvPr>
          <p:cNvCxnSpPr>
            <a:cxnSpLocks/>
            <a:stCxn id="21" idx="0"/>
            <a:endCxn id="27" idx="2"/>
          </p:cNvCxnSpPr>
          <p:nvPr/>
        </p:nvCxnSpPr>
        <p:spPr>
          <a:xfrm rot="16200000" flipV="1">
            <a:off x="2246387" y="1610590"/>
            <a:ext cx="534879" cy="60573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: уступ 93">
            <a:extLst>
              <a:ext uri="{FF2B5EF4-FFF2-40B4-BE49-F238E27FC236}">
                <a16:creationId xmlns:a16="http://schemas.microsoft.com/office/drawing/2014/main" xmlns="" id="{598E23B9-8BAB-41EE-8750-912088506C83}"/>
              </a:ext>
            </a:extLst>
          </p:cNvPr>
          <p:cNvCxnSpPr>
            <a:cxnSpLocks/>
            <a:stCxn id="22" idx="1"/>
          </p:cNvCxnSpPr>
          <p:nvPr/>
        </p:nvCxnSpPr>
        <p:spPr>
          <a:xfrm rot="10800000">
            <a:off x="3502490" y="1253351"/>
            <a:ext cx="1226665" cy="37633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ПРИЛОЖЕНИЕ</a:t>
            </a:r>
            <a:r>
              <a:rPr lang="ru-RU" sz="2800" b="1" dirty="0">
                <a:solidFill>
                  <a:schemeClr val="bg1"/>
                </a:solidFill>
              </a:rPr>
              <a:t>. </a:t>
            </a:r>
            <a:r>
              <a:rPr lang="ru-RU" sz="2800" b="1" dirty="0" smtClean="0">
                <a:solidFill>
                  <a:schemeClr val="bg1"/>
                </a:solidFill>
              </a:rPr>
              <a:t>Целеполагание </a:t>
            </a:r>
            <a:r>
              <a:rPr lang="ru-RU" sz="2800" b="1" dirty="0">
                <a:solidFill>
                  <a:schemeClr val="bg1"/>
                </a:solidFill>
              </a:rPr>
              <a:t>по методологии эффекты и </a:t>
            </a:r>
            <a:r>
              <a:rPr lang="ru-RU" sz="2800" b="1" dirty="0" smtClean="0">
                <a:solidFill>
                  <a:schemeClr val="bg1"/>
                </a:solidFill>
              </a:rPr>
              <a:t>результаты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: скругленные углы 12">
            <a:extLst>
              <a:ext uri="{FF2B5EF4-FFF2-40B4-BE49-F238E27FC236}">
                <a16:creationId xmlns:a16="http://schemas.microsoft.com/office/drawing/2014/main" xmlns="" id="{04379E91-DCC2-4250-9585-6752EFABA422}"/>
              </a:ext>
            </a:extLst>
          </p:cNvPr>
          <p:cNvSpPr/>
          <p:nvPr/>
        </p:nvSpPr>
        <p:spPr>
          <a:xfrm>
            <a:off x="9404837" y="986225"/>
            <a:ext cx="2717156" cy="146231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endParaRPr lang="en-US" sz="800" dirty="0">
              <a:solidFill>
                <a:schemeClr val="accent1"/>
              </a:solidFill>
            </a:endParaRPr>
          </a:p>
        </p:txBody>
      </p:sp>
      <p:sp>
        <p:nvSpPr>
          <p:cNvPr id="4" name="Прямоугольник: скругленные углы 12">
            <a:extLst>
              <a:ext uri="{FF2B5EF4-FFF2-40B4-BE49-F238E27FC236}">
                <a16:creationId xmlns:a16="http://schemas.microsoft.com/office/drawing/2014/main" xmlns="" id="{A927FA95-976E-4CBE-84DB-9C2D30FCC92A}"/>
              </a:ext>
            </a:extLst>
          </p:cNvPr>
          <p:cNvSpPr/>
          <p:nvPr/>
        </p:nvSpPr>
        <p:spPr>
          <a:xfrm>
            <a:off x="6929625" y="1725075"/>
            <a:ext cx="2717156" cy="169141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endParaRPr lang="en-US" sz="800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: скругленные углы 12">
            <a:extLst>
              <a:ext uri="{FF2B5EF4-FFF2-40B4-BE49-F238E27FC236}">
                <a16:creationId xmlns:a16="http://schemas.microsoft.com/office/drawing/2014/main" xmlns="" id="{966F7238-E6BF-4754-8378-1906246E0D3D}"/>
              </a:ext>
            </a:extLst>
          </p:cNvPr>
          <p:cNvSpPr/>
          <p:nvPr/>
        </p:nvSpPr>
        <p:spPr>
          <a:xfrm>
            <a:off x="4475747" y="995517"/>
            <a:ext cx="2613422" cy="169141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endParaRPr lang="en-US" sz="800" dirty="0">
              <a:solidFill>
                <a:schemeClr val="accent1"/>
              </a:solidFill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D6606B0A-C27A-4E7D-AD39-5771153879FD}"/>
              </a:ext>
            </a:extLst>
          </p:cNvPr>
          <p:cNvGrpSpPr/>
          <p:nvPr/>
        </p:nvGrpSpPr>
        <p:grpSpPr>
          <a:xfrm>
            <a:off x="4559064" y="1222833"/>
            <a:ext cx="2392236" cy="1347950"/>
            <a:chOff x="2511587" y="1215579"/>
            <a:chExt cx="3747446" cy="1850503"/>
          </a:xfrm>
        </p:grpSpPr>
        <p:sp>
          <p:nvSpPr>
            <p:cNvPr id="7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DAF2BBBA-D196-404A-9BCA-2551FAB71A26}"/>
                </a:ext>
              </a:extLst>
            </p:cNvPr>
            <p:cNvSpPr/>
            <p:nvPr/>
          </p:nvSpPr>
          <p:spPr>
            <a:xfrm>
              <a:off x="3057392" y="1215579"/>
              <a:ext cx="1677641" cy="66428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ru-RU" sz="800" dirty="0">
                  <a:solidFill>
                    <a:schemeClr val="accent1"/>
                  </a:solidFill>
                </a:rPr>
                <a:t>Устойчивость дохода</a:t>
              </a:r>
              <a:endParaRPr lang="en-US" sz="800" dirty="0">
                <a:solidFill>
                  <a:schemeClr val="accent1"/>
                </a:solidFill>
              </a:endParaRPr>
            </a:p>
          </p:txBody>
        </p:sp>
        <p:sp>
          <p:nvSpPr>
            <p:cNvPr id="9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92ADF7AB-946C-4B80-9904-A94453F08853}"/>
                </a:ext>
              </a:extLst>
            </p:cNvPr>
            <p:cNvSpPr/>
            <p:nvPr/>
          </p:nvSpPr>
          <p:spPr>
            <a:xfrm>
              <a:off x="4580130" y="1469780"/>
              <a:ext cx="1678903" cy="76703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ru-RU" sz="800" dirty="0">
                  <a:solidFill>
                    <a:schemeClr val="accent1"/>
                  </a:solidFill>
                </a:rPr>
                <a:t>Доступность и высокое качество медицинских услуг</a:t>
              </a:r>
              <a:endParaRPr lang="en-US" sz="800" dirty="0">
                <a:solidFill>
                  <a:schemeClr val="accent1"/>
                </a:solidFill>
              </a:endParaRPr>
            </a:p>
          </p:txBody>
        </p:sp>
        <p:sp>
          <p:nvSpPr>
            <p:cNvPr id="10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4F79FF3E-B8BB-49EF-A9BB-B01DBAEDE911}"/>
                </a:ext>
              </a:extLst>
            </p:cNvPr>
            <p:cNvSpPr/>
            <p:nvPr/>
          </p:nvSpPr>
          <p:spPr>
            <a:xfrm>
              <a:off x="2511587" y="2234208"/>
              <a:ext cx="1677641" cy="664286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ru-RU" sz="800" dirty="0">
                  <a:solidFill>
                    <a:schemeClr val="accent1"/>
                  </a:solidFill>
                </a:rPr>
                <a:t>Безопасность на дорогах</a:t>
              </a:r>
              <a:endParaRPr lang="en-US" sz="800" dirty="0">
                <a:solidFill>
                  <a:schemeClr val="accent1"/>
                </a:solidFill>
              </a:endParaRPr>
            </a:p>
          </p:txBody>
        </p:sp>
        <p:sp>
          <p:nvSpPr>
            <p:cNvPr id="11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4CB00622-CEEF-44D7-A32D-950DD4FBC3FA}"/>
                </a:ext>
              </a:extLst>
            </p:cNvPr>
            <p:cNvSpPr/>
            <p:nvPr/>
          </p:nvSpPr>
          <p:spPr>
            <a:xfrm>
              <a:off x="4418359" y="2401796"/>
              <a:ext cx="1677641" cy="66428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en-US" sz="800" dirty="0">
                  <a:solidFill>
                    <a:schemeClr val="accent1"/>
                  </a:solidFill>
                </a:rPr>
                <a:t>xxx</a:t>
              </a: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AA64443E-1888-40D4-A24C-FF371E11F8E3}"/>
              </a:ext>
            </a:extLst>
          </p:cNvPr>
          <p:cNvGrpSpPr/>
          <p:nvPr/>
        </p:nvGrpSpPr>
        <p:grpSpPr>
          <a:xfrm>
            <a:off x="6997465" y="1952940"/>
            <a:ext cx="2499488" cy="1348382"/>
            <a:chOff x="7310863" y="1419695"/>
            <a:chExt cx="3912514" cy="1850503"/>
          </a:xfrm>
        </p:grpSpPr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2958373F-E610-45AB-9895-388AB49F3776}"/>
                </a:ext>
              </a:extLst>
            </p:cNvPr>
            <p:cNvSpPr/>
            <p:nvPr/>
          </p:nvSpPr>
          <p:spPr>
            <a:xfrm>
              <a:off x="8021736" y="1419695"/>
              <a:ext cx="1677641" cy="66428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ru-RU" sz="800" dirty="0">
                  <a:solidFill>
                    <a:schemeClr val="accent1"/>
                  </a:solidFill>
                </a:rPr>
                <a:t>Сохранение природных ресурсов</a:t>
              </a:r>
              <a:endParaRPr lang="en-US" sz="800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35F106F2-196A-44A0-AA85-91E0A1CAD1A8}"/>
                </a:ext>
              </a:extLst>
            </p:cNvPr>
            <p:cNvSpPr/>
            <p:nvPr/>
          </p:nvSpPr>
          <p:spPr>
            <a:xfrm>
              <a:off x="9382704" y="1776648"/>
              <a:ext cx="1840673" cy="664286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ru-RU" sz="800" dirty="0">
                  <a:solidFill>
                    <a:schemeClr val="accent1"/>
                  </a:solidFill>
                </a:rPr>
                <a:t>Сбалансированное развитие территорий</a:t>
              </a:r>
              <a:endParaRPr lang="en-US" sz="800" dirty="0">
                <a:solidFill>
                  <a:schemeClr val="accent1"/>
                </a:solidFill>
              </a:endParaRPr>
            </a:p>
          </p:txBody>
        </p:sp>
        <p:sp>
          <p:nvSpPr>
            <p:cNvPr id="15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6E4DC390-323C-4043-A1A0-249B1B8C93D4}"/>
                </a:ext>
              </a:extLst>
            </p:cNvPr>
            <p:cNvSpPr/>
            <p:nvPr/>
          </p:nvSpPr>
          <p:spPr>
            <a:xfrm>
              <a:off x="7310863" y="2438324"/>
              <a:ext cx="1842710" cy="66428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ru-RU" sz="800" dirty="0">
                  <a:solidFill>
                    <a:schemeClr val="accent1"/>
                  </a:solidFill>
                </a:rPr>
                <a:t>Продовольственная безопасность</a:t>
              </a:r>
              <a:endParaRPr lang="en-US" sz="800" dirty="0">
                <a:solidFill>
                  <a:schemeClr val="accent1"/>
                </a:solidFill>
              </a:endParaRPr>
            </a:p>
          </p:txBody>
        </p:sp>
        <p:sp>
          <p:nvSpPr>
            <p:cNvPr id="16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DD26E71F-840F-482F-A501-269471252B58}"/>
                </a:ext>
              </a:extLst>
            </p:cNvPr>
            <p:cNvSpPr/>
            <p:nvPr/>
          </p:nvSpPr>
          <p:spPr>
            <a:xfrm>
              <a:off x="9382703" y="2605912"/>
              <a:ext cx="1677641" cy="66428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ru-RU" sz="800" dirty="0">
                  <a:solidFill>
                    <a:schemeClr val="accent1"/>
                  </a:solidFill>
                </a:rPr>
                <a:t>ххх</a:t>
              </a:r>
              <a:endParaRPr lang="en-US" sz="8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99BABE7C-A62C-4270-AEFB-F5BC1C22CEBC}"/>
              </a:ext>
            </a:extLst>
          </p:cNvPr>
          <p:cNvCxnSpPr/>
          <p:nvPr/>
        </p:nvCxnSpPr>
        <p:spPr>
          <a:xfrm>
            <a:off x="206828" y="3480142"/>
            <a:ext cx="1177834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2">
            <a:extLst>
              <a:ext uri="{FF2B5EF4-FFF2-40B4-BE49-F238E27FC236}">
                <a16:creationId xmlns:a16="http://schemas.microsoft.com/office/drawing/2014/main" xmlns="" id="{44B0ABDB-C486-4415-AB76-E00AB3B2C367}"/>
              </a:ext>
            </a:extLst>
          </p:cNvPr>
          <p:cNvSpPr/>
          <p:nvPr/>
        </p:nvSpPr>
        <p:spPr>
          <a:xfrm>
            <a:off x="291300" y="1009881"/>
            <a:ext cx="4017811" cy="2184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chemeClr val="accent1"/>
                </a:solidFill>
              </a:rPr>
              <a:t>1. Формализация </a:t>
            </a:r>
            <a:r>
              <a:rPr lang="ru-RU" sz="1100" dirty="0" smtClean="0">
                <a:solidFill>
                  <a:schemeClr val="accent1"/>
                </a:solidFill>
              </a:rPr>
              <a:t>и анализ составляющих </a:t>
            </a:r>
            <a:r>
              <a:rPr lang="ru-RU" sz="1100" dirty="0">
                <a:solidFill>
                  <a:schemeClr val="accent1"/>
                </a:solidFill>
              </a:rPr>
              <a:t>общественной ценности</a:t>
            </a:r>
            <a:r>
              <a:rPr lang="en-US" sz="1100" dirty="0">
                <a:solidFill>
                  <a:schemeClr val="accent1"/>
                </a:solidFill>
              </a:rPr>
              <a:t> = </a:t>
            </a:r>
            <a:endParaRPr lang="ru-RU" sz="1100" dirty="0">
              <a:solidFill>
                <a:schemeClr val="accent1"/>
              </a:solidFill>
            </a:endParaRPr>
          </a:p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en-US" sz="1100" dirty="0">
                <a:solidFill>
                  <a:schemeClr val="accent1"/>
                </a:solidFill>
              </a:rPr>
              <a:t>= </a:t>
            </a:r>
            <a:r>
              <a:rPr lang="ru-RU" sz="1100" dirty="0">
                <a:solidFill>
                  <a:schemeClr val="accent1"/>
                </a:solidFill>
              </a:rPr>
              <a:t>Определение ожиданий групп стейкхолдеров =</a:t>
            </a:r>
            <a:endParaRPr lang="en-US" sz="1100" dirty="0">
              <a:solidFill>
                <a:schemeClr val="accent1"/>
              </a:solidFill>
            </a:endParaRPr>
          </a:p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en-US" sz="1100" dirty="0">
                <a:solidFill>
                  <a:schemeClr val="accent1"/>
                </a:solidFill>
              </a:rPr>
              <a:t>= </a:t>
            </a:r>
            <a:r>
              <a:rPr lang="ru-RU" sz="1100" dirty="0">
                <a:solidFill>
                  <a:schemeClr val="accent1"/>
                </a:solidFill>
              </a:rPr>
              <a:t>Формализация целевых конечных результатов / эффектов (</a:t>
            </a:r>
            <a:r>
              <a:rPr lang="en-US" sz="1100" dirty="0">
                <a:solidFill>
                  <a:schemeClr val="accent1"/>
                </a:solidFill>
              </a:rPr>
              <a:t>Outcomes)</a:t>
            </a:r>
            <a:endParaRPr lang="ru-RU" sz="1100" dirty="0">
              <a:solidFill>
                <a:schemeClr val="accent1"/>
              </a:solidFill>
            </a:endParaRPr>
          </a:p>
          <a:p>
            <a:pPr algn="r">
              <a:lnSpc>
                <a:spcPct val="120000"/>
              </a:lnSpc>
              <a:spcAft>
                <a:spcPts val="600"/>
              </a:spcAft>
            </a:pPr>
            <a:endParaRPr lang="ru-RU" sz="1100" dirty="0">
              <a:solidFill>
                <a:schemeClr val="accent1"/>
              </a:solidFill>
            </a:endParaRPr>
          </a:p>
        </p:txBody>
      </p:sp>
      <p:sp>
        <p:nvSpPr>
          <p:cNvPr id="19" name="Прямоугольник: скругленные углы 12">
            <a:extLst>
              <a:ext uri="{FF2B5EF4-FFF2-40B4-BE49-F238E27FC236}">
                <a16:creationId xmlns:a16="http://schemas.microsoft.com/office/drawing/2014/main" xmlns="" id="{A1636997-B3C8-4246-ADB4-F52E8854AA10}"/>
              </a:ext>
            </a:extLst>
          </p:cNvPr>
          <p:cNvSpPr/>
          <p:nvPr/>
        </p:nvSpPr>
        <p:spPr>
          <a:xfrm>
            <a:off x="4475747" y="3605342"/>
            <a:ext cx="7555345" cy="1711659"/>
          </a:xfrm>
          <a:prstGeom prst="rect">
            <a:avLst/>
          </a:prstGeom>
          <a:solidFill>
            <a:srgbClr val="CEDFE0"/>
          </a:solidFill>
          <a:ln w="63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1200" b="1" dirty="0">
                <a:solidFill>
                  <a:schemeClr val="accent1"/>
                </a:solidFill>
              </a:rPr>
              <a:t>Генеральная Стратегии развития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20" name="Прямоугольник: скругленные углы 12">
            <a:extLst>
              <a:ext uri="{FF2B5EF4-FFF2-40B4-BE49-F238E27FC236}">
                <a16:creationId xmlns:a16="http://schemas.microsoft.com/office/drawing/2014/main" xmlns="" id="{F803A6D8-2CF0-4D8D-A4F1-E838A8208552}"/>
              </a:ext>
            </a:extLst>
          </p:cNvPr>
          <p:cNvSpPr/>
          <p:nvPr/>
        </p:nvSpPr>
        <p:spPr>
          <a:xfrm>
            <a:off x="4721493" y="5820413"/>
            <a:ext cx="1677641" cy="66935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1200" b="1" dirty="0" smtClean="0">
                <a:solidFill>
                  <a:schemeClr val="accent1"/>
                </a:solidFill>
              </a:rPr>
              <a:t>Отраслевая стратегия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21" name="Прямоугольник: скругленные углы 12">
            <a:extLst>
              <a:ext uri="{FF2B5EF4-FFF2-40B4-BE49-F238E27FC236}">
                <a16:creationId xmlns:a16="http://schemas.microsoft.com/office/drawing/2014/main" xmlns="" id="{578E6FDC-FB44-4062-822E-13D461207987}"/>
              </a:ext>
            </a:extLst>
          </p:cNvPr>
          <p:cNvSpPr/>
          <p:nvPr/>
        </p:nvSpPr>
        <p:spPr>
          <a:xfrm>
            <a:off x="7457572" y="5820413"/>
            <a:ext cx="1677641" cy="66935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1200" b="1" dirty="0">
                <a:solidFill>
                  <a:schemeClr val="accent1"/>
                </a:solidFill>
              </a:rPr>
              <a:t>Отраслевая стратегия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22" name="Прямоугольник: скругленные углы 12">
            <a:extLst>
              <a:ext uri="{FF2B5EF4-FFF2-40B4-BE49-F238E27FC236}">
                <a16:creationId xmlns:a16="http://schemas.microsoft.com/office/drawing/2014/main" xmlns="" id="{49136554-308E-4360-8544-4DB935CD6E69}"/>
              </a:ext>
            </a:extLst>
          </p:cNvPr>
          <p:cNvSpPr/>
          <p:nvPr/>
        </p:nvSpPr>
        <p:spPr>
          <a:xfrm>
            <a:off x="10130243" y="5820413"/>
            <a:ext cx="1677641" cy="66935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1200" b="1" dirty="0">
                <a:solidFill>
                  <a:schemeClr val="accent1"/>
                </a:solidFill>
              </a:rPr>
              <a:t>Отраслевая стратегия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xmlns="" id="{D54E55BB-AE93-49AF-8DED-3D46EE3414C4}"/>
              </a:ext>
            </a:extLst>
          </p:cNvPr>
          <p:cNvGrpSpPr/>
          <p:nvPr/>
        </p:nvGrpSpPr>
        <p:grpSpPr>
          <a:xfrm>
            <a:off x="9585137" y="1053825"/>
            <a:ext cx="2455679" cy="1266190"/>
            <a:chOff x="7379439" y="1532495"/>
            <a:chExt cx="3843938" cy="1737703"/>
          </a:xfrm>
        </p:grpSpPr>
        <p:sp>
          <p:nvSpPr>
            <p:cNvPr id="24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9FB60A9C-A342-4B18-9C6F-73D43401A312}"/>
                </a:ext>
              </a:extLst>
            </p:cNvPr>
            <p:cNvSpPr/>
            <p:nvPr/>
          </p:nvSpPr>
          <p:spPr>
            <a:xfrm>
              <a:off x="7934061" y="1532495"/>
              <a:ext cx="1765317" cy="66428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ru-RU" sz="800" dirty="0">
                  <a:solidFill>
                    <a:schemeClr val="accent1"/>
                  </a:solidFill>
                </a:rPr>
                <a:t>Минимальная административная нагрузка</a:t>
              </a:r>
              <a:endParaRPr lang="en-US" sz="800" dirty="0">
                <a:solidFill>
                  <a:schemeClr val="accent1"/>
                </a:solidFill>
              </a:endParaRPr>
            </a:p>
          </p:txBody>
        </p:sp>
        <p:sp>
          <p:nvSpPr>
            <p:cNvPr id="25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69708AD3-13C9-4AFC-9FFF-9031C3090A79}"/>
                </a:ext>
              </a:extLst>
            </p:cNvPr>
            <p:cNvSpPr/>
            <p:nvPr/>
          </p:nvSpPr>
          <p:spPr>
            <a:xfrm>
              <a:off x="9545736" y="1776647"/>
              <a:ext cx="1677641" cy="664286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ru-RU" sz="800" dirty="0">
                  <a:solidFill>
                    <a:schemeClr val="accent1"/>
                  </a:solidFill>
                </a:rPr>
                <a:t>Конкурентная среда поставщиков</a:t>
              </a:r>
              <a:endParaRPr lang="en-US" sz="800" dirty="0">
                <a:solidFill>
                  <a:schemeClr val="accent1"/>
                </a:solidFill>
              </a:endParaRPr>
            </a:p>
          </p:txBody>
        </p:sp>
        <p:sp>
          <p:nvSpPr>
            <p:cNvPr id="26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447CEAD8-9173-4664-92F2-8CDCD38A3FC1}"/>
                </a:ext>
              </a:extLst>
            </p:cNvPr>
            <p:cNvSpPr/>
            <p:nvPr/>
          </p:nvSpPr>
          <p:spPr>
            <a:xfrm>
              <a:off x="7379439" y="2438324"/>
              <a:ext cx="1677641" cy="66428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ru-RU" sz="800" dirty="0">
                  <a:solidFill>
                    <a:schemeClr val="accent1"/>
                  </a:solidFill>
                </a:rPr>
                <a:t>Качественный трудовой ресурс</a:t>
              </a:r>
              <a:endParaRPr lang="en-US" sz="800" dirty="0">
                <a:solidFill>
                  <a:schemeClr val="accent1"/>
                </a:solidFill>
              </a:endParaRPr>
            </a:p>
          </p:txBody>
        </p:sp>
        <p:sp>
          <p:nvSpPr>
            <p:cNvPr id="27" name="Прямоугольник: скругленные углы 12">
              <a:extLst>
                <a:ext uri="{FF2B5EF4-FFF2-40B4-BE49-F238E27FC236}">
                  <a16:creationId xmlns:a16="http://schemas.microsoft.com/office/drawing/2014/main" xmlns="" id="{DD1FBC82-19E8-46DB-BC5E-9E6B06E4AA10}"/>
                </a:ext>
              </a:extLst>
            </p:cNvPr>
            <p:cNvSpPr/>
            <p:nvPr/>
          </p:nvSpPr>
          <p:spPr>
            <a:xfrm>
              <a:off x="9382703" y="2605912"/>
              <a:ext cx="1677641" cy="66428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1440" rtlCol="0" anchor="ctr">
              <a:noAutofit/>
            </a:bodyPr>
            <a:lstStyle/>
            <a:p>
              <a:pPr algn="ctr"/>
              <a:r>
                <a:rPr lang="ru-RU" sz="800" dirty="0">
                  <a:solidFill>
                    <a:schemeClr val="accent1"/>
                  </a:solidFill>
                </a:rPr>
                <a:t>ххх</a:t>
              </a:r>
              <a:endParaRPr lang="en-US" sz="8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28" name="Соединитель: уступ 30">
            <a:extLst>
              <a:ext uri="{FF2B5EF4-FFF2-40B4-BE49-F238E27FC236}">
                <a16:creationId xmlns:a16="http://schemas.microsoft.com/office/drawing/2014/main" xmlns="" id="{62B82F60-6169-43D6-8F80-F4B69A9E730E}"/>
              </a:ext>
            </a:extLst>
          </p:cNvPr>
          <p:cNvCxnSpPr>
            <a:cxnSpLocks/>
            <a:stCxn id="10" idx="2"/>
            <a:endCxn id="42" idx="0"/>
          </p:cNvCxnSpPr>
          <p:nvPr/>
        </p:nvCxnSpPr>
        <p:spPr>
          <a:xfrm rot="16200000" flipH="1">
            <a:off x="4628311" y="2914934"/>
            <a:ext cx="1280875" cy="348422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: уступ 33">
            <a:extLst>
              <a:ext uri="{FF2B5EF4-FFF2-40B4-BE49-F238E27FC236}">
                <a16:creationId xmlns:a16="http://schemas.microsoft.com/office/drawing/2014/main" xmlns="" id="{3524FA45-B36C-4595-B329-162A1D76AD44}"/>
              </a:ext>
            </a:extLst>
          </p:cNvPr>
          <p:cNvCxnSpPr>
            <a:cxnSpLocks/>
            <a:stCxn id="14" idx="3"/>
            <a:endCxn id="44" idx="0"/>
          </p:cNvCxnSpPr>
          <p:nvPr/>
        </p:nvCxnSpPr>
        <p:spPr>
          <a:xfrm>
            <a:off x="9496953" y="2455055"/>
            <a:ext cx="745704" cy="1258694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: уступ 36">
            <a:extLst>
              <a:ext uri="{FF2B5EF4-FFF2-40B4-BE49-F238E27FC236}">
                <a16:creationId xmlns:a16="http://schemas.microsoft.com/office/drawing/2014/main" xmlns="" id="{77B0A18B-7204-40CE-AC91-FB2EF03D38DC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10969063" y="1454383"/>
            <a:ext cx="236391" cy="2560320"/>
          </a:xfrm>
          <a:prstGeom prst="bentConnector4">
            <a:avLst>
              <a:gd name="adj1" fmla="val -96704"/>
              <a:gd name="adj2" fmla="val 54861"/>
            </a:avLst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: скругленные углы 12">
            <a:extLst>
              <a:ext uri="{FF2B5EF4-FFF2-40B4-BE49-F238E27FC236}">
                <a16:creationId xmlns:a16="http://schemas.microsoft.com/office/drawing/2014/main" xmlns="" id="{559FAFD4-749A-4DA2-B2EB-0AC206A12F68}"/>
              </a:ext>
            </a:extLst>
          </p:cNvPr>
          <p:cNvSpPr/>
          <p:nvPr/>
        </p:nvSpPr>
        <p:spPr>
          <a:xfrm>
            <a:off x="134345" y="3543795"/>
            <a:ext cx="4263295" cy="1715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chemeClr val="accent1"/>
                </a:solidFill>
              </a:rPr>
              <a:t>3. Выявление ограничений в «производительной мощности» (инфраструктура, кадровый ресурс, …) =</a:t>
            </a:r>
            <a:br>
              <a:rPr lang="ru-RU" sz="1100" dirty="0">
                <a:solidFill>
                  <a:schemeClr val="accent1"/>
                </a:solidFill>
              </a:rPr>
            </a:br>
            <a:r>
              <a:rPr lang="ru-RU" sz="1100" dirty="0">
                <a:solidFill>
                  <a:schemeClr val="accent1"/>
                </a:solidFill>
              </a:rPr>
              <a:t>= Определение стратегических разрывов в терминах </a:t>
            </a:r>
            <a:r>
              <a:rPr lang="en-US" sz="1100" dirty="0">
                <a:solidFill>
                  <a:schemeClr val="accent1"/>
                </a:solidFill>
              </a:rPr>
              <a:t>outputs</a:t>
            </a:r>
            <a:endParaRPr lang="ru-RU" sz="1100" dirty="0">
              <a:solidFill>
                <a:schemeClr val="accent1"/>
              </a:solidFill>
            </a:endParaRPr>
          </a:p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chemeClr val="accent1"/>
                </a:solidFill>
              </a:rPr>
              <a:t>4. Выработка стратегических инициатив =</a:t>
            </a:r>
            <a:br>
              <a:rPr lang="ru-RU" sz="1100" dirty="0">
                <a:solidFill>
                  <a:schemeClr val="accent1"/>
                </a:solidFill>
              </a:rPr>
            </a:br>
            <a:r>
              <a:rPr lang="ru-RU" sz="1100" dirty="0">
                <a:solidFill>
                  <a:schemeClr val="accent1"/>
                </a:solidFill>
              </a:rPr>
              <a:t>= Постановка целей в терминах конечных результатов +</a:t>
            </a:r>
            <a:br>
              <a:rPr lang="ru-RU" sz="1100" dirty="0">
                <a:solidFill>
                  <a:schemeClr val="accent1"/>
                </a:solidFill>
              </a:rPr>
            </a:br>
            <a:r>
              <a:rPr lang="ru-RU" sz="1100" dirty="0">
                <a:solidFill>
                  <a:schemeClr val="accent1"/>
                </a:solidFill>
              </a:rPr>
              <a:t>+ Постановка задач в терминах </a:t>
            </a:r>
            <a:r>
              <a:rPr lang="en-US" sz="1100" dirty="0">
                <a:solidFill>
                  <a:schemeClr val="accent1"/>
                </a:solidFill>
              </a:rPr>
              <a:t>outputs </a:t>
            </a:r>
            <a:r>
              <a:rPr lang="ru-RU" sz="1100" dirty="0">
                <a:solidFill>
                  <a:schemeClr val="accent1"/>
                </a:solidFill>
              </a:rPr>
              <a:t>/ развития</a:t>
            </a:r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ru-RU" sz="1100" dirty="0">
                <a:solidFill>
                  <a:schemeClr val="accent1"/>
                </a:solidFill>
              </a:rPr>
              <a:t>объектов управления (составляющих элементов «производительной мощности») </a:t>
            </a:r>
          </a:p>
        </p:txBody>
      </p:sp>
      <p:sp>
        <p:nvSpPr>
          <p:cNvPr id="32" name="Прямоугольник: скругленные углы 12">
            <a:extLst>
              <a:ext uri="{FF2B5EF4-FFF2-40B4-BE49-F238E27FC236}">
                <a16:creationId xmlns:a16="http://schemas.microsoft.com/office/drawing/2014/main" xmlns="" id="{0EFA73B1-771A-490B-B484-C0866BB53595}"/>
              </a:ext>
            </a:extLst>
          </p:cNvPr>
          <p:cNvSpPr/>
          <p:nvPr/>
        </p:nvSpPr>
        <p:spPr>
          <a:xfrm>
            <a:off x="608043" y="2807606"/>
            <a:ext cx="3718833" cy="556594"/>
          </a:xfrm>
          <a:prstGeom prst="rect">
            <a:avLst/>
          </a:prstGeom>
          <a:solidFill>
            <a:srgbClr val="FFC000"/>
          </a:solidFill>
          <a:ln w="63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chemeClr val="accent1"/>
                </a:solidFill>
              </a:rPr>
              <a:t>2. Выявление стратегических разрывов</a:t>
            </a:r>
            <a:r>
              <a:rPr lang="en-US" sz="1100" dirty="0">
                <a:solidFill>
                  <a:schemeClr val="accent1"/>
                </a:solidFill>
              </a:rPr>
              <a:t> </a:t>
            </a:r>
            <a:r>
              <a:rPr lang="ru-RU" sz="1100" dirty="0">
                <a:solidFill>
                  <a:schemeClr val="accent1"/>
                </a:solidFill>
              </a:rPr>
              <a:t>в терминах </a:t>
            </a:r>
            <a:r>
              <a:rPr lang="en-US" sz="1100" dirty="0">
                <a:solidFill>
                  <a:schemeClr val="accent1"/>
                </a:solidFill>
              </a:rPr>
              <a:t>outcomes</a:t>
            </a:r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6CDD2DFE-3249-4EB6-A86E-86D46601501F}"/>
              </a:ext>
            </a:extLst>
          </p:cNvPr>
          <p:cNvCxnSpPr/>
          <p:nvPr/>
        </p:nvCxnSpPr>
        <p:spPr>
          <a:xfrm>
            <a:off x="252750" y="5409966"/>
            <a:ext cx="1177834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: скругленные углы 12">
            <a:extLst>
              <a:ext uri="{FF2B5EF4-FFF2-40B4-BE49-F238E27FC236}">
                <a16:creationId xmlns:a16="http://schemas.microsoft.com/office/drawing/2014/main" xmlns="" id="{4C577E91-A563-4E97-93C2-2A6B047B8C92}"/>
              </a:ext>
            </a:extLst>
          </p:cNvPr>
          <p:cNvSpPr/>
          <p:nvPr/>
        </p:nvSpPr>
        <p:spPr>
          <a:xfrm>
            <a:off x="5833247" y="2806510"/>
            <a:ext cx="929742" cy="503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C00000"/>
                </a:solidFill>
              </a:rPr>
              <a:t>КПЭ эффектов / конечных результатов (</a:t>
            </a:r>
            <a:r>
              <a:rPr lang="en-US" sz="800" dirty="0">
                <a:solidFill>
                  <a:srgbClr val="C00000"/>
                </a:solidFill>
              </a:rPr>
              <a:t>outcomes</a:t>
            </a:r>
            <a:r>
              <a:rPr lang="ru-RU" sz="800" dirty="0">
                <a:solidFill>
                  <a:srgbClr val="C00000"/>
                </a:solidFill>
              </a:rPr>
              <a:t>)</a:t>
            </a:r>
            <a:endParaRPr lang="en-US" sz="800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: скругленные углы 12">
            <a:extLst>
              <a:ext uri="{FF2B5EF4-FFF2-40B4-BE49-F238E27FC236}">
                <a16:creationId xmlns:a16="http://schemas.microsoft.com/office/drawing/2014/main" xmlns="" id="{AEA74819-17B0-4F9C-B25F-897F0CE01A38}"/>
              </a:ext>
            </a:extLst>
          </p:cNvPr>
          <p:cNvSpPr/>
          <p:nvPr/>
        </p:nvSpPr>
        <p:spPr>
          <a:xfrm>
            <a:off x="6929624" y="1056933"/>
            <a:ext cx="1318495" cy="515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C00000"/>
                </a:solidFill>
              </a:rPr>
              <a:t>КПЭ эффектов / конечных результатов (</a:t>
            </a:r>
            <a:r>
              <a:rPr lang="en-US" sz="800" dirty="0">
                <a:solidFill>
                  <a:srgbClr val="C00000"/>
                </a:solidFill>
              </a:rPr>
              <a:t>outcomes</a:t>
            </a:r>
            <a:r>
              <a:rPr lang="ru-RU" sz="800" dirty="0">
                <a:solidFill>
                  <a:srgbClr val="C00000"/>
                </a:solidFill>
              </a:rPr>
              <a:t>)</a:t>
            </a:r>
            <a:endParaRPr lang="en-US" sz="800" dirty="0">
              <a:solidFill>
                <a:srgbClr val="C00000"/>
              </a:solidFill>
            </a:endParaRPr>
          </a:p>
        </p:txBody>
      </p:sp>
      <p:sp>
        <p:nvSpPr>
          <p:cNvPr id="36" name="Прямоугольник: скругленные углы 12">
            <a:extLst>
              <a:ext uri="{FF2B5EF4-FFF2-40B4-BE49-F238E27FC236}">
                <a16:creationId xmlns:a16="http://schemas.microsoft.com/office/drawing/2014/main" xmlns="" id="{573B5696-F3A7-4317-9401-56C308CFA824}"/>
              </a:ext>
            </a:extLst>
          </p:cNvPr>
          <p:cNvSpPr/>
          <p:nvPr/>
        </p:nvSpPr>
        <p:spPr>
          <a:xfrm>
            <a:off x="11101119" y="2602260"/>
            <a:ext cx="1150618" cy="503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C00000"/>
                </a:solidFill>
              </a:rPr>
              <a:t>КПЭ эффектов / конечных результатов (</a:t>
            </a:r>
            <a:r>
              <a:rPr lang="en-US" sz="800" dirty="0">
                <a:solidFill>
                  <a:srgbClr val="C00000"/>
                </a:solidFill>
              </a:rPr>
              <a:t>outcomes</a:t>
            </a:r>
            <a:r>
              <a:rPr lang="ru-RU" sz="800" dirty="0">
                <a:solidFill>
                  <a:srgbClr val="C00000"/>
                </a:solidFill>
              </a:rPr>
              <a:t>)</a:t>
            </a:r>
            <a:endParaRPr lang="en-US" sz="800" dirty="0">
              <a:solidFill>
                <a:srgbClr val="C00000"/>
              </a:solidFill>
            </a:endParaRPr>
          </a:p>
        </p:txBody>
      </p:sp>
      <p:cxnSp>
        <p:nvCxnSpPr>
          <p:cNvPr id="37" name="Соединитель: уступ 49">
            <a:extLst>
              <a:ext uri="{FF2B5EF4-FFF2-40B4-BE49-F238E27FC236}">
                <a16:creationId xmlns:a16="http://schemas.microsoft.com/office/drawing/2014/main" xmlns="" id="{CC6A2ACA-48AF-4EEF-8D49-F2D184BDD6F9}"/>
              </a:ext>
            </a:extLst>
          </p:cNvPr>
          <p:cNvCxnSpPr>
            <a:cxnSpLocks/>
            <a:stCxn id="34" idx="3"/>
            <a:endCxn id="15" idx="1"/>
          </p:cNvCxnSpPr>
          <p:nvPr/>
        </p:nvCxnSpPr>
        <p:spPr>
          <a:xfrm flipV="1">
            <a:off x="6762989" y="2937190"/>
            <a:ext cx="234476" cy="121155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Соединитель: уступ 53">
            <a:extLst>
              <a:ext uri="{FF2B5EF4-FFF2-40B4-BE49-F238E27FC236}">
                <a16:creationId xmlns:a16="http://schemas.microsoft.com/office/drawing/2014/main" xmlns="" id="{EE466DC4-A8B3-4EF6-9215-E7BF1692D215}"/>
              </a:ext>
            </a:extLst>
          </p:cNvPr>
          <p:cNvCxnSpPr>
            <a:cxnSpLocks/>
            <a:stCxn id="36" idx="0"/>
            <a:endCxn id="27" idx="2"/>
          </p:cNvCxnSpPr>
          <p:nvPr/>
        </p:nvCxnSpPr>
        <p:spPr>
          <a:xfrm rot="16200000" flipV="1">
            <a:off x="11397486" y="2323317"/>
            <a:ext cx="282245" cy="275641"/>
          </a:xfrm>
          <a:prstGeom prst="bentConnector3">
            <a:avLst>
              <a:gd name="adj1" fmla="val 26128"/>
            </a:avLst>
          </a:prstGeom>
          <a:ln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: уступ 57">
            <a:extLst>
              <a:ext uri="{FF2B5EF4-FFF2-40B4-BE49-F238E27FC236}">
                <a16:creationId xmlns:a16="http://schemas.microsoft.com/office/drawing/2014/main" xmlns="" id="{D8A89948-185E-4D31-813E-CCCB214B9252}"/>
              </a:ext>
            </a:extLst>
          </p:cNvPr>
          <p:cNvCxnSpPr>
            <a:cxnSpLocks/>
            <a:stCxn id="35" idx="2"/>
            <a:endCxn id="9" idx="3"/>
          </p:cNvCxnSpPr>
          <p:nvPr/>
        </p:nvCxnSpPr>
        <p:spPr>
          <a:xfrm rot="5400000">
            <a:off x="7212721" y="1311211"/>
            <a:ext cx="114731" cy="637572"/>
          </a:xfrm>
          <a:prstGeom prst="bentConnector2">
            <a:avLst/>
          </a:prstGeom>
          <a:ln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: скругленные углы 12">
            <a:extLst>
              <a:ext uri="{FF2B5EF4-FFF2-40B4-BE49-F238E27FC236}">
                <a16:creationId xmlns:a16="http://schemas.microsoft.com/office/drawing/2014/main" xmlns="" id="{2196ED43-B0DC-461B-BCD6-576E3AAC53CC}"/>
              </a:ext>
            </a:extLst>
          </p:cNvPr>
          <p:cNvSpPr/>
          <p:nvPr/>
        </p:nvSpPr>
        <p:spPr>
          <a:xfrm>
            <a:off x="8443454" y="1160494"/>
            <a:ext cx="880206" cy="503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C00000"/>
                </a:solidFill>
              </a:rPr>
              <a:t>КПЭ эффектов / конечных результатов (</a:t>
            </a:r>
            <a:r>
              <a:rPr lang="en-US" sz="800" dirty="0">
                <a:solidFill>
                  <a:srgbClr val="C00000"/>
                </a:solidFill>
              </a:rPr>
              <a:t>outcomes</a:t>
            </a:r>
            <a:r>
              <a:rPr lang="ru-RU" sz="800" dirty="0">
                <a:solidFill>
                  <a:srgbClr val="C00000"/>
                </a:solidFill>
              </a:rPr>
              <a:t>)</a:t>
            </a:r>
            <a:endParaRPr lang="en-US" sz="800" dirty="0">
              <a:solidFill>
                <a:srgbClr val="C00000"/>
              </a:solidFill>
            </a:endParaRPr>
          </a:p>
        </p:txBody>
      </p:sp>
      <p:cxnSp>
        <p:nvCxnSpPr>
          <p:cNvPr id="41" name="Соединитель: уступ 62">
            <a:extLst>
              <a:ext uri="{FF2B5EF4-FFF2-40B4-BE49-F238E27FC236}">
                <a16:creationId xmlns:a16="http://schemas.microsoft.com/office/drawing/2014/main" xmlns="" id="{630A033A-37F7-4526-A2E3-8BBDE271734D}"/>
              </a:ext>
            </a:extLst>
          </p:cNvPr>
          <p:cNvCxnSpPr>
            <a:cxnSpLocks/>
            <a:stCxn id="40" idx="3"/>
            <a:endCxn id="24" idx="1"/>
          </p:cNvCxnSpPr>
          <p:nvPr/>
        </p:nvCxnSpPr>
        <p:spPr>
          <a:xfrm flipV="1">
            <a:off x="9323660" y="1295844"/>
            <a:ext cx="615794" cy="116485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: скругленные углы 12">
            <a:extLst>
              <a:ext uri="{FF2B5EF4-FFF2-40B4-BE49-F238E27FC236}">
                <a16:creationId xmlns:a16="http://schemas.microsoft.com/office/drawing/2014/main" xmlns="" id="{314618D0-8589-4F4F-A538-4469683658B4}"/>
              </a:ext>
            </a:extLst>
          </p:cNvPr>
          <p:cNvSpPr/>
          <p:nvPr/>
        </p:nvSpPr>
        <p:spPr>
          <a:xfrm>
            <a:off x="4907486" y="3729583"/>
            <a:ext cx="1070946" cy="483882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800" dirty="0">
                <a:solidFill>
                  <a:schemeClr val="accent1"/>
                </a:solidFill>
              </a:rPr>
              <a:t>Стратегические инициативы</a:t>
            </a:r>
            <a:endParaRPr lang="en-US" sz="800" dirty="0">
              <a:solidFill>
                <a:schemeClr val="accent1"/>
              </a:solidFill>
            </a:endParaRPr>
          </a:p>
        </p:txBody>
      </p:sp>
      <p:sp>
        <p:nvSpPr>
          <p:cNvPr id="43" name="Прямоугольник: скругленные углы 12">
            <a:extLst>
              <a:ext uri="{FF2B5EF4-FFF2-40B4-BE49-F238E27FC236}">
                <a16:creationId xmlns:a16="http://schemas.microsoft.com/office/drawing/2014/main" xmlns="" id="{4CB422E0-441A-40A5-8377-47D7BA3F3D29}"/>
              </a:ext>
            </a:extLst>
          </p:cNvPr>
          <p:cNvSpPr/>
          <p:nvPr/>
        </p:nvSpPr>
        <p:spPr>
          <a:xfrm>
            <a:off x="10861600" y="4018514"/>
            <a:ext cx="1070946" cy="483882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800" dirty="0">
                <a:solidFill>
                  <a:schemeClr val="accent1"/>
                </a:solidFill>
              </a:rPr>
              <a:t>Стратегические инициативы</a:t>
            </a:r>
            <a:endParaRPr lang="en-US" sz="800" dirty="0">
              <a:solidFill>
                <a:schemeClr val="accent1"/>
              </a:solidFill>
            </a:endParaRPr>
          </a:p>
        </p:txBody>
      </p:sp>
      <p:sp>
        <p:nvSpPr>
          <p:cNvPr id="44" name="Прямоугольник: скругленные углы 12">
            <a:extLst>
              <a:ext uri="{FF2B5EF4-FFF2-40B4-BE49-F238E27FC236}">
                <a16:creationId xmlns:a16="http://schemas.microsoft.com/office/drawing/2014/main" xmlns="" id="{D00883FE-0F21-4C5D-AFF4-331F5F3DD466}"/>
              </a:ext>
            </a:extLst>
          </p:cNvPr>
          <p:cNvSpPr/>
          <p:nvPr/>
        </p:nvSpPr>
        <p:spPr>
          <a:xfrm>
            <a:off x="9707184" y="3713749"/>
            <a:ext cx="1070946" cy="483882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800" dirty="0">
                <a:solidFill>
                  <a:schemeClr val="accent1"/>
                </a:solidFill>
              </a:rPr>
              <a:t>Стратегические инициативы</a:t>
            </a:r>
            <a:endParaRPr lang="en-US" sz="800" dirty="0">
              <a:solidFill>
                <a:schemeClr val="accent1"/>
              </a:solidFill>
            </a:endParaRPr>
          </a:p>
        </p:txBody>
      </p:sp>
      <p:sp>
        <p:nvSpPr>
          <p:cNvPr id="45" name="Прямоугольник: скругленные углы 12">
            <a:extLst>
              <a:ext uri="{FF2B5EF4-FFF2-40B4-BE49-F238E27FC236}">
                <a16:creationId xmlns:a16="http://schemas.microsoft.com/office/drawing/2014/main" xmlns="" id="{31DA81EF-5BAD-4622-B369-E9AA4D556E94}"/>
              </a:ext>
            </a:extLst>
          </p:cNvPr>
          <p:cNvSpPr/>
          <p:nvPr/>
        </p:nvSpPr>
        <p:spPr>
          <a:xfrm>
            <a:off x="4655955" y="4712878"/>
            <a:ext cx="929742" cy="503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C00000"/>
                </a:solidFill>
              </a:rPr>
              <a:t>КПЭ конечных результатов (</a:t>
            </a:r>
            <a:r>
              <a:rPr lang="en-US" sz="800" dirty="0">
                <a:solidFill>
                  <a:srgbClr val="C00000"/>
                </a:solidFill>
              </a:rPr>
              <a:t>outcomes</a:t>
            </a:r>
            <a:r>
              <a:rPr lang="ru-RU" sz="800" dirty="0">
                <a:solidFill>
                  <a:srgbClr val="C00000"/>
                </a:solidFill>
              </a:rPr>
              <a:t>)</a:t>
            </a:r>
            <a:endParaRPr lang="en-US" sz="800" dirty="0">
              <a:solidFill>
                <a:srgbClr val="C00000"/>
              </a:solidFill>
            </a:endParaRPr>
          </a:p>
        </p:txBody>
      </p:sp>
      <p:cxnSp>
        <p:nvCxnSpPr>
          <p:cNvPr id="46" name="Соединитель: уступ 75">
            <a:extLst>
              <a:ext uri="{FF2B5EF4-FFF2-40B4-BE49-F238E27FC236}">
                <a16:creationId xmlns:a16="http://schemas.microsoft.com/office/drawing/2014/main" xmlns="" id="{695C0523-3F52-4E9A-8CC6-0CF5BAC7ABBD}"/>
              </a:ext>
            </a:extLst>
          </p:cNvPr>
          <p:cNvCxnSpPr>
            <a:cxnSpLocks/>
            <a:stCxn id="45" idx="0"/>
            <a:endCxn id="42" idx="2"/>
          </p:cNvCxnSpPr>
          <p:nvPr/>
        </p:nvCxnSpPr>
        <p:spPr>
          <a:xfrm rot="5400000" flipH="1" flipV="1">
            <a:off x="5032186" y="4302106"/>
            <a:ext cx="499413" cy="322133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: скругленные углы 12">
            <a:extLst>
              <a:ext uri="{FF2B5EF4-FFF2-40B4-BE49-F238E27FC236}">
                <a16:creationId xmlns:a16="http://schemas.microsoft.com/office/drawing/2014/main" xmlns="" id="{8FB08C20-67EE-45D8-99FC-FC56354865B2}"/>
              </a:ext>
            </a:extLst>
          </p:cNvPr>
          <p:cNvSpPr/>
          <p:nvPr/>
        </p:nvSpPr>
        <p:spPr>
          <a:xfrm>
            <a:off x="6004954" y="4224906"/>
            <a:ext cx="1045158" cy="551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0070C0"/>
                </a:solidFill>
              </a:rPr>
              <a:t>КПЭ результатов (</a:t>
            </a:r>
            <a:r>
              <a:rPr lang="en-US" sz="800" dirty="0">
                <a:solidFill>
                  <a:srgbClr val="0070C0"/>
                </a:solidFill>
              </a:rPr>
              <a:t>outputs</a:t>
            </a:r>
            <a:r>
              <a:rPr lang="ru-RU" sz="800" dirty="0">
                <a:solidFill>
                  <a:srgbClr val="0070C0"/>
                </a:solidFill>
              </a:rPr>
              <a:t>)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48" name="Соединитель: уступ 80">
            <a:extLst>
              <a:ext uri="{FF2B5EF4-FFF2-40B4-BE49-F238E27FC236}">
                <a16:creationId xmlns:a16="http://schemas.microsoft.com/office/drawing/2014/main" xmlns="" id="{B4695D1E-652F-4F7F-AAC6-E5FE2FDDBE15}"/>
              </a:ext>
            </a:extLst>
          </p:cNvPr>
          <p:cNvCxnSpPr>
            <a:cxnSpLocks/>
            <a:stCxn id="47" idx="0"/>
            <a:endCxn id="42" idx="3"/>
          </p:cNvCxnSpPr>
          <p:nvPr/>
        </p:nvCxnSpPr>
        <p:spPr>
          <a:xfrm rot="16200000" flipV="1">
            <a:off x="6126292" y="3823664"/>
            <a:ext cx="253382" cy="549101"/>
          </a:xfrm>
          <a:prstGeom prst="bentConnector2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: скругленные углы 12">
            <a:extLst>
              <a:ext uri="{FF2B5EF4-FFF2-40B4-BE49-F238E27FC236}">
                <a16:creationId xmlns:a16="http://schemas.microsoft.com/office/drawing/2014/main" xmlns="" id="{19CEF09E-A8FA-4CC3-A278-F71D2B1E9BBA}"/>
              </a:ext>
            </a:extLst>
          </p:cNvPr>
          <p:cNvSpPr/>
          <p:nvPr/>
        </p:nvSpPr>
        <p:spPr>
          <a:xfrm>
            <a:off x="9253034" y="4660320"/>
            <a:ext cx="929742" cy="503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C00000"/>
                </a:solidFill>
              </a:rPr>
              <a:t>КПЭ эффектов / конечных результатов (</a:t>
            </a:r>
            <a:r>
              <a:rPr lang="en-US" sz="800" dirty="0">
                <a:solidFill>
                  <a:srgbClr val="C00000"/>
                </a:solidFill>
              </a:rPr>
              <a:t>outcomes</a:t>
            </a:r>
            <a:r>
              <a:rPr lang="ru-RU" sz="800" dirty="0">
                <a:solidFill>
                  <a:srgbClr val="C00000"/>
                </a:solidFill>
              </a:rPr>
              <a:t>)</a:t>
            </a:r>
            <a:endParaRPr lang="en-US" sz="800" dirty="0">
              <a:solidFill>
                <a:srgbClr val="C00000"/>
              </a:solidFill>
            </a:endParaRPr>
          </a:p>
        </p:txBody>
      </p:sp>
      <p:cxnSp>
        <p:nvCxnSpPr>
          <p:cNvPr id="50" name="Соединитель: уступ 84">
            <a:extLst>
              <a:ext uri="{FF2B5EF4-FFF2-40B4-BE49-F238E27FC236}">
                <a16:creationId xmlns:a16="http://schemas.microsoft.com/office/drawing/2014/main" xmlns="" id="{3EF1AC74-2867-4EC1-AE84-E2A48F501F5B}"/>
              </a:ext>
            </a:extLst>
          </p:cNvPr>
          <p:cNvCxnSpPr>
            <a:cxnSpLocks/>
            <a:stCxn id="49" idx="0"/>
            <a:endCxn id="44" idx="2"/>
          </p:cNvCxnSpPr>
          <p:nvPr/>
        </p:nvCxnSpPr>
        <p:spPr>
          <a:xfrm rot="5400000" flipH="1" flipV="1">
            <a:off x="9748937" y="4166600"/>
            <a:ext cx="462689" cy="524752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: скругленные углы 12">
            <a:extLst>
              <a:ext uri="{FF2B5EF4-FFF2-40B4-BE49-F238E27FC236}">
                <a16:creationId xmlns:a16="http://schemas.microsoft.com/office/drawing/2014/main" xmlns="" id="{7E937555-1253-43DD-B80C-B7ABF6D71420}"/>
              </a:ext>
            </a:extLst>
          </p:cNvPr>
          <p:cNvSpPr/>
          <p:nvPr/>
        </p:nvSpPr>
        <p:spPr>
          <a:xfrm>
            <a:off x="10762726" y="4676635"/>
            <a:ext cx="1045158" cy="5792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0070C0"/>
                </a:solidFill>
              </a:rPr>
              <a:t>КПЭ результатов (</a:t>
            </a:r>
            <a:r>
              <a:rPr lang="en-US" sz="800" dirty="0">
                <a:solidFill>
                  <a:srgbClr val="0070C0"/>
                </a:solidFill>
              </a:rPr>
              <a:t>outputs</a:t>
            </a:r>
            <a:r>
              <a:rPr lang="ru-RU" sz="800" dirty="0">
                <a:solidFill>
                  <a:srgbClr val="0070C0"/>
                </a:solidFill>
              </a:rPr>
              <a:t>)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52" name="Соединитель: уступ 86">
            <a:extLst>
              <a:ext uri="{FF2B5EF4-FFF2-40B4-BE49-F238E27FC236}">
                <a16:creationId xmlns:a16="http://schemas.microsoft.com/office/drawing/2014/main" xmlns="" id="{FFCDCF48-085C-4CB0-9964-E6351E634E7F}"/>
              </a:ext>
            </a:extLst>
          </p:cNvPr>
          <p:cNvCxnSpPr>
            <a:cxnSpLocks/>
          </p:cNvCxnSpPr>
          <p:nvPr/>
        </p:nvCxnSpPr>
        <p:spPr>
          <a:xfrm rot="10800000">
            <a:off x="10503340" y="4193804"/>
            <a:ext cx="259387" cy="752769"/>
          </a:xfrm>
          <a:prstGeom prst="bentConnector2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: скругленные углы 12">
            <a:extLst>
              <a:ext uri="{FF2B5EF4-FFF2-40B4-BE49-F238E27FC236}">
                <a16:creationId xmlns:a16="http://schemas.microsoft.com/office/drawing/2014/main" xmlns="" id="{36A836A0-3203-4967-B7AD-FFBDC163A4AB}"/>
              </a:ext>
            </a:extLst>
          </p:cNvPr>
          <p:cNvSpPr/>
          <p:nvPr/>
        </p:nvSpPr>
        <p:spPr>
          <a:xfrm>
            <a:off x="267173" y="5409966"/>
            <a:ext cx="4017811" cy="11429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chemeClr val="accent1"/>
                </a:solidFill>
              </a:rPr>
              <a:t>5. Детализация стратегических инициатив = </a:t>
            </a:r>
          </a:p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chemeClr val="accent1"/>
                </a:solidFill>
              </a:rPr>
              <a:t> = Детализация задач развития объектов управления </a:t>
            </a:r>
          </a:p>
        </p:txBody>
      </p:sp>
      <p:cxnSp>
        <p:nvCxnSpPr>
          <p:cNvPr id="54" name="Соединитель: уступ 111">
            <a:extLst>
              <a:ext uri="{FF2B5EF4-FFF2-40B4-BE49-F238E27FC236}">
                <a16:creationId xmlns:a16="http://schemas.microsoft.com/office/drawing/2014/main" xmlns="" id="{615E9ED3-46CB-4D68-97E7-933BA76AF378}"/>
              </a:ext>
            </a:extLst>
          </p:cNvPr>
          <p:cNvCxnSpPr>
            <a:cxnSpLocks/>
            <a:stCxn id="47" idx="2"/>
            <a:endCxn id="20" idx="0"/>
          </p:cNvCxnSpPr>
          <p:nvPr/>
        </p:nvCxnSpPr>
        <p:spPr>
          <a:xfrm rot="5400000">
            <a:off x="5521871" y="4814750"/>
            <a:ext cx="1044107" cy="967219"/>
          </a:xfrm>
          <a:prstGeom prst="bentConnector3">
            <a:avLst>
              <a:gd name="adj1" fmla="val 38192"/>
            </a:avLst>
          </a:prstGeom>
          <a:ln>
            <a:solidFill>
              <a:srgbClr val="0070C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Соединитель: уступ 116">
            <a:extLst>
              <a:ext uri="{FF2B5EF4-FFF2-40B4-BE49-F238E27FC236}">
                <a16:creationId xmlns:a16="http://schemas.microsoft.com/office/drawing/2014/main" xmlns="" id="{A5619D10-D704-4ED4-9408-8134EA55250A}"/>
              </a:ext>
            </a:extLst>
          </p:cNvPr>
          <p:cNvCxnSpPr>
            <a:cxnSpLocks/>
            <a:stCxn id="51" idx="2"/>
            <a:endCxn id="22" idx="0"/>
          </p:cNvCxnSpPr>
          <p:nvPr/>
        </p:nvCxnSpPr>
        <p:spPr>
          <a:xfrm rot="5400000">
            <a:off x="10844897" y="5380004"/>
            <a:ext cx="564577" cy="316241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xmlns="" id="{35801989-E0C7-4B20-ACC8-CC8D7F8F8A69}"/>
              </a:ext>
            </a:extLst>
          </p:cNvPr>
          <p:cNvCxnSpPr/>
          <p:nvPr/>
        </p:nvCxnSpPr>
        <p:spPr>
          <a:xfrm>
            <a:off x="5776279" y="4213465"/>
            <a:ext cx="0" cy="1714724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xmlns="" id="{AD3F5957-BE9F-42FD-AFBB-B20124089479}"/>
              </a:ext>
            </a:extLst>
          </p:cNvPr>
          <p:cNvCxnSpPr>
            <a:cxnSpLocks/>
          </p:cNvCxnSpPr>
          <p:nvPr/>
        </p:nvCxnSpPr>
        <p:spPr>
          <a:xfrm>
            <a:off x="5780503" y="4210809"/>
            <a:ext cx="1832648" cy="1953685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xmlns="" id="{F270C4C9-A076-4BC8-B68B-C9C22BF32A6C}"/>
              </a:ext>
            </a:extLst>
          </p:cNvPr>
          <p:cNvCxnSpPr>
            <a:cxnSpLocks/>
          </p:cNvCxnSpPr>
          <p:nvPr/>
        </p:nvCxnSpPr>
        <p:spPr>
          <a:xfrm flipH="1">
            <a:off x="8964552" y="4218992"/>
            <a:ext cx="1402319" cy="170919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>
            <a:extLst>
              <a:ext uri="{FF2B5EF4-FFF2-40B4-BE49-F238E27FC236}">
                <a16:creationId xmlns:a16="http://schemas.microsoft.com/office/drawing/2014/main" xmlns="" id="{FF93D14D-EEA1-4960-9B4A-DDD939D9E296}"/>
              </a:ext>
            </a:extLst>
          </p:cNvPr>
          <p:cNvCxnSpPr>
            <a:cxnSpLocks/>
          </p:cNvCxnSpPr>
          <p:nvPr/>
        </p:nvCxnSpPr>
        <p:spPr>
          <a:xfrm flipH="1">
            <a:off x="10280133" y="4226560"/>
            <a:ext cx="86454" cy="1811152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65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ЦЕЛЕВЫЕ ПОКАЗАТЕЛИ ОТРАСЛЕВОЙ СТРАТЕГИИ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6141" y="75230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(output)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отраслевой стратегии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быть согласованы с показателями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(целевыми ориентирами):</a:t>
            </a:r>
            <a:endParaRPr lang="ru-RU" sz="2000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838200" y="1985319"/>
            <a:ext cx="10515600" cy="4191644"/>
          </a:xfrm>
        </p:spPr>
        <p:txBody>
          <a:bodyPr>
            <a:normAutofit fontScale="70000" lnSpcReduction="20000"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1.Указа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от 04.02.2021 № 68 «Об оценке эффективности деятельности высших должностных лиц (руководителей высших исполнительных органов государственной власти) субъектов Российской Федерации и деятельности органов исполнительной власти субъектов Российской Федерации»;</a:t>
            </a:r>
          </a:p>
          <a:p>
            <a:pPr marL="34290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2.Единого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 по достижению национальных целей развития Российской Федерации на период до 2024 года и на плановый период до 2030 года в части Камчатского края;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Tx/>
              <a:buAutoNum type="arabicPeriod"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Tx/>
              <a:buAutoNum type="arabicPeriod"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3.Национальной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социально - экономического развития Дальнего Востока на период до 2024 года и на перспективу до 2035 года в части субъектов Дальневосточного федерального округа.</a:t>
            </a:r>
          </a:p>
          <a:p>
            <a:pPr marL="34290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933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/>
              <a:t>Глоссарий</a:t>
            </a:r>
            <a:endParaRPr lang="en-US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271761"/>
              </p:ext>
            </p:extLst>
          </p:nvPr>
        </p:nvGraphicFramePr>
        <p:xfrm>
          <a:off x="247134" y="701864"/>
          <a:ext cx="11536089" cy="60854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75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28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7525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Стейкхолдеры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Граждане,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бизнес, общественные организации и другие группы частных и юридических лиц, которые предоставляют органу власти полномочия и ресурсы, необходимые ему для осуществления своей деятельности, и имеют право предъявлять требования к результатам его деятельности.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14533307"/>
                  </a:ext>
                </a:extLst>
              </a:tr>
              <a:tr h="6265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 (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OUTCOME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Долгосрочные выгоды для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стейкхолдеров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(граждане,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бизнес, будущие поколения), на реализацию которых влияют внешние факторы, помимо непосредственной деятельности ОИВ (деятельность других организаций, экономические, социальные, технологические события в рамках трендов верхнего уровня, др.)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57662180"/>
                  </a:ext>
                </a:extLst>
              </a:tr>
              <a:tr h="26851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(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OUTPUT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реализации программы мероприятий государственных органов, увязанный с эффектами для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стейкхолдеров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65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Проекция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жизненного пространства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Домены, в которых сгруппирована и формализована общественная ценность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200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стейкхолдеров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аспекты жизнедеятельности, в рамках которых </a:t>
                      </a:r>
                      <a:r>
                        <a:rPr lang="ru-RU" sz="1200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стейкхолдеры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получают специфические долгосрочные выгоды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51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Детерминанта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Фактор или элемент, обуславливающий то или иное явление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851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KPI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(КПЭ)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Измеримый показатель эффекта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Outcome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или результата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(Output)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851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Модераторы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Ведущие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лабораторий, обеспечивающие проведение обсуждений в рамках лабораторий по определенной структуре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752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Миссия </a:t>
                      </a:r>
                      <a:r>
                        <a:rPr 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(mission)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и причина почему существует данная отрасль экономики и/или что представляет собой сейчас.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Формулировка миссии должна быть яркой и лаконичной, удобной и понятной для восприятия, и должна отвечать на 3 вопроса: Что мы делаем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мы делаем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кого мы делаем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8055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Видение</a:t>
                      </a:r>
                      <a:r>
                        <a:rPr lang="en-US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Vision) 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Интуитивное представление о будущем отрасли, которое может быть достигнуто при самых благоприятных условиях. Видение описывает картинку будущего и стратегическую цель которую отрасль хочет достичь.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Видение – это то, где мы хотим оказаться. Видение отвечает на вопрос «Как выглядит успех для отрасли в будущем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определяется комплексом имеющихся ресурсов и конкурентных преимуществ. При формировании видения учитываются все самые последние технологии и тренды.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75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Стратегическая цель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Strategic goals) 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Цель, которая считается наиболее важной для текущего и будущего состояния отрасли, и на достижение которой должна быть направлена её деятельность. Это система координат, в которых движется отрасль, основных ориентиров долгосрочного развития отрасли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75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Стратегические задачи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Objectives)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Предстоящее событие либо внутри отрасли, либо за ее пределами, которое может существенным образом повлиять на ее способность достигать свои цели. Это определенная последовательность действий для достижения стратегической цели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562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SMART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Specific (</a:t>
                      </a:r>
                      <a:r>
                        <a:rPr lang="ru-RU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Конкретный);</a:t>
                      </a:r>
                    </a:p>
                    <a:p>
                      <a:pPr marL="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Measurable (</a:t>
                      </a:r>
                      <a:r>
                        <a:rPr lang="ru-RU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Измеримый);</a:t>
                      </a:r>
                    </a:p>
                    <a:p>
                      <a:pPr marL="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Achievable (</a:t>
                      </a:r>
                      <a:r>
                        <a:rPr lang="ru-RU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Достижимый);</a:t>
                      </a:r>
                    </a:p>
                    <a:p>
                      <a:pPr marL="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Relevant (</a:t>
                      </a:r>
                      <a:r>
                        <a:rPr lang="ru-RU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Значимый);</a:t>
                      </a:r>
                    </a:p>
                    <a:p>
                      <a:pPr marL="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 bound (</a:t>
                      </a:r>
                      <a:r>
                        <a:rPr lang="ru-RU" sz="1200" kern="120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Ограниченный во времени).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36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/>
              <a:t>Глоссарий</a:t>
            </a:r>
            <a:endParaRPr lang="en-US" sz="20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145036"/>
              </p:ext>
            </p:extLst>
          </p:nvPr>
        </p:nvGraphicFramePr>
        <p:xfrm>
          <a:off x="102925" y="865072"/>
          <a:ext cx="11986149" cy="585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68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593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RUN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Текущая деятельность, включая совершенствование и повышение эффективности имеющихся процессов.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Процессное управление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Ведомственный характер или устоявшиеся и регламентированные межведомственные процедуры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CHANGE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Планируемые изменения для соответствия текущим трендам и ответа на вызовы (что происходит в мире и как этому соответствовать?)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Проектное управление при внедрении новых продуктов и технологий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Заранее согласованные проекты по трансформации отдельных направлений деятельности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DISRUPT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Инновации. Создание кардинально новых бизнес-моделей и прорывных идей, которые способны «перевернуть» устоявшиеся модели работы и взаимодействия, механизмы достижения целей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err="1" smtClean="0"/>
                        <a:t>Стартапы</a:t>
                      </a:r>
                      <a:r>
                        <a:rPr lang="ru-RU" sz="1200" dirty="0" smtClean="0"/>
                        <a:t> / новые бизнес-модели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Сетевой эффект. Эффективные изменения (инновации) способны быстро и легко распространяться, и изменения могут быть неизбежны (неконтролируемые изменения)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Быстрые победы, QW (</a:t>
                      </a:r>
                      <a:r>
                        <a:rPr lang="ru-RU" sz="1200" dirty="0" err="1" smtClean="0"/>
                        <a:t>quick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wins</a:t>
                      </a:r>
                      <a:r>
                        <a:rPr lang="ru-RU" sz="1200" dirty="0" smtClean="0"/>
                        <a:t>)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проекты, результаты которых видны быстро и явно - результаты должны быть достигнуты в 2023.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требуют минимальных или не требуют капитальных расходов, возможны оперативные организационные и/или нормативно-правовые изменения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не могут быть достигнуты в рамках текущей процессной деятельности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узкий и фокусированный масштаб  проблема, которую планируется решить, четко определена и имеется ее очевидное решение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обладают низкими рисками и высокой вероятностью позитивного результата.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Большие межведомственные проекты, BFR (</a:t>
                      </a:r>
                      <a:r>
                        <a:rPr lang="ru-RU" sz="1200" dirty="0" err="1" smtClean="0"/>
                        <a:t>big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fast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results</a:t>
                      </a:r>
                      <a:r>
                        <a:rPr lang="ru-RU" sz="1200" dirty="0" smtClean="0"/>
                        <a:t>)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относительно быстрые, но крупные и значимые результаты - должны быть достигнуты к 2028 году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требуют капитальных расходов, существенных организационных и/или нормативно-правовых изменений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не могут быть достигнуты в рамках текущей деятельности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могут быть реализованы только в рамках широкого межведомственного взаимодействия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требуется уточнение и формализация проблем, проработка и оценка вариантов решения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обладают средними рисками и высокой вероятностью позитивного результата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Стратегические инициативы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имеют крупный масштаб, долгосрочный стратегический характер, но результаты имеют системное значение, существенно меняют сферу, поведение участников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значимые результаты должны быть получены на горизонте до 2035 года, но влияние может проявляться и дальше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требуют вовлечение как широкого круга ведомств, так и иных участников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оказывают влияние не только на узкую сферу, но и на широкий круг областей и сфер жизни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/>
                        <a:t>требуется глубокий анализ и формализация проблем, детальная проработка и оценка вариантов решения, возможно, создание специальных механизмов управления</a:t>
                      </a:r>
                      <a:endParaRPr lang="ru-RU" sz="12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108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/>
              <a:t>Планирование деятельности: конечные результаты / эффекты (</a:t>
            </a:r>
            <a:r>
              <a:rPr lang="en-US" sz="2000" b="1" dirty="0"/>
              <a:t>Outcomes) </a:t>
            </a:r>
            <a:r>
              <a:rPr lang="ru-RU" sz="2000" b="1" dirty="0"/>
              <a:t>и результаты </a:t>
            </a:r>
            <a:r>
              <a:rPr lang="en-US" sz="2000" b="1" dirty="0"/>
              <a:t>(Outputs)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1110DA47-6BA5-4148-BA05-578899FFE1EB}"/>
              </a:ext>
            </a:extLst>
          </p:cNvPr>
          <p:cNvSpPr txBox="1"/>
          <p:nvPr/>
        </p:nvSpPr>
        <p:spPr>
          <a:xfrm>
            <a:off x="161826" y="1084787"/>
            <a:ext cx="11865623" cy="24736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chemeClr val="accent1"/>
              </a:buClr>
            </a:pPr>
            <a:r>
              <a:rPr lang="ru-R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Для общественных и государственных организаций применение получила </a:t>
            </a:r>
            <a:r>
              <a:rPr lang="ru-RU" sz="1200" b="1" dirty="0">
                <a:solidFill>
                  <a:srgbClr val="00738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модель «программной логики» </a:t>
            </a:r>
            <a:r>
              <a:rPr lang="ru-R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Program</a:t>
            </a:r>
            <a:r>
              <a:rPr lang="ru-R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logic</a:t>
            </a:r>
            <a:r>
              <a:rPr lang="ru-R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model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r>
              <a:rPr lang="ru-R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которая предполагает, что: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6075" indent="-230188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rgbClr val="007382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Обоснованием существования и деятельности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общественных и государственных организаций является реализация долгосрочных выгод для </a:t>
            </a:r>
            <a:r>
              <a:rPr lang="ru-RU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стейколдеров</a:t>
            </a:r>
            <a:r>
              <a:rPr lang="ru-R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738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1200" b="1" dirty="0">
                <a:solidFill>
                  <a:srgbClr val="00738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эффекты для стейкхолдеров</a:t>
            </a:r>
            <a:r>
              <a:rPr lang="en-US" sz="1200" b="1" dirty="0">
                <a:solidFill>
                  <a:srgbClr val="00738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</a:t>
            </a:r>
            <a:r>
              <a:rPr lang="en-US" sz="1200" b="1" dirty="0">
                <a:solidFill>
                  <a:srgbClr val="00738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outcomes</a:t>
            </a:r>
            <a:r>
              <a:rPr lang="ru-RU" sz="1200" dirty="0">
                <a:solidFill>
                  <a:srgbClr val="00738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pPr marL="346075" indent="-230188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rgbClr val="007382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Реализация таких выгод может быть отложенными во времени. На реализацию выгод для стейкхолдеров влияют внешние факторы, помимо непосредственной деятельности общественных и государственных организаций: деятельность других организаций, экономические, социальные, технологические события в рамках трендов верхнего уровня, др.</a:t>
            </a:r>
          </a:p>
          <a:p>
            <a:pPr marL="346075" indent="-230188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rgbClr val="007382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Программы мероприятий</a:t>
            </a:r>
            <a:r>
              <a:rPr lang="ru-R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общественных и государственных организаций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должны быть спланированы, реализованы и иметь </a:t>
            </a:r>
            <a:r>
              <a:rPr lang="ru-RU" sz="1200" b="1" dirty="0">
                <a:solidFill>
                  <a:srgbClr val="00738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результат (результат деятельности - </a:t>
            </a:r>
            <a:r>
              <a:rPr lang="en-US" sz="1200" b="1" dirty="0">
                <a:solidFill>
                  <a:srgbClr val="00738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output)</a:t>
            </a:r>
            <a:r>
              <a:rPr lang="ru-RU" sz="1200" dirty="0">
                <a:solidFill>
                  <a:srgbClr val="00738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увязанный с эффектами для стейкхолдеров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950883BF-6AE9-4862-B494-7339F3B2E4D3}"/>
              </a:ext>
            </a:extLst>
          </p:cNvPr>
          <p:cNvSpPr txBox="1"/>
          <p:nvPr/>
        </p:nvSpPr>
        <p:spPr>
          <a:xfrm>
            <a:off x="161826" y="3558410"/>
            <a:ext cx="5090421" cy="26493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anchor="t">
            <a:noAutofit/>
          </a:bodyPr>
          <a:lstStyle/>
          <a:p>
            <a:pPr marL="346075" indent="-230188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rgbClr val="007382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Соответственно, необходимо:</a:t>
            </a:r>
          </a:p>
          <a:p>
            <a:pPr marL="465138" indent="-233363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rgbClr val="007382"/>
              </a:buClr>
              <a:buFont typeface="Courier New" panose="02070309020205020404" pitchFamily="49" charset="0"/>
              <a:buChar char="o"/>
            </a:pP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Обосновывать и планировать программы мероприятий</a:t>
            </a:r>
            <a:r>
              <a:rPr lang="ru-RU" sz="1200" dirty="0">
                <a:solidFill>
                  <a:srgbClr val="00738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738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 учетом целевого эффекта</a:t>
            </a:r>
            <a:r>
              <a:rPr lang="ru-RU" sz="12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для стейкхолдеров (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outcomes)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65138" indent="-233363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rgbClr val="007382"/>
              </a:buClr>
              <a:buFont typeface="Courier New" panose="02070309020205020404" pitchFamily="49" charset="0"/>
              <a:buChar char="o"/>
            </a:pPr>
            <a:r>
              <a:rPr lang="ru-RU" sz="1200" b="1" dirty="0">
                <a:solidFill>
                  <a:srgbClr val="00738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Управление не должно ограничиваться контролем </a:t>
            </a:r>
            <a:r>
              <a:rPr lang="ru-RU" sz="1200" b="1" dirty="0">
                <a:solidFill>
                  <a:srgbClr val="00738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реализации программ мероприятий</a:t>
            </a:r>
            <a:r>
              <a:rPr lang="ru-RU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 непосредственных результатов деятельности 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(outputs)</a:t>
            </a:r>
          </a:p>
          <a:p>
            <a:pPr marL="465138" indent="-233363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Clr>
                <a:srgbClr val="007382"/>
              </a:buClr>
              <a:buFont typeface="Courier New" panose="02070309020205020404" pitchFamily="49" charset="0"/>
              <a:buChar char="o"/>
            </a:pP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Следует также </a:t>
            </a:r>
            <a:r>
              <a:rPr lang="ru-RU" sz="1200" b="1" dirty="0">
                <a:solidFill>
                  <a:srgbClr val="00738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контролировать достижение эффектов и изменять программы мероприятий 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 случаях, если желаемые эффекта не достигнуты / прогресс в их достижении неудовлетворителен</a:t>
            </a:r>
            <a:endParaRPr lang="ru-RU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F78944B7-A245-47A8-A360-2BFB8C5C3EA5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5861736" y="3720624"/>
            <a:ext cx="5556223" cy="256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9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12">
            <a:extLst>
              <a:ext uri="{FF2B5EF4-FFF2-40B4-BE49-F238E27FC236}">
                <a16:creationId xmlns="" xmlns:a16="http://schemas.microsoft.com/office/drawing/2014/main" id="{ABF0E85D-3280-4824-A5C4-0942D8E45227}"/>
              </a:ext>
            </a:extLst>
          </p:cNvPr>
          <p:cNvSpPr/>
          <p:nvPr/>
        </p:nvSpPr>
        <p:spPr>
          <a:xfrm>
            <a:off x="5377070" y="1035872"/>
            <a:ext cx="6608101" cy="17941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endParaRPr lang="en-US" sz="800" dirty="0">
              <a:solidFill>
                <a:schemeClr val="accent1"/>
              </a:solidFill>
            </a:endParaRPr>
          </a:p>
        </p:txBody>
      </p:sp>
      <p:sp>
        <p:nvSpPr>
          <p:cNvPr id="4" name="Прямоугольник: скругленные углы 12">
            <a:extLst>
              <a:ext uri="{FF2B5EF4-FFF2-40B4-BE49-F238E27FC236}">
                <a16:creationId xmlns="" xmlns:a16="http://schemas.microsoft.com/office/drawing/2014/main" id="{0BAD982E-F3D2-43C4-A73E-F525112A59D8}"/>
              </a:ext>
            </a:extLst>
          </p:cNvPr>
          <p:cNvSpPr/>
          <p:nvPr/>
        </p:nvSpPr>
        <p:spPr>
          <a:xfrm>
            <a:off x="6693116" y="1196497"/>
            <a:ext cx="1070946" cy="483882"/>
          </a:xfrm>
          <a:prstGeom prst="rect">
            <a:avLst/>
          </a:prstGeom>
          <a:solidFill>
            <a:schemeClr val="bg1"/>
          </a:solidFill>
          <a:ln w="6350">
            <a:solidFill>
              <a:srgbClr val="00738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800" dirty="0">
                <a:solidFill>
                  <a:srgbClr val="007382"/>
                </a:solidFill>
              </a:rPr>
              <a:t>Устойчивость дохода</a:t>
            </a:r>
            <a:endParaRPr lang="en-US" sz="800" dirty="0">
              <a:solidFill>
                <a:srgbClr val="007382"/>
              </a:solidFill>
            </a:endParaRPr>
          </a:p>
        </p:txBody>
      </p:sp>
      <p:sp>
        <p:nvSpPr>
          <p:cNvPr id="5" name="Прямоугольник: скругленные углы 12">
            <a:extLst>
              <a:ext uri="{FF2B5EF4-FFF2-40B4-BE49-F238E27FC236}">
                <a16:creationId xmlns="" xmlns:a16="http://schemas.microsoft.com/office/drawing/2014/main" id="{BC312570-E016-4092-B3EE-4B8D8D528C61}"/>
              </a:ext>
            </a:extLst>
          </p:cNvPr>
          <p:cNvSpPr/>
          <p:nvPr/>
        </p:nvSpPr>
        <p:spPr>
          <a:xfrm>
            <a:off x="9033956" y="1900417"/>
            <a:ext cx="1071752" cy="558728"/>
          </a:xfrm>
          <a:prstGeom prst="rect">
            <a:avLst/>
          </a:prstGeom>
          <a:solidFill>
            <a:schemeClr val="bg1"/>
          </a:solidFill>
          <a:ln w="6350">
            <a:solidFill>
              <a:srgbClr val="00738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800" dirty="0">
                <a:solidFill>
                  <a:srgbClr val="007382"/>
                </a:solidFill>
              </a:rPr>
              <a:t>Доступность и высокое качество медицинских услуг</a:t>
            </a:r>
            <a:endParaRPr lang="en-US" sz="800" dirty="0">
              <a:solidFill>
                <a:srgbClr val="007382"/>
              </a:solidFill>
            </a:endParaRPr>
          </a:p>
        </p:txBody>
      </p:sp>
      <p:sp>
        <p:nvSpPr>
          <p:cNvPr id="6" name="Прямоугольник: скругленные углы 12">
            <a:extLst>
              <a:ext uri="{FF2B5EF4-FFF2-40B4-BE49-F238E27FC236}">
                <a16:creationId xmlns="" xmlns:a16="http://schemas.microsoft.com/office/drawing/2014/main" id="{4BDCA113-2BDA-403D-92BC-2224B08B9376}"/>
              </a:ext>
            </a:extLst>
          </p:cNvPr>
          <p:cNvSpPr/>
          <p:nvPr/>
        </p:nvSpPr>
        <p:spPr>
          <a:xfrm>
            <a:off x="6569197" y="1982995"/>
            <a:ext cx="1070946" cy="483882"/>
          </a:xfrm>
          <a:prstGeom prst="rect">
            <a:avLst/>
          </a:prstGeom>
          <a:solidFill>
            <a:srgbClr val="FFC000"/>
          </a:solidFill>
          <a:ln w="6350">
            <a:solidFill>
              <a:srgbClr val="00738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800" dirty="0">
                <a:solidFill>
                  <a:srgbClr val="007382"/>
                </a:solidFill>
              </a:rPr>
              <a:t>Безопасность на дорогах</a:t>
            </a:r>
            <a:endParaRPr lang="en-US" sz="800" dirty="0">
              <a:solidFill>
                <a:srgbClr val="007382"/>
              </a:solidFill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38EE7974-6563-48A8-9035-E304B96FDD91}"/>
              </a:ext>
            </a:extLst>
          </p:cNvPr>
          <p:cNvCxnSpPr/>
          <p:nvPr/>
        </p:nvCxnSpPr>
        <p:spPr>
          <a:xfrm>
            <a:off x="206828" y="3480142"/>
            <a:ext cx="11778343" cy="0"/>
          </a:xfrm>
          <a:prstGeom prst="line">
            <a:avLst/>
          </a:prstGeom>
          <a:ln w="12700">
            <a:solidFill>
              <a:srgbClr val="00738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: скругленные углы 12">
            <a:extLst>
              <a:ext uri="{FF2B5EF4-FFF2-40B4-BE49-F238E27FC236}">
                <a16:creationId xmlns="" xmlns:a16="http://schemas.microsoft.com/office/drawing/2014/main" id="{9D651F02-9A14-4A6F-9DF8-D7E7771E461B}"/>
              </a:ext>
            </a:extLst>
          </p:cNvPr>
          <p:cNvSpPr/>
          <p:nvPr/>
        </p:nvSpPr>
        <p:spPr>
          <a:xfrm>
            <a:off x="475038" y="995517"/>
            <a:ext cx="4338616" cy="2184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7382"/>
                </a:solidFill>
              </a:rPr>
              <a:t>1. Формализация составляющих общественной ценности</a:t>
            </a:r>
            <a:r>
              <a:rPr lang="en-US" sz="1100" dirty="0">
                <a:solidFill>
                  <a:srgbClr val="007382"/>
                </a:solidFill>
              </a:rPr>
              <a:t> = </a:t>
            </a:r>
            <a:endParaRPr lang="ru-RU" sz="1100" dirty="0">
              <a:solidFill>
                <a:srgbClr val="007382"/>
              </a:solidFill>
            </a:endParaRPr>
          </a:p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en-US" sz="1100" dirty="0">
                <a:solidFill>
                  <a:srgbClr val="007382"/>
                </a:solidFill>
              </a:rPr>
              <a:t>= </a:t>
            </a:r>
            <a:r>
              <a:rPr lang="ru-RU" sz="1100" dirty="0">
                <a:solidFill>
                  <a:srgbClr val="007382"/>
                </a:solidFill>
              </a:rPr>
              <a:t>Определение ожиданий групп стейкхолдеров +</a:t>
            </a:r>
            <a:endParaRPr lang="en-US" sz="1100" dirty="0">
              <a:solidFill>
                <a:srgbClr val="007382"/>
              </a:solidFill>
            </a:endParaRPr>
          </a:p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7382"/>
                </a:solidFill>
              </a:rPr>
              <a:t>+</a:t>
            </a:r>
            <a:r>
              <a:rPr lang="en-US" sz="1100" dirty="0">
                <a:solidFill>
                  <a:srgbClr val="007382"/>
                </a:solidFill>
              </a:rPr>
              <a:t> </a:t>
            </a:r>
            <a:r>
              <a:rPr lang="ru-RU" sz="1100" dirty="0">
                <a:solidFill>
                  <a:srgbClr val="007382"/>
                </a:solidFill>
              </a:rPr>
              <a:t>Определение показателей конечных результатов / эффектов (</a:t>
            </a:r>
            <a:r>
              <a:rPr lang="en-US" sz="1100" dirty="0">
                <a:solidFill>
                  <a:srgbClr val="007382"/>
                </a:solidFill>
              </a:rPr>
              <a:t>Outcomes)</a:t>
            </a:r>
            <a:endParaRPr lang="ru-RU" sz="1100" dirty="0">
              <a:solidFill>
                <a:srgbClr val="007382"/>
              </a:solidFill>
            </a:endParaRPr>
          </a:p>
          <a:p>
            <a:pPr algn="r">
              <a:lnSpc>
                <a:spcPct val="120000"/>
              </a:lnSpc>
              <a:spcAft>
                <a:spcPts val="600"/>
              </a:spcAft>
            </a:pPr>
            <a:endParaRPr lang="ru-RU" sz="1100" dirty="0">
              <a:solidFill>
                <a:srgbClr val="007382"/>
              </a:solidFill>
            </a:endParaRPr>
          </a:p>
        </p:txBody>
      </p:sp>
      <p:sp>
        <p:nvSpPr>
          <p:cNvPr id="9" name="Прямоугольник: скругленные углы 12">
            <a:extLst>
              <a:ext uri="{FF2B5EF4-FFF2-40B4-BE49-F238E27FC236}">
                <a16:creationId xmlns="" xmlns:a16="http://schemas.microsoft.com/office/drawing/2014/main" id="{0F8230FE-E838-4D1F-B0F5-2AD174FA2AB8}"/>
              </a:ext>
            </a:extLst>
          </p:cNvPr>
          <p:cNvSpPr/>
          <p:nvPr/>
        </p:nvSpPr>
        <p:spPr>
          <a:xfrm>
            <a:off x="5377070" y="3605342"/>
            <a:ext cx="6654022" cy="1711659"/>
          </a:xfrm>
          <a:prstGeom prst="rect">
            <a:avLst/>
          </a:prstGeom>
          <a:solidFill>
            <a:srgbClr val="CEDFE0"/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r>
              <a:rPr lang="ru-RU" sz="1200" b="1" dirty="0">
                <a:solidFill>
                  <a:srgbClr val="007382"/>
                </a:solidFill>
              </a:rPr>
              <a:t>Фронтальная</a:t>
            </a:r>
            <a:br>
              <a:rPr lang="ru-RU" sz="1200" b="1" dirty="0">
                <a:solidFill>
                  <a:srgbClr val="007382"/>
                </a:solidFill>
              </a:rPr>
            </a:br>
            <a:r>
              <a:rPr lang="ru-RU" sz="1200" b="1" dirty="0">
                <a:solidFill>
                  <a:srgbClr val="007382"/>
                </a:solidFill>
              </a:rPr>
              <a:t>Стратегия развития</a:t>
            </a:r>
            <a:endParaRPr lang="en-US" sz="1200" b="1" dirty="0">
              <a:solidFill>
                <a:srgbClr val="007382"/>
              </a:solidFill>
            </a:endParaRPr>
          </a:p>
        </p:txBody>
      </p:sp>
      <p:sp>
        <p:nvSpPr>
          <p:cNvPr id="10" name="Прямоугольник: скругленные углы 12">
            <a:extLst>
              <a:ext uri="{FF2B5EF4-FFF2-40B4-BE49-F238E27FC236}">
                <a16:creationId xmlns="" xmlns:a16="http://schemas.microsoft.com/office/drawing/2014/main" id="{4613D168-964B-443E-86B4-042BC05B747B}"/>
              </a:ext>
            </a:extLst>
          </p:cNvPr>
          <p:cNvSpPr/>
          <p:nvPr/>
        </p:nvSpPr>
        <p:spPr>
          <a:xfrm>
            <a:off x="6416836" y="5742714"/>
            <a:ext cx="1677641" cy="669357"/>
          </a:xfrm>
          <a:prstGeom prst="rect">
            <a:avLst/>
          </a:prstGeom>
          <a:solidFill>
            <a:schemeClr val="bg1"/>
          </a:solidFill>
          <a:ln w="6350">
            <a:solidFill>
              <a:srgbClr val="00738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1200" b="1" dirty="0">
                <a:solidFill>
                  <a:srgbClr val="007382"/>
                </a:solidFill>
              </a:rPr>
              <a:t>Стратегия 2-го уровня</a:t>
            </a:r>
            <a:endParaRPr lang="en-US" sz="1200" b="1" dirty="0">
              <a:solidFill>
                <a:srgbClr val="007382"/>
              </a:solidFill>
            </a:endParaRPr>
          </a:p>
        </p:txBody>
      </p:sp>
      <p:sp>
        <p:nvSpPr>
          <p:cNvPr id="11" name="Прямоугольник: скругленные углы 12">
            <a:extLst>
              <a:ext uri="{FF2B5EF4-FFF2-40B4-BE49-F238E27FC236}">
                <a16:creationId xmlns="" xmlns:a16="http://schemas.microsoft.com/office/drawing/2014/main" id="{A88437AE-5D25-4749-8A95-6B63E2B6CEA8}"/>
              </a:ext>
            </a:extLst>
          </p:cNvPr>
          <p:cNvSpPr/>
          <p:nvPr/>
        </p:nvSpPr>
        <p:spPr>
          <a:xfrm>
            <a:off x="9152915" y="5742714"/>
            <a:ext cx="1677641" cy="669357"/>
          </a:xfrm>
          <a:prstGeom prst="rect">
            <a:avLst/>
          </a:prstGeom>
          <a:solidFill>
            <a:schemeClr val="bg1"/>
          </a:solidFill>
          <a:ln w="6350">
            <a:solidFill>
              <a:srgbClr val="00738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1200" b="1" dirty="0">
                <a:solidFill>
                  <a:srgbClr val="007382"/>
                </a:solidFill>
              </a:rPr>
              <a:t>Стратегия 2-го уровня</a:t>
            </a:r>
            <a:endParaRPr lang="en-US" sz="1200" b="1" dirty="0">
              <a:solidFill>
                <a:srgbClr val="007382"/>
              </a:solidFill>
            </a:endParaRPr>
          </a:p>
        </p:txBody>
      </p:sp>
      <p:cxnSp>
        <p:nvCxnSpPr>
          <p:cNvPr id="12" name="Соединитель: уступ 11">
            <a:extLst>
              <a:ext uri="{FF2B5EF4-FFF2-40B4-BE49-F238E27FC236}">
                <a16:creationId xmlns="" xmlns:a16="http://schemas.microsoft.com/office/drawing/2014/main" id="{E2344082-DD69-406D-86D1-3D24F57FF2CF}"/>
              </a:ext>
            </a:extLst>
          </p:cNvPr>
          <p:cNvCxnSpPr>
            <a:cxnSpLocks/>
            <a:stCxn id="6" idx="2"/>
            <a:endCxn id="18" idx="0"/>
          </p:cNvCxnSpPr>
          <p:nvPr/>
        </p:nvCxnSpPr>
        <p:spPr>
          <a:xfrm rot="16200000" flipH="1">
            <a:off x="7645807" y="1925740"/>
            <a:ext cx="1660313" cy="2742586"/>
          </a:xfrm>
          <a:prstGeom prst="bentConnector3">
            <a:avLst>
              <a:gd name="adj1" fmla="val 50000"/>
            </a:avLst>
          </a:prstGeom>
          <a:ln>
            <a:solidFill>
              <a:srgbClr val="007382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: скругленные углы 12">
            <a:extLst>
              <a:ext uri="{FF2B5EF4-FFF2-40B4-BE49-F238E27FC236}">
                <a16:creationId xmlns="" xmlns:a16="http://schemas.microsoft.com/office/drawing/2014/main" id="{E4D28351-C628-4883-ACB1-C39220DA9469}"/>
              </a:ext>
            </a:extLst>
          </p:cNvPr>
          <p:cNvSpPr/>
          <p:nvPr/>
        </p:nvSpPr>
        <p:spPr>
          <a:xfrm>
            <a:off x="381252" y="3539912"/>
            <a:ext cx="4432397" cy="1715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7382"/>
                </a:solidFill>
              </a:rPr>
              <a:t>3. Определение стратегических разрывов  = Выявление корневых проблем / ограничений (инфраструктура, законодательная среда, …) </a:t>
            </a:r>
            <a:br>
              <a:rPr lang="ru-RU" sz="1100" dirty="0">
                <a:solidFill>
                  <a:srgbClr val="007382"/>
                </a:solidFill>
              </a:rPr>
            </a:br>
            <a:endParaRPr lang="ru-RU" sz="1100" dirty="0">
              <a:solidFill>
                <a:srgbClr val="007382"/>
              </a:solidFill>
            </a:endParaRPr>
          </a:p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7382"/>
                </a:solidFill>
              </a:rPr>
              <a:t>4. Выработка стратегических инициатив для снятия ограничений =</a:t>
            </a:r>
            <a:br>
              <a:rPr lang="ru-RU" sz="1100" dirty="0">
                <a:solidFill>
                  <a:srgbClr val="007382"/>
                </a:solidFill>
              </a:rPr>
            </a:br>
            <a:r>
              <a:rPr lang="ru-RU" sz="1100" dirty="0">
                <a:solidFill>
                  <a:srgbClr val="007382"/>
                </a:solidFill>
              </a:rPr>
              <a:t>= Постановка задач в терминах конечных результатов +</a:t>
            </a:r>
            <a:br>
              <a:rPr lang="ru-RU" sz="1100" dirty="0">
                <a:solidFill>
                  <a:srgbClr val="007382"/>
                </a:solidFill>
              </a:rPr>
            </a:br>
            <a:r>
              <a:rPr lang="ru-RU" sz="1100" dirty="0">
                <a:solidFill>
                  <a:srgbClr val="007382"/>
                </a:solidFill>
              </a:rPr>
              <a:t>+ Постановка целевых значений КПЭ результатов (</a:t>
            </a:r>
            <a:r>
              <a:rPr lang="en-US" sz="1100" dirty="0">
                <a:solidFill>
                  <a:srgbClr val="007382"/>
                </a:solidFill>
              </a:rPr>
              <a:t>outputs)</a:t>
            </a:r>
            <a:r>
              <a:rPr lang="ru-RU" sz="1100" dirty="0">
                <a:solidFill>
                  <a:srgbClr val="007382"/>
                </a:solidFill>
              </a:rPr>
              <a:t> </a:t>
            </a:r>
          </a:p>
        </p:txBody>
      </p:sp>
      <p:sp>
        <p:nvSpPr>
          <p:cNvPr id="14" name="Прямоугольник: скругленные углы 12">
            <a:extLst>
              <a:ext uri="{FF2B5EF4-FFF2-40B4-BE49-F238E27FC236}">
                <a16:creationId xmlns="" xmlns:a16="http://schemas.microsoft.com/office/drawing/2014/main" id="{40B8AA00-E344-4C97-8AFC-7494A78CD037}"/>
              </a:ext>
            </a:extLst>
          </p:cNvPr>
          <p:cNvSpPr/>
          <p:nvPr/>
        </p:nvSpPr>
        <p:spPr>
          <a:xfrm>
            <a:off x="475034" y="2789673"/>
            <a:ext cx="4338616" cy="321358"/>
          </a:xfrm>
          <a:prstGeom prst="rect">
            <a:avLst/>
          </a:prstGeom>
          <a:solidFill>
            <a:srgbClr val="FFC000"/>
          </a:solidFill>
          <a:ln w="6350">
            <a:solidFill>
              <a:srgbClr val="00738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7382"/>
                </a:solidFill>
              </a:rPr>
              <a:t>2. Выявление стратегических разрывов</a:t>
            </a:r>
            <a:r>
              <a:rPr lang="en-US" sz="1100" dirty="0">
                <a:solidFill>
                  <a:srgbClr val="007382"/>
                </a:solidFill>
              </a:rPr>
              <a:t> </a:t>
            </a:r>
            <a:r>
              <a:rPr lang="ru-RU" sz="1100" dirty="0">
                <a:solidFill>
                  <a:srgbClr val="007382"/>
                </a:solidFill>
              </a:rPr>
              <a:t>в терминах </a:t>
            </a:r>
            <a:r>
              <a:rPr lang="en-US" sz="1100" dirty="0">
                <a:solidFill>
                  <a:srgbClr val="007382"/>
                </a:solidFill>
              </a:rPr>
              <a:t>outcomes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041EE194-6056-4805-B606-F17FCB99414C}"/>
              </a:ext>
            </a:extLst>
          </p:cNvPr>
          <p:cNvCxnSpPr/>
          <p:nvPr/>
        </p:nvCxnSpPr>
        <p:spPr>
          <a:xfrm>
            <a:off x="252750" y="5409966"/>
            <a:ext cx="11778343" cy="0"/>
          </a:xfrm>
          <a:prstGeom prst="line">
            <a:avLst/>
          </a:prstGeom>
          <a:ln w="12700">
            <a:solidFill>
              <a:srgbClr val="00738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: скругленные углы 12">
            <a:extLst>
              <a:ext uri="{FF2B5EF4-FFF2-40B4-BE49-F238E27FC236}">
                <a16:creationId xmlns="" xmlns:a16="http://schemas.microsoft.com/office/drawing/2014/main" id="{C851CD72-3056-41E1-88B9-0F671F526A5F}"/>
              </a:ext>
            </a:extLst>
          </p:cNvPr>
          <p:cNvSpPr/>
          <p:nvPr/>
        </p:nvSpPr>
        <p:spPr>
          <a:xfrm>
            <a:off x="9838830" y="1116083"/>
            <a:ext cx="1318495" cy="515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C00000"/>
                </a:solidFill>
              </a:rPr>
              <a:t>КПЭ эффектов / конечных результатов (</a:t>
            </a:r>
            <a:r>
              <a:rPr lang="en-US" sz="800" dirty="0">
                <a:solidFill>
                  <a:srgbClr val="C00000"/>
                </a:solidFill>
              </a:rPr>
              <a:t>outcomes</a:t>
            </a:r>
            <a:r>
              <a:rPr lang="ru-RU" sz="800" dirty="0">
                <a:solidFill>
                  <a:srgbClr val="C00000"/>
                </a:solidFill>
              </a:rPr>
              <a:t>)</a:t>
            </a:r>
            <a:endParaRPr lang="en-US" sz="800" dirty="0">
              <a:solidFill>
                <a:srgbClr val="C00000"/>
              </a:solidFill>
            </a:endParaRPr>
          </a:p>
        </p:txBody>
      </p:sp>
      <p:cxnSp>
        <p:nvCxnSpPr>
          <p:cNvPr id="17" name="Соединитель: уступ 16">
            <a:extLst>
              <a:ext uri="{FF2B5EF4-FFF2-40B4-BE49-F238E27FC236}">
                <a16:creationId xmlns="" xmlns:a16="http://schemas.microsoft.com/office/drawing/2014/main" id="{B9AFA2B1-B507-4182-9A0C-CE2B232FD6B6}"/>
              </a:ext>
            </a:extLst>
          </p:cNvPr>
          <p:cNvCxnSpPr>
            <a:cxnSpLocks/>
            <a:stCxn id="16" idx="2"/>
            <a:endCxn id="5" idx="3"/>
          </p:cNvCxnSpPr>
          <p:nvPr/>
        </p:nvCxnSpPr>
        <p:spPr>
          <a:xfrm rot="5400000">
            <a:off x="10027894" y="1709596"/>
            <a:ext cx="547999" cy="392370"/>
          </a:xfrm>
          <a:prstGeom prst="bentConnector2">
            <a:avLst/>
          </a:prstGeom>
          <a:ln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2">
            <a:extLst>
              <a:ext uri="{FF2B5EF4-FFF2-40B4-BE49-F238E27FC236}">
                <a16:creationId xmlns="" xmlns:a16="http://schemas.microsoft.com/office/drawing/2014/main" id="{DCA230C9-2D5F-4D5F-807B-84036ED3542D}"/>
              </a:ext>
            </a:extLst>
          </p:cNvPr>
          <p:cNvSpPr/>
          <p:nvPr/>
        </p:nvSpPr>
        <p:spPr>
          <a:xfrm>
            <a:off x="9311783" y="4127190"/>
            <a:ext cx="1070946" cy="483882"/>
          </a:xfrm>
          <a:prstGeom prst="rect">
            <a:avLst/>
          </a:prstGeom>
          <a:solidFill>
            <a:schemeClr val="bg1"/>
          </a:solidFill>
          <a:ln w="6350">
            <a:solidFill>
              <a:srgbClr val="00738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800" dirty="0">
                <a:solidFill>
                  <a:srgbClr val="007382"/>
                </a:solidFill>
              </a:rPr>
              <a:t>Стратегические инициативы</a:t>
            </a:r>
            <a:endParaRPr lang="en-US" sz="800" dirty="0">
              <a:solidFill>
                <a:srgbClr val="007382"/>
              </a:solidFill>
            </a:endParaRPr>
          </a:p>
        </p:txBody>
      </p:sp>
      <p:sp>
        <p:nvSpPr>
          <p:cNvPr id="19" name="Прямоугольник: скругленные углы 12">
            <a:extLst>
              <a:ext uri="{FF2B5EF4-FFF2-40B4-BE49-F238E27FC236}">
                <a16:creationId xmlns="" xmlns:a16="http://schemas.microsoft.com/office/drawing/2014/main" id="{4E73C56A-3699-4604-92E0-354C467EC99F}"/>
              </a:ext>
            </a:extLst>
          </p:cNvPr>
          <p:cNvSpPr/>
          <p:nvPr/>
        </p:nvSpPr>
        <p:spPr>
          <a:xfrm>
            <a:off x="10856670" y="3872847"/>
            <a:ext cx="1045158" cy="551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0070C0"/>
                </a:solidFill>
              </a:rPr>
              <a:t>КПЭ результатов (</a:t>
            </a:r>
            <a:r>
              <a:rPr lang="en-US" sz="800" dirty="0">
                <a:solidFill>
                  <a:srgbClr val="0070C0"/>
                </a:solidFill>
              </a:rPr>
              <a:t>outputs</a:t>
            </a:r>
            <a:r>
              <a:rPr lang="ru-RU" sz="800" dirty="0">
                <a:solidFill>
                  <a:srgbClr val="0070C0"/>
                </a:solidFill>
              </a:rPr>
              <a:t>)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20" name="Соединитель: уступ 19">
            <a:extLst>
              <a:ext uri="{FF2B5EF4-FFF2-40B4-BE49-F238E27FC236}">
                <a16:creationId xmlns="" xmlns:a16="http://schemas.microsoft.com/office/drawing/2014/main" id="{A95B22C5-88C9-4C3A-BC0B-07F11D6EF86E}"/>
              </a:ext>
            </a:extLst>
          </p:cNvPr>
          <p:cNvCxnSpPr>
            <a:cxnSpLocks/>
            <a:stCxn id="19" idx="1"/>
            <a:endCxn id="18" idx="3"/>
          </p:cNvCxnSpPr>
          <p:nvPr/>
        </p:nvCxnSpPr>
        <p:spPr>
          <a:xfrm rot="10800000" flipV="1">
            <a:off x="10382730" y="4148547"/>
            <a:ext cx="473941" cy="220584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: скругленные углы 12">
            <a:extLst>
              <a:ext uri="{FF2B5EF4-FFF2-40B4-BE49-F238E27FC236}">
                <a16:creationId xmlns="" xmlns:a16="http://schemas.microsoft.com/office/drawing/2014/main" id="{BB58D852-BA55-495A-BB3E-73126F8938CC}"/>
              </a:ext>
            </a:extLst>
          </p:cNvPr>
          <p:cNvSpPr/>
          <p:nvPr/>
        </p:nvSpPr>
        <p:spPr>
          <a:xfrm>
            <a:off x="475038" y="5422267"/>
            <a:ext cx="4338612" cy="11429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7382"/>
                </a:solidFill>
              </a:rPr>
              <a:t>5. Детализация стратегических инициатив = </a:t>
            </a:r>
          </a:p>
          <a:p>
            <a:pPr algn="r">
              <a:lnSpc>
                <a:spcPct val="120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7382"/>
                </a:solidFill>
              </a:rPr>
              <a:t> = Детализация задач развития на уровне отраслей </a:t>
            </a:r>
          </a:p>
        </p:txBody>
      </p:sp>
      <p:cxnSp>
        <p:nvCxnSpPr>
          <p:cNvPr id="22" name="Соединитель: уступ 21">
            <a:extLst>
              <a:ext uri="{FF2B5EF4-FFF2-40B4-BE49-F238E27FC236}">
                <a16:creationId xmlns="" xmlns:a16="http://schemas.microsoft.com/office/drawing/2014/main" id="{2930CADA-731C-4762-967C-400BA64CFFC4}"/>
              </a:ext>
            </a:extLst>
          </p:cNvPr>
          <p:cNvCxnSpPr>
            <a:cxnSpLocks/>
            <a:stCxn id="19" idx="2"/>
            <a:endCxn id="11" idx="0"/>
          </p:cNvCxnSpPr>
          <p:nvPr/>
        </p:nvCxnSpPr>
        <p:spPr>
          <a:xfrm rot="5400000">
            <a:off x="10026260" y="4389724"/>
            <a:ext cx="1318467" cy="1387513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="" xmlns:a16="http://schemas.microsoft.com/office/drawing/2014/main" id="{949B4673-8B0A-4225-8D57-BDDEED5A1B7B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9335910" y="4611072"/>
            <a:ext cx="511346" cy="1227777"/>
          </a:xfrm>
          <a:prstGeom prst="straightConnector1">
            <a:avLst/>
          </a:prstGeom>
          <a:ln>
            <a:solidFill>
              <a:srgbClr val="007382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="" xmlns:a16="http://schemas.microsoft.com/office/drawing/2014/main" id="{A8C28301-430D-48A4-A301-28621A84E922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8007913" y="4611072"/>
            <a:ext cx="1839343" cy="1227777"/>
          </a:xfrm>
          <a:prstGeom prst="straightConnector1">
            <a:avLst/>
          </a:prstGeom>
          <a:ln>
            <a:solidFill>
              <a:srgbClr val="007382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: скругленные углы 12">
            <a:extLst>
              <a:ext uri="{FF2B5EF4-FFF2-40B4-BE49-F238E27FC236}">
                <a16:creationId xmlns="" xmlns:a16="http://schemas.microsoft.com/office/drawing/2014/main" id="{2E6D8C44-8506-4121-9624-AED111495B79}"/>
              </a:ext>
            </a:extLst>
          </p:cNvPr>
          <p:cNvSpPr/>
          <p:nvPr/>
        </p:nvSpPr>
        <p:spPr>
          <a:xfrm>
            <a:off x="7596430" y="2320043"/>
            <a:ext cx="1318495" cy="515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C00000"/>
                </a:solidFill>
              </a:rPr>
              <a:t>КПЭ эффектов / конечных результатов (</a:t>
            </a:r>
            <a:r>
              <a:rPr lang="en-US" sz="800" dirty="0">
                <a:solidFill>
                  <a:srgbClr val="C00000"/>
                </a:solidFill>
              </a:rPr>
              <a:t>outcomes</a:t>
            </a:r>
            <a:r>
              <a:rPr lang="ru-RU" sz="800" dirty="0">
                <a:solidFill>
                  <a:srgbClr val="C00000"/>
                </a:solidFill>
              </a:rPr>
              <a:t>)</a:t>
            </a:r>
            <a:endParaRPr lang="en-US" sz="800" dirty="0">
              <a:solidFill>
                <a:srgbClr val="C00000"/>
              </a:solidFill>
            </a:endParaRPr>
          </a:p>
        </p:txBody>
      </p:sp>
      <p:cxnSp>
        <p:nvCxnSpPr>
          <p:cNvPr id="26" name="Соединитель: уступ 25">
            <a:extLst>
              <a:ext uri="{FF2B5EF4-FFF2-40B4-BE49-F238E27FC236}">
                <a16:creationId xmlns="" xmlns:a16="http://schemas.microsoft.com/office/drawing/2014/main" id="{9E66508A-A5AC-4764-B880-1BF30863D64E}"/>
              </a:ext>
            </a:extLst>
          </p:cNvPr>
          <p:cNvCxnSpPr>
            <a:cxnSpLocks/>
            <a:stCxn id="25" idx="0"/>
            <a:endCxn id="6" idx="3"/>
          </p:cNvCxnSpPr>
          <p:nvPr/>
        </p:nvCxnSpPr>
        <p:spPr>
          <a:xfrm rot="16200000" flipV="1">
            <a:off x="7900358" y="1964722"/>
            <a:ext cx="95107" cy="615535"/>
          </a:xfrm>
          <a:prstGeom prst="bentConnector2">
            <a:avLst/>
          </a:prstGeom>
          <a:ln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: скругленные углы 12">
            <a:extLst>
              <a:ext uri="{FF2B5EF4-FFF2-40B4-BE49-F238E27FC236}">
                <a16:creationId xmlns="" xmlns:a16="http://schemas.microsoft.com/office/drawing/2014/main" id="{0F2CFD16-9542-4988-8862-FD6C2AA11925}"/>
              </a:ext>
            </a:extLst>
          </p:cNvPr>
          <p:cNvSpPr/>
          <p:nvPr/>
        </p:nvSpPr>
        <p:spPr>
          <a:xfrm>
            <a:off x="8110452" y="1112009"/>
            <a:ext cx="1265260" cy="515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C00000"/>
                </a:solidFill>
              </a:rPr>
              <a:t>КПЭ эффектов / конечных результатов (</a:t>
            </a:r>
            <a:r>
              <a:rPr lang="en-US" sz="800" dirty="0">
                <a:solidFill>
                  <a:srgbClr val="C00000"/>
                </a:solidFill>
              </a:rPr>
              <a:t>outcomes</a:t>
            </a:r>
            <a:r>
              <a:rPr lang="ru-RU" sz="800" dirty="0">
                <a:solidFill>
                  <a:srgbClr val="C00000"/>
                </a:solidFill>
              </a:rPr>
              <a:t>)</a:t>
            </a:r>
            <a:endParaRPr lang="en-US" sz="800" dirty="0">
              <a:solidFill>
                <a:srgbClr val="C00000"/>
              </a:solidFill>
            </a:endParaRPr>
          </a:p>
        </p:txBody>
      </p:sp>
      <p:cxnSp>
        <p:nvCxnSpPr>
          <p:cNvPr id="28" name="Соединитель: уступ 27">
            <a:extLst>
              <a:ext uri="{FF2B5EF4-FFF2-40B4-BE49-F238E27FC236}">
                <a16:creationId xmlns="" xmlns:a16="http://schemas.microsoft.com/office/drawing/2014/main" id="{A01B4E2C-42D9-4ED0-9E8C-EAB6C54306E8}"/>
              </a:ext>
            </a:extLst>
          </p:cNvPr>
          <p:cNvCxnSpPr>
            <a:cxnSpLocks/>
            <a:stCxn id="27" idx="1"/>
            <a:endCxn id="4" idx="3"/>
          </p:cNvCxnSpPr>
          <p:nvPr/>
        </p:nvCxnSpPr>
        <p:spPr>
          <a:xfrm rot="10800000" flipV="1">
            <a:off x="7764062" y="1369858"/>
            <a:ext cx="346390" cy="68579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: скругленные углы 12">
            <a:extLst>
              <a:ext uri="{FF2B5EF4-FFF2-40B4-BE49-F238E27FC236}">
                <a16:creationId xmlns="" xmlns:a16="http://schemas.microsoft.com/office/drawing/2014/main" id="{8B0DFC66-3577-4CA4-8F71-1695DE510B3F}"/>
              </a:ext>
            </a:extLst>
          </p:cNvPr>
          <p:cNvSpPr/>
          <p:nvPr/>
        </p:nvSpPr>
        <p:spPr>
          <a:xfrm>
            <a:off x="6432273" y="4502775"/>
            <a:ext cx="1070946" cy="483882"/>
          </a:xfrm>
          <a:prstGeom prst="rect">
            <a:avLst/>
          </a:prstGeom>
          <a:solidFill>
            <a:schemeClr val="bg1"/>
          </a:solidFill>
          <a:ln w="6350">
            <a:solidFill>
              <a:srgbClr val="00738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ctr">
            <a:noAutofit/>
          </a:bodyPr>
          <a:lstStyle/>
          <a:p>
            <a:pPr algn="ctr"/>
            <a:r>
              <a:rPr lang="ru-RU" sz="800" dirty="0">
                <a:solidFill>
                  <a:srgbClr val="007382"/>
                </a:solidFill>
              </a:rPr>
              <a:t>Стратегические инициативы</a:t>
            </a:r>
            <a:endParaRPr lang="en-US" sz="800" dirty="0">
              <a:solidFill>
                <a:srgbClr val="007382"/>
              </a:solidFill>
            </a:endParaRPr>
          </a:p>
        </p:txBody>
      </p:sp>
      <p:sp>
        <p:nvSpPr>
          <p:cNvPr id="30" name="Прямоугольник: скругленные углы 12">
            <a:extLst>
              <a:ext uri="{FF2B5EF4-FFF2-40B4-BE49-F238E27FC236}">
                <a16:creationId xmlns="" xmlns:a16="http://schemas.microsoft.com/office/drawing/2014/main" id="{A919141E-C7BC-450B-8E94-AC5980BBE666}"/>
              </a:ext>
            </a:extLst>
          </p:cNvPr>
          <p:cNvSpPr/>
          <p:nvPr/>
        </p:nvSpPr>
        <p:spPr>
          <a:xfrm>
            <a:off x="7977160" y="4248432"/>
            <a:ext cx="1045158" cy="551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rtlCol="0" anchor="t">
            <a:no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ru-RU" sz="800" dirty="0">
                <a:solidFill>
                  <a:srgbClr val="0070C0"/>
                </a:solidFill>
              </a:rPr>
              <a:t>КПЭ результатов (</a:t>
            </a:r>
            <a:r>
              <a:rPr lang="en-US" sz="800" dirty="0">
                <a:solidFill>
                  <a:srgbClr val="0070C0"/>
                </a:solidFill>
              </a:rPr>
              <a:t>outputs</a:t>
            </a:r>
            <a:r>
              <a:rPr lang="ru-RU" sz="800" dirty="0">
                <a:solidFill>
                  <a:srgbClr val="0070C0"/>
                </a:solidFill>
              </a:rPr>
              <a:t>)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31" name="Соединитель: уступ 30">
            <a:extLst>
              <a:ext uri="{FF2B5EF4-FFF2-40B4-BE49-F238E27FC236}">
                <a16:creationId xmlns="" xmlns:a16="http://schemas.microsoft.com/office/drawing/2014/main" id="{210D9D12-3DB0-4511-93FC-3BB7A1B4D270}"/>
              </a:ext>
            </a:extLst>
          </p:cNvPr>
          <p:cNvCxnSpPr>
            <a:cxnSpLocks/>
            <a:endCxn id="29" idx="3"/>
          </p:cNvCxnSpPr>
          <p:nvPr/>
        </p:nvCxnSpPr>
        <p:spPr>
          <a:xfrm rot="10800000" flipV="1">
            <a:off x="7503220" y="4510156"/>
            <a:ext cx="504693" cy="234559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="" xmlns:a16="http://schemas.microsoft.com/office/drawing/2014/main" id="{16893E11-D6CC-4621-A9E3-4FCA9F6EF331}"/>
              </a:ext>
            </a:extLst>
          </p:cNvPr>
          <p:cNvCxnSpPr>
            <a:cxnSpLocks/>
          </p:cNvCxnSpPr>
          <p:nvPr/>
        </p:nvCxnSpPr>
        <p:spPr>
          <a:xfrm>
            <a:off x="7009857" y="5002812"/>
            <a:ext cx="0" cy="836037"/>
          </a:xfrm>
          <a:prstGeom prst="straightConnector1">
            <a:avLst/>
          </a:prstGeom>
          <a:ln>
            <a:solidFill>
              <a:srgbClr val="007382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: уступ 32">
            <a:extLst>
              <a:ext uri="{FF2B5EF4-FFF2-40B4-BE49-F238E27FC236}">
                <a16:creationId xmlns="" xmlns:a16="http://schemas.microsoft.com/office/drawing/2014/main" id="{699ED3DF-5862-4F90-9CFB-6E02ABC59CAC}"/>
              </a:ext>
            </a:extLst>
          </p:cNvPr>
          <p:cNvCxnSpPr>
            <a:cxnSpLocks/>
            <a:stCxn id="6" idx="2"/>
          </p:cNvCxnSpPr>
          <p:nvPr/>
        </p:nvCxnSpPr>
        <p:spPr>
          <a:xfrm rot="16200000" flipH="1">
            <a:off x="6193353" y="3378193"/>
            <a:ext cx="2043281" cy="220647"/>
          </a:xfrm>
          <a:prstGeom prst="bentConnector3">
            <a:avLst>
              <a:gd name="adj1" fmla="val 45863"/>
            </a:avLst>
          </a:prstGeom>
          <a:ln>
            <a:solidFill>
              <a:srgbClr val="007382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="" xmlns:a16="http://schemas.microsoft.com/office/drawing/2014/main" id="{23087F71-0ED2-4177-ABA5-809385F600B7}"/>
              </a:ext>
            </a:extLst>
          </p:cNvPr>
          <p:cNvCxnSpPr/>
          <p:nvPr/>
        </p:nvCxnSpPr>
        <p:spPr>
          <a:xfrm>
            <a:off x="5118198" y="1369858"/>
            <a:ext cx="0" cy="4839556"/>
          </a:xfrm>
          <a:prstGeom prst="straightConnector1">
            <a:avLst/>
          </a:prstGeom>
          <a:ln w="19050">
            <a:solidFill>
              <a:srgbClr val="007382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Соединитель: уступ 34">
            <a:extLst>
              <a:ext uri="{FF2B5EF4-FFF2-40B4-BE49-F238E27FC236}">
                <a16:creationId xmlns="" xmlns:a16="http://schemas.microsoft.com/office/drawing/2014/main" id="{46041CFC-91D3-46AF-B82F-95C872ECE921}"/>
              </a:ext>
            </a:extLst>
          </p:cNvPr>
          <p:cNvCxnSpPr>
            <a:cxnSpLocks/>
          </p:cNvCxnSpPr>
          <p:nvPr/>
        </p:nvCxnSpPr>
        <p:spPr>
          <a:xfrm rot="5400000">
            <a:off x="7580110" y="4804750"/>
            <a:ext cx="997201" cy="877133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E6AA7D1D-DACD-43E6-8E83-A9B37FD6E3B8}"/>
              </a:ext>
            </a:extLst>
          </p:cNvPr>
          <p:cNvSpPr/>
          <p:nvPr/>
        </p:nvSpPr>
        <p:spPr>
          <a:xfrm rot="16200000">
            <a:off x="-845531" y="2008088"/>
            <a:ext cx="20337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rgbClr val="007382"/>
                </a:solidFill>
              </a:rPr>
              <a:t>1. Оценка текущей социально-экономической позиции региона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FFFB39B8-77C6-4B32-B9F5-0C1C1749EA46}"/>
              </a:ext>
            </a:extLst>
          </p:cNvPr>
          <p:cNvSpPr/>
          <p:nvPr/>
        </p:nvSpPr>
        <p:spPr>
          <a:xfrm rot="16200000">
            <a:off x="-599203" y="5812308"/>
            <a:ext cx="15300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rgbClr val="007382"/>
                </a:solidFill>
              </a:rPr>
              <a:t>3. Разработка отраслевых стратегий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="" xmlns:a16="http://schemas.microsoft.com/office/drawing/2014/main" id="{DE68B377-E769-4557-B20C-08FAA9E6C7A5}"/>
              </a:ext>
            </a:extLst>
          </p:cNvPr>
          <p:cNvSpPr/>
          <p:nvPr/>
        </p:nvSpPr>
        <p:spPr>
          <a:xfrm rot="16200000">
            <a:off x="-747525" y="4180791"/>
            <a:ext cx="18115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rgbClr val="007382"/>
                </a:solidFill>
              </a:rPr>
              <a:t>2. Разработка концепции фронтальной стратегии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0" y="0"/>
            <a:ext cx="12190639" cy="491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/>
              <a:t>Целеполагание в модели создания общественной </a:t>
            </a:r>
            <a:r>
              <a:rPr lang="ru-RU" sz="2000" dirty="0" smtClean="0"/>
              <a:t>ценности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73125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ОТРАСЛЕВАЯ СТРАТЕГИЯ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618" y="1455361"/>
            <a:ext cx="5844209" cy="441659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Содержание</a:t>
            </a:r>
          </a:p>
          <a:p>
            <a:pPr algn="ctr"/>
            <a:endParaRPr lang="ru-RU" sz="1000" dirty="0" smtClean="0"/>
          </a:p>
          <a:p>
            <a:r>
              <a:rPr lang="ru-RU" dirty="0" smtClean="0"/>
              <a:t>Ключевые запросы </a:t>
            </a:r>
            <a:r>
              <a:rPr lang="ru-RU" dirty="0" err="1" smtClean="0"/>
              <a:t>стейкхолдеров</a:t>
            </a:r>
            <a:r>
              <a:rPr lang="ru-RU" dirty="0" smtClean="0"/>
              <a:t> ……………………………….</a:t>
            </a:r>
          </a:p>
          <a:p>
            <a:endParaRPr lang="ru-RU" sz="1000" dirty="0" smtClean="0"/>
          </a:p>
          <a:p>
            <a:r>
              <a:rPr lang="ru-RU" dirty="0" smtClean="0"/>
              <a:t>Видение и стратегическая цель развития отрасли ….……</a:t>
            </a:r>
          </a:p>
          <a:p>
            <a:endParaRPr lang="ru-RU" sz="1000" dirty="0" smtClean="0"/>
          </a:p>
          <a:p>
            <a:r>
              <a:rPr lang="ru-RU" dirty="0" smtClean="0"/>
              <a:t>Стратегические направления развития отрасли (цели второго уровня/задачи)……………………………………………….…</a:t>
            </a:r>
          </a:p>
          <a:p>
            <a:endParaRPr lang="ru-RU" sz="1000" dirty="0" smtClean="0"/>
          </a:p>
          <a:p>
            <a:r>
              <a:rPr lang="ru-RU" dirty="0" smtClean="0"/>
              <a:t>Стратегические инициативы (по разрывам)……………..…..</a:t>
            </a:r>
          </a:p>
          <a:p>
            <a:pPr marL="342900" indent="-342900">
              <a:buAutoNum type="arabicPeriod"/>
            </a:pPr>
            <a:r>
              <a:rPr lang="ru-RU" dirty="0" smtClean="0"/>
              <a:t>Быстрые победы (среднесрочный горизонт)……………</a:t>
            </a:r>
          </a:p>
          <a:p>
            <a:pPr marL="342900" indent="-342900">
              <a:buAutoNum type="arabicPeriod"/>
            </a:pPr>
            <a:r>
              <a:rPr lang="ru-RU" dirty="0" smtClean="0"/>
              <a:t>Большие межведомственные проекты…………………….</a:t>
            </a:r>
          </a:p>
          <a:p>
            <a:pPr marL="342900" indent="-342900">
              <a:buAutoNum type="arabicPeriod"/>
            </a:pPr>
            <a:r>
              <a:rPr lang="ru-RU" dirty="0" smtClean="0"/>
              <a:t>Стратегические инициативы долгосрочного горизонта планирования…………………………………………………………….</a:t>
            </a:r>
          </a:p>
          <a:p>
            <a:endParaRPr lang="ru-RU" sz="1000" dirty="0" smtClean="0"/>
          </a:p>
          <a:p>
            <a:r>
              <a:rPr lang="ru-RU" dirty="0" smtClean="0"/>
              <a:t>Ресурсное обеспечение Стратегии ………………………………..</a:t>
            </a:r>
          </a:p>
          <a:p>
            <a:pPr>
              <a:spcAft>
                <a:spcPts val="600"/>
              </a:spcAft>
            </a:pPr>
            <a:endParaRPr lang="ru-RU" sz="1000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Механизмы реализации Стратегии ……………………………….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204666" y="1455361"/>
            <a:ext cx="5844209" cy="475514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Последовательность шагов</a:t>
            </a:r>
          </a:p>
          <a:p>
            <a:pPr algn="ctr"/>
            <a:endParaRPr lang="ru-RU" dirty="0" smtClean="0"/>
          </a:p>
          <a:p>
            <a:r>
              <a:rPr lang="ru-RU" sz="1200" dirty="0" smtClean="0"/>
              <a:t>1.Выделение стратегических направлений по детерминантам (до 10)</a:t>
            </a:r>
          </a:p>
          <a:p>
            <a:endParaRPr lang="ru-RU" sz="1200" dirty="0" smtClean="0"/>
          </a:p>
          <a:p>
            <a:r>
              <a:rPr lang="ru-RU" sz="1200" dirty="0" smtClean="0"/>
              <a:t>2.По каждому стратегическому направлению описывается текущее состояние в терминах вызовов:</a:t>
            </a:r>
          </a:p>
          <a:p>
            <a:pPr marL="285750" indent="-285750">
              <a:buFontTx/>
              <a:buChar char="-"/>
            </a:pPr>
            <a:r>
              <a:rPr lang="ru-RU" sz="1200" dirty="0" smtClean="0"/>
              <a:t>Актуальные проблемы, которые требуют решения;</a:t>
            </a:r>
          </a:p>
          <a:p>
            <a:pPr marL="285750" indent="-285750">
              <a:buFontTx/>
              <a:buChar char="-"/>
            </a:pPr>
            <a:r>
              <a:rPr lang="ru-RU" sz="1200" dirty="0" smtClean="0"/>
              <a:t>«окна возможностей».</a:t>
            </a:r>
          </a:p>
          <a:p>
            <a:pPr marL="285750" indent="-285750">
              <a:buFontTx/>
              <a:buChar char="-"/>
            </a:pPr>
            <a:r>
              <a:rPr lang="ru-RU" sz="1200" dirty="0" smtClean="0"/>
              <a:t>Вызовы описываются качественно или количественно. Формулируются так, чтобы была связь с последующими результатами. Предлагаемые проекты (инициативы, мероприятия) должны отвечать на конкретные вызовы.</a:t>
            </a:r>
          </a:p>
          <a:p>
            <a:endParaRPr lang="ru-RU" sz="1200" dirty="0" smtClean="0"/>
          </a:p>
          <a:p>
            <a:r>
              <a:rPr lang="ru-RU" sz="1200" dirty="0" smtClean="0"/>
              <a:t>3. Определяется перечень проектов (инициатив), обеспечивающих решение проблемы и переход к желаемому состоянию по трем горизонтам планирования: </a:t>
            </a:r>
          </a:p>
          <a:p>
            <a:pPr marL="541338" indent="-269875" algn="just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200" dirty="0" smtClean="0"/>
              <a:t>Быстрые победы, QW (результаты должны быть достигнуты до 2023</a:t>
            </a:r>
            <a:r>
              <a:rPr lang="ru-RU" sz="1200" baseline="0" dirty="0" smtClean="0"/>
              <a:t> года</a:t>
            </a:r>
            <a:r>
              <a:rPr lang="ru-RU" sz="1200" dirty="0" smtClean="0"/>
              <a:t>) </a:t>
            </a:r>
          </a:p>
          <a:p>
            <a:pPr marL="541338" indent="-269875" algn="just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200" dirty="0" smtClean="0"/>
              <a:t>Большие межведомственные проекты, BFR (результаты до декабря 2027 года) </a:t>
            </a:r>
          </a:p>
          <a:p>
            <a:pPr marL="541338" indent="-269875" algn="just"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200" dirty="0" smtClean="0"/>
              <a:t>Стратегические инициативы (результаты до декабря 2034 года) </a:t>
            </a:r>
          </a:p>
          <a:p>
            <a:pPr algn="just"/>
            <a:r>
              <a:rPr lang="ru-RU" sz="1200" dirty="0" smtClean="0"/>
              <a:t>Проекты должны приводить к существенным изменениям – иметь значимый системный эффект, иметь конкретных бенефициаров, приводить к конкретным достижимым и измеряемым результатам, носить межведомственный характер. Текущая деятельность (</a:t>
            </a:r>
            <a:r>
              <a:rPr lang="ru-RU" sz="1200" dirty="0" err="1" smtClean="0"/>
              <a:t>run</a:t>
            </a:r>
            <a:r>
              <a:rPr lang="ru-RU" sz="1200" dirty="0" smtClean="0"/>
              <a:t>) не должна включаться в состав проектов. Проекты QW, BFR, стратегический могут быть частями «одной линейки», а могут быть независимыми.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325630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Общая логика работы в рамках разработки отраслевой стратегии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48861" y="867906"/>
            <a:ext cx="2153376" cy="8524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Запросы общества и бизнеса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40000" y="1398652"/>
            <a:ext cx="3704095" cy="976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Формирование ограничений для детерминант, определение задач развития и их КПЭ (</a:t>
            </a:r>
            <a:r>
              <a:rPr lang="en-US" sz="1400" b="1" dirty="0" smtClean="0">
                <a:solidFill>
                  <a:schemeClr val="tx1"/>
                </a:solidFill>
              </a:rPr>
              <a:t>outcome)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512274" y="2588325"/>
            <a:ext cx="3704095" cy="976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Определение детерминант для жизненных пространств</a:t>
            </a:r>
            <a:endParaRPr lang="ru-RU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27352657"/>
              </p:ext>
            </p:extLst>
          </p:nvPr>
        </p:nvGraphicFramePr>
        <p:xfrm>
          <a:off x="1107439" y="3962400"/>
          <a:ext cx="5005523" cy="2825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9" name="Прямоугольник 48"/>
          <p:cNvSpPr/>
          <p:nvPr/>
        </p:nvSpPr>
        <p:spPr>
          <a:xfrm>
            <a:off x="6753600" y="1398652"/>
            <a:ext cx="3704095" cy="976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Формирование стратегических позиций отрасли в жизненных пространствах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753600" y="2626963"/>
            <a:ext cx="3704095" cy="976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Разработка инициатив и их КПЭ (</a:t>
            </a:r>
            <a:r>
              <a:rPr lang="en-US" sz="1400" b="1" dirty="0" smtClean="0">
                <a:solidFill>
                  <a:schemeClr val="tx1"/>
                </a:solidFill>
              </a:rPr>
              <a:t>output</a:t>
            </a:r>
            <a:r>
              <a:rPr lang="ru-RU" sz="1400" b="1" dirty="0" smtClean="0">
                <a:solidFill>
                  <a:schemeClr val="tx1"/>
                </a:solidFill>
              </a:rPr>
              <a:t>), определение ответственных и сроков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6211548" y="4375474"/>
            <a:ext cx="2980840" cy="72842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Вклад инициативы в решение задачи развития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7" name="Пятиугольник 6"/>
          <p:cNvSpPr/>
          <p:nvPr/>
        </p:nvSpPr>
        <p:spPr>
          <a:xfrm rot="10800000">
            <a:off x="8863049" y="4761963"/>
            <a:ext cx="3189292" cy="75941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9564089" y="4833932"/>
            <a:ext cx="2389667" cy="615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Ограничения для реализации инициативы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89915" y="5664326"/>
            <a:ext cx="21737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Стоимость;</a:t>
            </a:r>
          </a:p>
          <a:p>
            <a:r>
              <a:rPr lang="ru-RU" sz="1200" dirty="0" smtClean="0"/>
              <a:t>Управляемость;</a:t>
            </a:r>
          </a:p>
          <a:p>
            <a:r>
              <a:rPr lang="ru-RU" sz="1200" dirty="0" smtClean="0"/>
              <a:t>Срок реализации;</a:t>
            </a:r>
          </a:p>
          <a:p>
            <a:r>
              <a:rPr lang="ru-RU" sz="1200" dirty="0" smtClean="0"/>
              <a:t>Период достижения эффекта;</a:t>
            </a:r>
          </a:p>
          <a:p>
            <a:r>
              <a:rPr lang="ru-RU" sz="1200" dirty="0" smtClean="0"/>
              <a:t>Риски</a:t>
            </a:r>
            <a:endParaRPr lang="ru-RU" sz="1200" dirty="0"/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1778000" y="1720311"/>
            <a:ext cx="762000" cy="342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2" idx="4"/>
            <a:endCxn id="45" idx="1"/>
          </p:cNvCxnSpPr>
          <p:nvPr/>
        </p:nvCxnSpPr>
        <p:spPr>
          <a:xfrm>
            <a:off x="1325549" y="1720311"/>
            <a:ext cx="1186725" cy="1356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Соединительная линия уступом 71"/>
          <p:cNvCxnSpPr>
            <a:stCxn id="3" idx="3"/>
            <a:endCxn id="50" idx="1"/>
          </p:cNvCxnSpPr>
          <p:nvPr/>
        </p:nvCxnSpPr>
        <p:spPr>
          <a:xfrm>
            <a:off x="6244095" y="1886848"/>
            <a:ext cx="509505" cy="12283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Скругленный прямоугольник 72"/>
          <p:cNvSpPr/>
          <p:nvPr/>
        </p:nvSpPr>
        <p:spPr>
          <a:xfrm>
            <a:off x="10657840" y="792480"/>
            <a:ext cx="1394501" cy="127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Фронтальная стратегия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74" name="Стрелка вправо 73"/>
          <p:cNvSpPr/>
          <p:nvPr/>
        </p:nvSpPr>
        <p:spPr>
          <a:xfrm>
            <a:off x="10485421" y="1645920"/>
            <a:ext cx="172419" cy="74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7" name="Прямая со стрелкой 76"/>
          <p:cNvCxnSpPr>
            <a:stCxn id="50" idx="0"/>
            <a:endCxn id="49" idx="2"/>
          </p:cNvCxnSpPr>
          <p:nvPr/>
        </p:nvCxnSpPr>
        <p:spPr>
          <a:xfrm flipV="1">
            <a:off x="8605648" y="2375044"/>
            <a:ext cx="0" cy="251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65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GAP – </a:t>
            </a:r>
            <a:r>
              <a:rPr lang="ru-RU" sz="3200" b="1" dirty="0"/>
              <a:t>анализ отрасли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320568"/>
              </p:ext>
            </p:extLst>
          </p:nvPr>
        </p:nvGraphicFramePr>
        <p:xfrm>
          <a:off x="329515" y="1169222"/>
          <a:ext cx="11532970" cy="5155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6594"/>
                <a:gridCol w="2306594"/>
                <a:gridCol w="2306594"/>
                <a:gridCol w="2306594"/>
                <a:gridCol w="2306594"/>
              </a:tblGrid>
              <a:tr h="1492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Детерминанты (предлагаемый перечень необходимо адаптировать под отраслевую специфику)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Текущее состояние отрасли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Целевое видение отрасли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Разрывы между текущим и целевым состоянием отрасли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Предложения по устранению/минимизации разрывов = постановка задачи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Ресурсная база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Инфраструктура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Технологии и инновации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Капитал, инвестиции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Кадровый капитал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12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Институты, нормативная база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 др.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702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26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Проекции жизненного пространства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7" name="Таблица 9">
            <a:extLst>
              <a:ext uri="{FF2B5EF4-FFF2-40B4-BE49-F238E27FC236}">
                <a16:creationId xmlns:a16="http://schemas.microsoft.com/office/drawing/2014/main" xmlns="" id="{624AE925-0422-41F9-9AC2-0B8D6356E8B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0854" y="1105788"/>
          <a:ext cx="3750783" cy="395531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50783">
                  <a:extLst>
                    <a:ext uri="{9D8B030D-6E8A-4147-A177-3AD203B41FA5}">
                      <a16:colId xmlns:a16="http://schemas.microsoft.com/office/drawing/2014/main" xmlns="" val="917334412"/>
                    </a:ext>
                  </a:extLst>
                </a:gridCol>
              </a:tblGrid>
              <a:tr h="1318437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/>
                          </a:solidFill>
                        </a:rPr>
                        <a:t>ГРАЖДАНЕ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8816567"/>
                  </a:ext>
                </a:extLst>
              </a:tr>
              <a:tr h="1318437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/>
                          </a:solidFill>
                        </a:rPr>
                        <a:t>БИЗНЕС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36039502"/>
                  </a:ext>
                </a:extLst>
              </a:tr>
              <a:tr h="1318437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/>
                          </a:solidFill>
                        </a:rPr>
                        <a:t>БУДУЩИЕ ПОКОЛЕНИЯ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1050336"/>
                  </a:ext>
                </a:extLst>
              </a:tr>
            </a:tbl>
          </a:graphicData>
        </a:graphic>
      </p:graphicFrame>
      <p:grpSp>
        <p:nvGrpSpPr>
          <p:cNvPr id="10" name="Группа 9"/>
          <p:cNvGrpSpPr>
            <a:grpSpLocks noChangeAspect="1"/>
          </p:cNvGrpSpPr>
          <p:nvPr/>
        </p:nvGrpSpPr>
        <p:grpSpPr>
          <a:xfrm>
            <a:off x="6096000" y="798986"/>
            <a:ext cx="5175396" cy="5508000"/>
            <a:chOff x="3425802" y="1218876"/>
            <a:chExt cx="4248351" cy="4521373"/>
          </a:xfrm>
        </p:grpSpPr>
        <p:sp>
          <p:nvSpPr>
            <p:cNvPr id="18" name="Шестиугольник 17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CD3AF90E-B6BA-4F45-94D5-4ACF06B40F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93498" y="1800879"/>
              <a:ext cx="3887907" cy="3371255"/>
            </a:xfrm>
            <a:prstGeom prst="hexagon">
              <a:avLst>
                <a:gd name="adj" fmla="val 28062"/>
                <a:gd name="vf" fmla="val 11547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  <a:prstDash val="dashDot"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1" vert="horz" wrap="square" lIns="0" tIns="0" rIns="0" bIns="0" numCol="1" spcCol="38100" rtlCol="0" anchor="ctr">
              <a:noAutofit/>
            </a:bodyPr>
            <a:lstStyle>
              <a:defPPr>
                <a:defRPr lang="ru-RU"/>
              </a:defPPr>
              <a:lvl1pPr marL="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09585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21917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82875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43833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04792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65750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267093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876678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itchFamily="34" charset="0"/>
                <a:cs typeface="Arial" pitchFamily="34" charset="0"/>
                <a:sym typeface="Helvetica"/>
              </a:endParaRPr>
            </a:p>
          </p:txBody>
        </p:sp>
        <p:sp>
          <p:nvSpPr>
            <p:cNvPr id="19" name="Шестиугольник 18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C0784B84-030B-C540-BFE8-1F7E6EFD36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65937" y="2037115"/>
              <a:ext cx="3343028" cy="2898784"/>
            </a:xfrm>
            <a:prstGeom prst="hexagon">
              <a:avLst>
                <a:gd name="adj" fmla="val 28062"/>
                <a:gd name="vf" fmla="val 11547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1" vert="horz" wrap="square" lIns="0" tIns="0" rIns="0" bIns="0" numCol="1" spcCol="38100" rtlCol="0" anchor="ctr">
              <a:noAutofit/>
            </a:bodyPr>
            <a:lstStyle>
              <a:defPPr>
                <a:defRPr lang="ru-RU"/>
              </a:defPPr>
              <a:lvl1pPr marL="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09585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21917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82875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43833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04792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65750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267093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876678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itchFamily="34" charset="0"/>
                <a:cs typeface="Arial" pitchFamily="34" charset="0"/>
                <a:sym typeface="Helvetica"/>
              </a:endParaRPr>
            </a:p>
          </p:txBody>
        </p:sp>
        <p:sp>
          <p:nvSpPr>
            <p:cNvPr id="20" name="Шестиугольник 19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875D0F49-18E3-CF4D-9864-8AE855987C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25802" y="2078650"/>
              <a:ext cx="1310358" cy="1136229"/>
            </a:xfrm>
            <a:prstGeom prst="hexagon">
              <a:avLst>
                <a:gd name="adj" fmla="val 28062"/>
                <a:gd name="vf" fmla="val 115470"/>
              </a:avLst>
            </a:prstGeom>
            <a:solidFill>
              <a:srgbClr val="CC00CC"/>
            </a:solidFill>
            <a:ln>
              <a:noFill/>
              <a:prstDash val="solid"/>
            </a:ln>
            <a:effectLst>
              <a:outerShdw blurRad="228600" dist="2286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1" vert="horz" wrap="square" lIns="0" tIns="0" rIns="0" bIns="0" numCol="1" spcCol="38100" rtlCol="0" anchor="ctr">
              <a:noAutofit/>
            </a:bodyPr>
            <a:lstStyle>
              <a:defPPr>
                <a:defRPr lang="ru-RU"/>
              </a:defPPr>
              <a:lvl1pPr marL="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09585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21917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82875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43833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04792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65750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267093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876678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hangingPunct="0"/>
              <a:r>
                <a:rPr lang="ru-RU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Helvetica"/>
                </a:rPr>
                <a:t>2. Образование и развитие</a:t>
              </a:r>
              <a:endParaRPr lang="en-GB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Helvetica"/>
              </a:endParaRPr>
            </a:p>
          </p:txBody>
        </p:sp>
        <p:sp>
          <p:nvSpPr>
            <p:cNvPr id="21" name="Шестиугольник 20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F97F6A3C-638A-1148-BDCA-1E4E5F3542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82272" y="1218876"/>
              <a:ext cx="1310358" cy="1136229"/>
            </a:xfrm>
            <a:prstGeom prst="hexagon">
              <a:avLst>
                <a:gd name="adj" fmla="val 28062"/>
                <a:gd name="vf" fmla="val 115470"/>
              </a:avLst>
            </a:prstGeom>
            <a:solidFill>
              <a:srgbClr val="FF6600"/>
            </a:solidFill>
            <a:ln>
              <a:noFill/>
              <a:prstDash val="solid"/>
            </a:ln>
            <a:effectLst>
              <a:outerShdw blurRad="228600" dist="2286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1" vert="horz" wrap="square" lIns="0" tIns="0" rIns="0" bIns="0" numCol="1" spcCol="38100" rtlCol="0" anchor="ctr">
              <a:noAutofit/>
            </a:bodyPr>
            <a:lstStyle>
              <a:defPPr>
                <a:defRPr lang="ru-RU"/>
              </a:defPPr>
              <a:lvl1pPr marL="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09585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21917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82875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43833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04792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65750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267093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876678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1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" pitchFamily="34" charset="0"/>
                  <a:cs typeface="Arial" pitchFamily="34" charset="0"/>
                  <a:sym typeface="Helvetica"/>
                </a:rPr>
                <a:t>1. </a:t>
              </a:r>
              <a:r>
                <a:rPr kumimoji="0" lang="ru-RU" sz="1000" b="1" i="0" u="none" strike="noStrike" cap="none" spc="0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" pitchFamily="34" charset="0"/>
                  <a:cs typeface="Arial" pitchFamily="34" charset="0"/>
                  <a:sym typeface="Helvetica"/>
                </a:rPr>
                <a:t>Сильная экономика</a:t>
              </a:r>
              <a:endParaRPr kumimoji="0" lang="en-GB" sz="1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itchFamily="34" charset="0"/>
                <a:cs typeface="Arial" pitchFamily="34" charset="0"/>
                <a:sym typeface="Helvetica"/>
              </a:endParaRPr>
            </a:p>
          </p:txBody>
        </p:sp>
        <p:sp>
          <p:nvSpPr>
            <p:cNvPr id="22" name="Шестиугольник 2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5A950E00-E5F4-0A43-BCD5-C0E7E98C68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46515" y="2078650"/>
              <a:ext cx="1310358" cy="1136229"/>
            </a:xfrm>
            <a:prstGeom prst="hexagon">
              <a:avLst>
                <a:gd name="adj" fmla="val 28062"/>
                <a:gd name="vf" fmla="val 115470"/>
              </a:avLst>
            </a:prstGeom>
            <a:solidFill>
              <a:srgbClr val="FF9900"/>
            </a:solidFill>
            <a:ln>
              <a:noFill/>
              <a:prstDash val="solid"/>
            </a:ln>
            <a:effectLst>
              <a:outerShdw blurRad="228600" dist="2286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1" vert="horz" wrap="square" lIns="0" tIns="0" rIns="0" bIns="0" numCol="1" spcCol="38100" rtlCol="0" anchor="ctr">
              <a:noAutofit/>
            </a:bodyPr>
            <a:lstStyle>
              <a:defPPr>
                <a:defRPr lang="ru-RU"/>
              </a:defPPr>
              <a:lvl1pPr marL="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09585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21917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82875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43833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04792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65750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267093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876678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hangingPunct="0"/>
              <a:r>
                <a:rPr lang="ru-RU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6. </a:t>
              </a:r>
              <a:br>
                <a:rPr lang="ru-RU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ru-RU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Справедливое </a:t>
              </a:r>
              <a:r>
                <a:rPr lang="ru-RU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общество</a:t>
              </a:r>
              <a:endParaRPr lang="en-GB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Helvetica"/>
              </a:endParaRPr>
            </a:p>
          </p:txBody>
        </p:sp>
        <p:sp>
          <p:nvSpPr>
            <p:cNvPr id="23" name="Шестиугольник 22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089B6152-5847-2642-A736-693526C507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63795" y="3784549"/>
              <a:ext cx="1310358" cy="1136229"/>
            </a:xfrm>
            <a:prstGeom prst="hexagon">
              <a:avLst>
                <a:gd name="adj" fmla="val 28062"/>
                <a:gd name="vf" fmla="val 115470"/>
              </a:avLst>
            </a:prstGeom>
            <a:solidFill>
              <a:srgbClr val="99CC00"/>
            </a:solidFill>
            <a:ln>
              <a:noFill/>
              <a:prstDash val="solid"/>
            </a:ln>
            <a:effectLst>
              <a:outerShdw blurRad="228600" dist="2286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1" vert="horz" wrap="square" lIns="0" tIns="0" rIns="0" bIns="0" numCol="1" spcCol="38100" rtlCol="0" anchor="ctr">
              <a:noAutofit/>
            </a:bodyPr>
            <a:lstStyle>
              <a:defPPr>
                <a:defRPr lang="ru-RU"/>
              </a:defPPr>
              <a:lvl1pPr marL="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09585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21917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82875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43833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04792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65750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267093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876678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hangingPunct="0"/>
              <a:r>
                <a:rPr lang="ru-RU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Helvetica"/>
                </a:rPr>
                <a:t>5. </a:t>
              </a:r>
              <a:br>
                <a:rPr lang="ru-RU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Helvetica"/>
                </a:rPr>
              </a:br>
              <a:r>
                <a:rPr lang="ru-RU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Helvetica"/>
                </a:rPr>
                <a:t>Экология</a:t>
              </a:r>
              <a:endParaRPr lang="en-GB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Helvetica"/>
              </a:endParaRPr>
            </a:p>
          </p:txBody>
        </p:sp>
        <p:sp>
          <p:nvSpPr>
            <p:cNvPr id="24" name="Шестиугольник 23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FD9DB295-7044-264D-9908-EA141DDB0C9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46549" y="3784549"/>
              <a:ext cx="1310358" cy="1136229"/>
            </a:xfrm>
            <a:prstGeom prst="hexagon">
              <a:avLst>
                <a:gd name="adj" fmla="val 28062"/>
                <a:gd name="vf" fmla="val 115470"/>
              </a:avLst>
            </a:prstGeom>
            <a:solidFill>
              <a:srgbClr val="666699"/>
            </a:solidFill>
            <a:ln>
              <a:noFill/>
              <a:prstDash val="solid"/>
            </a:ln>
            <a:effectLst>
              <a:outerShdw blurRad="228600" dist="2286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1" vert="horz" wrap="square" lIns="0" tIns="0" rIns="0" bIns="0" numCol="1" spcCol="38100" rtlCol="0" anchor="ctr">
              <a:noAutofit/>
            </a:bodyPr>
            <a:lstStyle>
              <a:defPPr>
                <a:defRPr lang="ru-RU"/>
              </a:defPPr>
              <a:lvl1pPr marL="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09585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21917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82875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43833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04792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65750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267093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876678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hangingPunct="0"/>
              <a:r>
                <a:rPr lang="ru-RU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Helvetica"/>
                </a:rPr>
                <a:t>3. </a:t>
              </a:r>
              <a:br>
                <a:rPr lang="ru-RU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Helvetica"/>
                </a:rPr>
              </a:br>
              <a:r>
                <a:rPr lang="ru-RU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Helvetica"/>
                </a:rPr>
                <a:t>Здоровье и активное </a:t>
              </a:r>
              <a:r>
                <a:rPr lang="ru-RU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Helvetica"/>
                </a:rPr>
                <a:t>здоровье</a:t>
              </a:r>
              <a:endParaRPr lang="en-GB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Helvetica"/>
              </a:endParaRPr>
            </a:p>
          </p:txBody>
        </p:sp>
        <p:sp>
          <p:nvSpPr>
            <p:cNvPr id="25" name="Шестиугольник 24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774DADD0-E3BE-8745-A7C6-71FC7DA7D0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82272" y="4604020"/>
              <a:ext cx="1310358" cy="1136229"/>
            </a:xfrm>
            <a:prstGeom prst="hexagon">
              <a:avLst>
                <a:gd name="adj" fmla="val 28062"/>
                <a:gd name="vf" fmla="val 115470"/>
              </a:avLst>
            </a:prstGeom>
            <a:solidFill>
              <a:srgbClr val="009999"/>
            </a:solidFill>
            <a:ln>
              <a:noFill/>
              <a:prstDash val="solid"/>
            </a:ln>
            <a:effectLst>
              <a:outerShdw blurRad="228600" dist="2286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1" vert="horz" wrap="square" lIns="0" tIns="0" rIns="0" bIns="0" numCol="1" spcCol="38100" rtlCol="0" anchor="ctr">
              <a:noAutofit/>
            </a:bodyPr>
            <a:lstStyle>
              <a:defPPr>
                <a:defRPr lang="ru-RU"/>
              </a:defPPr>
              <a:lvl1pPr marL="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609585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219170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82875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43833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3047924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657509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4267093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876678" algn="l" defTabSz="121917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hangingPunct="0"/>
              <a:r>
                <a:rPr lang="ru-RU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Helvetica"/>
                </a:rPr>
                <a:t>4. Комфортная среда</a:t>
              </a:r>
              <a:endParaRPr lang="en-GB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Helvetica"/>
              </a:endParaRPr>
            </a:p>
          </p:txBody>
        </p:sp>
        <p:grpSp>
          <p:nvGrpSpPr>
            <p:cNvPr id="26" name="Группа 25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E3E31916-020B-A64E-BD5D-DDCDEDDA1721}"/>
                </a:ext>
              </a:extLst>
            </p:cNvPr>
            <p:cNvGrpSpPr/>
            <p:nvPr/>
          </p:nvGrpSpPr>
          <p:grpSpPr>
            <a:xfrm>
              <a:off x="5167774" y="4257007"/>
              <a:ext cx="756000" cy="655538"/>
              <a:chOff x="5779889" y="4530414"/>
              <a:chExt cx="756000" cy="655538"/>
            </a:xfrm>
          </p:grpSpPr>
          <p:sp>
            <p:nvSpPr>
              <p:cNvPr id="43" name="Шестиугольник 42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627FBF4D-37A6-1641-BC0F-52D60CE3D82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779889" y="4530414"/>
                <a:ext cx="756000" cy="655538"/>
              </a:xfrm>
              <a:prstGeom prst="hexagon">
                <a:avLst>
                  <a:gd name="adj" fmla="val 28062"/>
                  <a:gd name="vf" fmla="val 115470"/>
                </a:avLst>
              </a:prstGeom>
              <a:gradFill>
                <a:gsLst>
                  <a:gs pos="1100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3350" h="6350" prst="softRound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tlCol="0" anchor="ctr">
                <a:noAutofit/>
              </a:bodyPr>
              <a:lstStyle>
                <a:defPPr>
                  <a:defRPr lang="ru-RU"/>
                </a:defPPr>
                <a:lvl1pPr marL="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09585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21917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82875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43833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304792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365750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4267093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4876678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000" dirty="0">
                  <a:solidFill>
                    <a:schemeClr val="accent5"/>
                  </a:solidFill>
                  <a:sym typeface="Helvetica"/>
                </a:endParaRPr>
              </a:p>
            </p:txBody>
          </p:sp>
          <p:pic>
            <p:nvPicPr>
              <p:cNvPr id="44" name="Рисунок 43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C96EC0E9-9AFF-0E45-9793-FB24A0BCFB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23889" y="4624183"/>
                <a:ext cx="468000" cy="46800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27" name="Группа 26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4DB5575-4D66-144B-B1A9-35A90E7C340B}"/>
                </a:ext>
              </a:extLst>
            </p:cNvPr>
            <p:cNvGrpSpPr/>
            <p:nvPr/>
          </p:nvGrpSpPr>
          <p:grpSpPr>
            <a:xfrm>
              <a:off x="4357760" y="2718554"/>
              <a:ext cx="756000" cy="655538"/>
              <a:chOff x="4945641" y="2176977"/>
              <a:chExt cx="756000" cy="655538"/>
            </a:xfrm>
          </p:grpSpPr>
          <p:sp>
            <p:nvSpPr>
              <p:cNvPr id="41" name="Шестиугольник 40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3108B6D2-D50F-3047-A7E9-03E6A6D44EA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945641" y="2176977"/>
                <a:ext cx="756000" cy="655538"/>
              </a:xfrm>
              <a:prstGeom prst="hexagon">
                <a:avLst>
                  <a:gd name="adj" fmla="val 28062"/>
                  <a:gd name="vf" fmla="val 115470"/>
                </a:avLst>
              </a:prstGeom>
              <a:gradFill>
                <a:gsLst>
                  <a:gs pos="1100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3350" h="6350" prst="softRound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tlCol="0" anchor="ctr">
                <a:noAutofit/>
              </a:bodyPr>
              <a:lstStyle>
                <a:defPPr>
                  <a:defRPr lang="ru-RU"/>
                </a:defPPr>
                <a:lvl1pPr marL="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09585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21917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82875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43833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304792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365750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4267093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4876678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000" dirty="0">
                  <a:solidFill>
                    <a:schemeClr val="accent5"/>
                  </a:solidFill>
                  <a:sym typeface="Helvetica"/>
                </a:endParaRPr>
              </a:p>
            </p:txBody>
          </p:sp>
          <p:pic>
            <p:nvPicPr>
              <p:cNvPr id="42" name="Рисунок 41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802439F3-BE1C-BF40-9EE8-EE78595DA8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89641" y="2270746"/>
                <a:ext cx="468000" cy="46800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28" name="Группа 27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83A8BDB7-2210-3A49-9602-4A1BBDEBA9F1}"/>
                </a:ext>
              </a:extLst>
            </p:cNvPr>
            <p:cNvGrpSpPr/>
            <p:nvPr/>
          </p:nvGrpSpPr>
          <p:grpSpPr>
            <a:xfrm>
              <a:off x="4354757" y="3709573"/>
              <a:ext cx="756000" cy="655538"/>
              <a:chOff x="4839588" y="3914210"/>
              <a:chExt cx="756000" cy="655538"/>
            </a:xfrm>
          </p:grpSpPr>
          <p:sp>
            <p:nvSpPr>
              <p:cNvPr id="39" name="Шестиугольник 38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ADD5A27D-560C-034C-9AA0-BC9A97D978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839588" y="3914210"/>
                <a:ext cx="756000" cy="655538"/>
              </a:xfrm>
              <a:prstGeom prst="hexagon">
                <a:avLst>
                  <a:gd name="adj" fmla="val 28062"/>
                  <a:gd name="vf" fmla="val 115470"/>
                </a:avLst>
              </a:prstGeom>
              <a:gradFill>
                <a:gsLst>
                  <a:gs pos="1100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3350" h="6350" prst="softRound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tlCol="0" anchor="ctr">
                <a:noAutofit/>
              </a:bodyPr>
              <a:lstStyle>
                <a:defPPr>
                  <a:defRPr lang="ru-RU"/>
                </a:defPPr>
                <a:lvl1pPr marL="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09585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21917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82875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43833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304792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365750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4267093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4876678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000" dirty="0">
                  <a:solidFill>
                    <a:schemeClr val="accent5"/>
                  </a:solidFill>
                  <a:sym typeface="Helvetica"/>
                </a:endParaRPr>
              </a:p>
            </p:txBody>
          </p:sp>
          <p:pic>
            <p:nvPicPr>
              <p:cNvPr id="40" name="Рисунок 39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FF78F137-12A5-0B4A-9129-585766C84C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83588" y="4007979"/>
                <a:ext cx="468000" cy="46800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29" name="Группа 28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49CE65DB-486C-D14D-8417-D37968F2DD65}"/>
                </a:ext>
              </a:extLst>
            </p:cNvPr>
            <p:cNvGrpSpPr/>
            <p:nvPr/>
          </p:nvGrpSpPr>
          <p:grpSpPr>
            <a:xfrm>
              <a:off x="5972266" y="3724823"/>
              <a:ext cx="756000" cy="655538"/>
              <a:chOff x="6558291" y="4732933"/>
              <a:chExt cx="756000" cy="655538"/>
            </a:xfrm>
          </p:grpSpPr>
          <p:sp>
            <p:nvSpPr>
              <p:cNvPr id="37" name="Шестиугольник 36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63B7A705-0862-694A-9B8A-2B020DED23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58291" y="4732933"/>
                <a:ext cx="756000" cy="655538"/>
              </a:xfrm>
              <a:prstGeom prst="hexagon">
                <a:avLst>
                  <a:gd name="adj" fmla="val 28062"/>
                  <a:gd name="vf" fmla="val 115470"/>
                </a:avLst>
              </a:prstGeom>
              <a:gradFill>
                <a:gsLst>
                  <a:gs pos="1100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3350" h="6350" prst="softRound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tlCol="0" anchor="ctr">
                <a:noAutofit/>
              </a:bodyPr>
              <a:lstStyle>
                <a:defPPr>
                  <a:defRPr lang="ru-RU"/>
                </a:defPPr>
                <a:lvl1pPr marL="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09585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21917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82875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43833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304792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365750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4267093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4876678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000" dirty="0">
                  <a:solidFill>
                    <a:schemeClr val="accent5"/>
                  </a:solidFill>
                  <a:sym typeface="Helvetica"/>
                </a:endParaRPr>
              </a:p>
            </p:txBody>
          </p:sp>
          <p:pic>
            <p:nvPicPr>
              <p:cNvPr id="38" name="Рисунок 37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6578EE18-626E-5844-9A5B-58660A886B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02291" y="4826702"/>
                <a:ext cx="468000" cy="46800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30" name="Группа 29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EC8C8970-7E44-3E4C-950A-E6EF29013411}"/>
                </a:ext>
              </a:extLst>
            </p:cNvPr>
            <p:cNvGrpSpPr/>
            <p:nvPr/>
          </p:nvGrpSpPr>
          <p:grpSpPr>
            <a:xfrm>
              <a:off x="5972266" y="2713029"/>
              <a:ext cx="756000" cy="655538"/>
              <a:chOff x="6658580" y="3005570"/>
              <a:chExt cx="756000" cy="655538"/>
            </a:xfrm>
          </p:grpSpPr>
          <p:sp>
            <p:nvSpPr>
              <p:cNvPr id="35" name="Шестиугольник 34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025E6F84-1492-3D4E-913E-FCEED6764E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58580" y="3005570"/>
                <a:ext cx="756000" cy="655538"/>
              </a:xfrm>
              <a:prstGeom prst="hexagon">
                <a:avLst>
                  <a:gd name="adj" fmla="val 28062"/>
                  <a:gd name="vf" fmla="val 115470"/>
                </a:avLst>
              </a:prstGeom>
              <a:gradFill>
                <a:gsLst>
                  <a:gs pos="1100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3350" h="6350" prst="softRound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tlCol="0" anchor="ctr">
                <a:noAutofit/>
              </a:bodyPr>
              <a:lstStyle>
                <a:defPPr>
                  <a:defRPr lang="ru-RU"/>
                </a:defPPr>
                <a:lvl1pPr marL="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09585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21917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82875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43833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304792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365750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4267093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4876678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000" dirty="0">
                  <a:solidFill>
                    <a:schemeClr val="accent5"/>
                  </a:solidFill>
                  <a:sym typeface="Helvetica"/>
                </a:endParaRPr>
              </a:p>
            </p:txBody>
          </p:sp>
          <p:pic>
            <p:nvPicPr>
              <p:cNvPr id="36" name="Рисунок 35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2055C42C-ADC8-E147-8DC9-F9BE639DB0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02580" y="3099339"/>
                <a:ext cx="468000" cy="46800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31" name="Группа 30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8BEF7E99-9A05-7743-9432-FA06F2EC71A8}"/>
                </a:ext>
              </a:extLst>
            </p:cNvPr>
            <p:cNvGrpSpPr/>
            <p:nvPr/>
          </p:nvGrpSpPr>
          <p:grpSpPr>
            <a:xfrm>
              <a:off x="5159451" y="2109602"/>
              <a:ext cx="756000" cy="655538"/>
              <a:chOff x="5794022" y="2120637"/>
              <a:chExt cx="756000" cy="655538"/>
            </a:xfrm>
          </p:grpSpPr>
          <p:sp>
            <p:nvSpPr>
              <p:cNvPr id="33" name="Шестиугольник 32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CEC019D6-2D83-0147-BA77-4D97633454F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794022" y="2120637"/>
                <a:ext cx="756000" cy="655538"/>
              </a:xfrm>
              <a:prstGeom prst="hexagon">
                <a:avLst>
                  <a:gd name="adj" fmla="val 28062"/>
                  <a:gd name="vf" fmla="val 115470"/>
                </a:avLst>
              </a:prstGeom>
              <a:gradFill>
                <a:gsLst>
                  <a:gs pos="1100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33350" h="6350" prst="softRound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tlCol="0" anchor="ctr">
                <a:noAutofit/>
              </a:bodyPr>
              <a:lstStyle>
                <a:defPPr>
                  <a:defRPr lang="ru-RU"/>
                </a:defPPr>
                <a:lvl1pPr marL="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09585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219170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82875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43833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3047924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3657509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4267093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4876678" algn="l" defTabSz="121917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000" dirty="0">
                  <a:solidFill>
                    <a:schemeClr val="accent5"/>
                  </a:solidFill>
                  <a:sym typeface="Helvetica"/>
                </a:endParaRPr>
              </a:p>
            </p:txBody>
          </p:sp>
          <p:pic>
            <p:nvPicPr>
              <p:cNvPr id="34" name="Рисунок 33">
                <a:extLst>
                  <a:ext uri="{FF2B5EF4-FFF2-40B4-BE49-F238E27FC236}">
                    <a16:creationId xmlns="" xmlns:a16="http://schemas.microsoft.com/office/drawing/2014/main" xmlns:lc="http://schemas.openxmlformats.org/drawingml/2006/lockedCanvas" id="{A428F1EF-BDD9-7643-9565-3E38C6F92D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38022" y="2214406"/>
                <a:ext cx="468000" cy="46800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pic>
          <p:nvPicPr>
            <p:cNvPr id="32" name="Рисунок 31"/>
            <p:cNvPicPr>
              <a:picLocks noChangeAspect="1"/>
            </p:cNvPicPr>
            <p:nvPr/>
          </p:nvPicPr>
          <p:blipFill rotWithShape="1"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 r="40061" b="11064"/>
            <a:stretch/>
          </p:blipFill>
          <p:spPr>
            <a:xfrm>
              <a:off x="5031649" y="2814443"/>
              <a:ext cx="1154961" cy="14035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52920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2151</Words>
  <Application>Microsoft Office PowerPoint</Application>
  <PresentationFormat>Широкоэкранный</PresentationFormat>
  <Paragraphs>327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Helvetica</vt:lpstr>
      <vt:lpstr>Times New Roman</vt:lpstr>
      <vt:lpstr>Wingdings</vt:lpstr>
      <vt:lpstr>Тема Office</vt:lpstr>
      <vt:lpstr>МЕТОДОЛОГИЧЕСКИЕ ПОДХОДЫ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Целевые результаты (output) отраслевой стратегии должны быть согласованы с показателями  (целевыми ориентирами):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Рожкова Марина Анатольевна</dc:creator>
  <cp:lastModifiedBy>Рожкова Марина Анатольевна</cp:lastModifiedBy>
  <cp:revision>32</cp:revision>
  <cp:lastPrinted>2021-03-24T04:08:38Z</cp:lastPrinted>
  <dcterms:created xsi:type="dcterms:W3CDTF">2021-03-24T00:06:10Z</dcterms:created>
  <dcterms:modified xsi:type="dcterms:W3CDTF">2021-03-30T23:23:09Z</dcterms:modified>
</cp:coreProperties>
</file>