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97" r:id="rId1"/>
  </p:sldMasterIdLst>
  <p:notesMasterIdLst>
    <p:notesMasterId r:id="rId3"/>
  </p:notesMasterIdLst>
  <p:handoutMasterIdLst>
    <p:handoutMasterId r:id="rId4"/>
  </p:handoutMasterIdLst>
  <p:sldIdLst>
    <p:sldId id="507" r:id="rId2"/>
  </p:sldIdLst>
  <p:sldSz cx="12192000" cy="6858000"/>
  <p:notesSz cx="6858000" cy="9144000"/>
  <p:embeddedFontLst>
    <p:embeddedFont>
      <p:font typeface="Helvetica" panose="020B0604020202020204" pitchFamily="34" charset="0"/>
      <p:regular r:id="rId5"/>
      <p:bold r:id="rId6"/>
      <p:italic r:id="rId7"/>
      <p:boldItalic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6699"/>
    <a:srgbClr val="CC00CC"/>
    <a:srgbClr val="FF9900"/>
    <a:srgbClr val="009999"/>
    <a:srgbClr val="FF6600"/>
    <a:srgbClr val="000000"/>
    <a:srgbClr val="0066CC"/>
    <a:srgbClr val="00CC9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 autoAdjust="0"/>
    <p:restoredTop sz="94660"/>
  </p:normalViewPr>
  <p:slideViewPr>
    <p:cSldViewPr snapToGrid="0" showGuides="1">
      <p:cViewPr>
        <p:scale>
          <a:sx n="188" d="100"/>
          <a:sy n="188" d="100"/>
        </p:scale>
        <p:origin x="136" y="3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278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6521C-E989-4716-AD6F-3326F5D1D549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6D29C-2F27-4D7C-849E-597AECA400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77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C857A-E5FC-410F-8878-657F70DE7B61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AF368-5CE3-45D5-86FF-2ECA582110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33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113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 userDrawn="1">
          <p15:clr>
            <a:srgbClr val="FBAE40"/>
          </p15:clr>
        </p15:guide>
        <p15:guide id="12" orient="horz" pos="731" userDrawn="1">
          <p15:clr>
            <a:srgbClr val="FBAE40"/>
          </p15:clr>
        </p15:guide>
        <p15:guide id="13" orient="horz" pos="4065" userDrawn="1">
          <p15:clr>
            <a:srgbClr val="FBAE40"/>
          </p15:clr>
        </p15:guide>
        <p15:guide id="14" pos="121" userDrawn="1">
          <p15:clr>
            <a:srgbClr val="FBAE40"/>
          </p15:clr>
        </p15:guide>
        <p15:guide id="15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11807825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53" y="-3473"/>
            <a:ext cx="11061087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4181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 userDrawn="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5795962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7"/>
          </p:nvPr>
        </p:nvSpPr>
        <p:spPr>
          <a:xfrm>
            <a:off x="6203950" y="1160463"/>
            <a:ext cx="5795964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857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3772" userDrawn="1">
          <p15:clr>
            <a:srgbClr val="FBAE40"/>
          </p15:clr>
        </p15:guide>
        <p15:guide id="12" pos="390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3179763" y="1486969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3179763" y="1169048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3179763" y="3264494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3179763" y="2946573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3179763" y="5017495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3179763" y="4699574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1"/>
          </p:nvPr>
        </p:nvSpPr>
        <p:spPr>
          <a:xfrm>
            <a:off x="192088" y="1160463"/>
            <a:ext cx="2808287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656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1890" userDrawn="1">
          <p15:clr>
            <a:srgbClr val="FBAE40"/>
          </p15:clr>
        </p15:guide>
        <p15:guide id="12" pos="200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486969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92088" y="1169048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192088" y="3264494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088" y="2946573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192088" y="5017495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192088" y="4699574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623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5" name="Текст 2"/>
          <p:cNvSpPr>
            <a:spLocks noGrp="1"/>
          </p:cNvSpPr>
          <p:nvPr>
            <p:ph type="body" sz="quarter" idx="20"/>
          </p:nvPr>
        </p:nvSpPr>
        <p:spPr>
          <a:xfrm>
            <a:off x="4184392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21"/>
          </p:nvPr>
        </p:nvSpPr>
        <p:spPr>
          <a:xfrm>
            <a:off x="189875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163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 userDrawn="1">
          <p15:clr>
            <a:srgbClr val="FBAE40"/>
          </p15:clr>
        </p15:guide>
        <p15:guide id="16" pos="5155" userDrawn="1">
          <p15:clr>
            <a:srgbClr val="FBAE40"/>
          </p15:clr>
        </p15:guide>
        <p15:guide id="17" pos="2638" userDrawn="1">
          <p15:clr>
            <a:srgbClr val="FBAE40"/>
          </p15:clr>
        </p15:guide>
        <p15:guide id="18" pos="504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2771167"/>
            <a:ext cx="381635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20"/>
          </p:nvPr>
        </p:nvSpPr>
        <p:spPr>
          <a:xfrm>
            <a:off x="4188000" y="2771167"/>
            <a:ext cx="381600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21"/>
          </p:nvPr>
        </p:nvSpPr>
        <p:spPr>
          <a:xfrm>
            <a:off x="192087" y="2771167"/>
            <a:ext cx="3816351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50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1" name="Текст 3"/>
          <p:cNvSpPr>
            <a:spLocks noGrp="1"/>
          </p:cNvSpPr>
          <p:nvPr>
            <p:ph type="body" sz="quarter" idx="25"/>
          </p:nvPr>
        </p:nvSpPr>
        <p:spPr>
          <a:xfrm>
            <a:off x="192088" y="1160463"/>
            <a:ext cx="11807825" cy="849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rgbClr val="9E5E4C"/>
                </a:solidFill>
              </a:defRPr>
            </a:lvl1pPr>
            <a:lvl2pPr marL="609585" indent="0">
              <a:spcBef>
                <a:spcPts val="0"/>
              </a:spcBef>
              <a:buNone/>
              <a:defRPr sz="1200"/>
            </a:lvl2pPr>
            <a:lvl3pPr marL="1219170" indent="0">
              <a:spcBef>
                <a:spcPts val="0"/>
              </a:spcBef>
              <a:buNone/>
              <a:defRPr sz="1200"/>
            </a:lvl3pPr>
            <a:lvl4pPr marL="1828755" indent="0">
              <a:spcBef>
                <a:spcPts val="0"/>
              </a:spcBef>
              <a:buNone/>
              <a:defRPr sz="1200"/>
            </a:lvl4pPr>
            <a:lvl5pPr marL="2438339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50543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1" name="Группа 30"/>
          <p:cNvGrpSpPr/>
          <p:nvPr userDrawn="1"/>
        </p:nvGrpSpPr>
        <p:grpSpPr>
          <a:xfrm>
            <a:off x="610785" y="523702"/>
            <a:ext cx="3812082" cy="860028"/>
            <a:chOff x="610785" y="523702"/>
            <a:chExt cx="3812082" cy="860028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610785" y="615821"/>
              <a:ext cx="1627919" cy="609505"/>
              <a:chOff x="1450735" y="2094805"/>
              <a:chExt cx="1876515" cy="702581"/>
            </a:xfrm>
          </p:grpSpPr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450735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1684188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684188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1450735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1919864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78 w 128"/>
                  <a:gd name="T11" fmla="*/ 0 h 128"/>
                  <a:gd name="T12" fmla="*/ 128 w 128"/>
                  <a:gd name="T13" fmla="*/ 50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59BFAC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919864" y="2563934"/>
                <a:ext cx="233453" cy="233452"/>
              </a:xfrm>
              <a:custGeom>
                <a:avLst/>
                <a:gdLst>
                  <a:gd name="T0" fmla="*/ 76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76 h 128"/>
                  <a:gd name="T16" fmla="*/ 76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76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5"/>
                      <a:pt x="105" y="128"/>
                      <a:pt x="76" y="128"/>
                    </a:cubicBezTo>
                    <a:close/>
                  </a:path>
                </a:pathLst>
              </a:custGeom>
              <a:solidFill>
                <a:srgbClr val="AA939D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2624668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44 w 128"/>
                  <a:gd name="T3" fmla="*/ 128 h 128"/>
                  <a:gd name="T4" fmla="*/ 0 w 128"/>
                  <a:gd name="T5" fmla="*/ 84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44" y="128"/>
                      <a:pt x="44" y="128"/>
                      <a:pt x="44" y="128"/>
                    </a:cubicBezTo>
                    <a:cubicBezTo>
                      <a:pt x="20" y="128"/>
                      <a:pt x="0" y="108"/>
                      <a:pt x="0" y="8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71A9C5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2624668" y="2563934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Freeform 14"/>
              <p:cNvSpPr>
                <a:spLocks/>
              </p:cNvSpPr>
              <p:nvPr/>
            </p:nvSpPr>
            <p:spPr bwMode="auto">
              <a:xfrm>
                <a:off x="2858121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2858121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Freeform 16"/>
              <p:cNvSpPr>
                <a:spLocks/>
              </p:cNvSpPr>
              <p:nvPr/>
            </p:nvSpPr>
            <p:spPr bwMode="auto">
              <a:xfrm>
                <a:off x="3093797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3093797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2153316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" name="Freeform 19"/>
              <p:cNvSpPr>
                <a:spLocks/>
              </p:cNvSpPr>
              <p:nvPr/>
            </p:nvSpPr>
            <p:spPr bwMode="auto">
              <a:xfrm>
                <a:off x="2388992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A297B7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2153316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E8BDA2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Freeform 21"/>
              <p:cNvSpPr>
                <a:spLocks/>
              </p:cNvSpPr>
              <p:nvPr/>
            </p:nvSpPr>
            <p:spPr bwMode="auto">
              <a:xfrm>
                <a:off x="2153316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989E86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4330" y="523702"/>
              <a:ext cx="2098537" cy="860028"/>
            </a:xfrm>
            <a:prstGeom prst="rect">
              <a:avLst/>
            </a:prstGeom>
          </p:spPr>
        </p:pic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0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610785" y="523702"/>
            <a:ext cx="3812082" cy="860028"/>
            <a:chOff x="610785" y="523702"/>
            <a:chExt cx="3812082" cy="860028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610785" y="615821"/>
              <a:ext cx="1627919" cy="609505"/>
              <a:chOff x="1450735" y="2094805"/>
              <a:chExt cx="1876515" cy="702581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450735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684188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1684188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1450735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1919864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78 w 128"/>
                  <a:gd name="T11" fmla="*/ 0 h 128"/>
                  <a:gd name="T12" fmla="*/ 128 w 128"/>
                  <a:gd name="T13" fmla="*/ 50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59BFAC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1919864" y="2563934"/>
                <a:ext cx="233453" cy="233452"/>
              </a:xfrm>
              <a:custGeom>
                <a:avLst/>
                <a:gdLst>
                  <a:gd name="T0" fmla="*/ 76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76 h 128"/>
                  <a:gd name="T16" fmla="*/ 76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76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5"/>
                      <a:pt x="105" y="128"/>
                      <a:pt x="76" y="128"/>
                    </a:cubicBezTo>
                    <a:close/>
                  </a:path>
                </a:pathLst>
              </a:custGeom>
              <a:solidFill>
                <a:srgbClr val="AA939D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2624668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44 w 128"/>
                  <a:gd name="T3" fmla="*/ 128 h 128"/>
                  <a:gd name="T4" fmla="*/ 0 w 128"/>
                  <a:gd name="T5" fmla="*/ 84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44" y="128"/>
                      <a:pt x="44" y="128"/>
                      <a:pt x="44" y="128"/>
                    </a:cubicBezTo>
                    <a:cubicBezTo>
                      <a:pt x="20" y="128"/>
                      <a:pt x="0" y="108"/>
                      <a:pt x="0" y="8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71A9C5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2624668" y="2563934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2858121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2858121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3093797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3093797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2153316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2388992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A297B7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2153316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E8BDA2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2153316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989E86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4330" y="523702"/>
              <a:ext cx="2098537" cy="860028"/>
            </a:xfrm>
            <a:prstGeom prst="rect">
              <a:avLst/>
            </a:prstGeom>
          </p:spPr>
        </p:pic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81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84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18" r:id="rId4"/>
    <p:sldLayoutId id="2147483817" r:id="rId5"/>
    <p:sldLayoutId id="2147483801" r:id="rId6"/>
    <p:sldLayoutId id="2147483837" r:id="rId7"/>
    <p:sldLayoutId id="2147483804" r:id="rId8"/>
    <p:sldLayoutId id="214748380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361449"/>
              </p:ext>
            </p:extLst>
          </p:nvPr>
        </p:nvGraphicFramePr>
        <p:xfrm>
          <a:off x="-9144" y="985295"/>
          <a:ext cx="12199784" cy="5680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038">
                  <a:extLst>
                    <a:ext uri="{9D8B030D-6E8A-4147-A177-3AD203B41FA5}">
                      <a16:colId xmlns:a16="http://schemas.microsoft.com/office/drawing/2014/main" val="1493526260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3299018326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1785604157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4201195333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277658895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798177232"/>
                    </a:ext>
                  </a:extLst>
                </a:gridCol>
                <a:gridCol w="1853791">
                  <a:extLst>
                    <a:ext uri="{9D8B030D-6E8A-4147-A177-3AD203B41FA5}">
                      <a16:colId xmlns:a16="http://schemas.microsoft.com/office/drawing/2014/main" val="3828497599"/>
                    </a:ext>
                  </a:extLst>
                </a:gridCol>
              </a:tblGrid>
              <a:tr h="530483"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5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915970"/>
                  </a:ext>
                </a:extLst>
              </a:tr>
              <a:tr h="1629801"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5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Возможности для</a:t>
                      </a:r>
                      <a:r>
                        <a:rPr lang="ru-RU" sz="7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трудоустройства с достойным уровнем дохода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Возможности профессиональной </a:t>
                      </a: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самореализации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Доступность качественных товаров и услуг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Дошкольное образование, гарантирующее заботу о детях и их развитие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уровень знаний школьной программы, позволяющий поступить в ВУЗ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получить востребованную профессию на основе качественного</a:t>
                      </a:r>
                      <a:b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профессионального образования 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дополнительного образования в течение жизни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6666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Доступность и качество медицинской помощи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6666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вести здоровый образ жизни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Комфортное и современное жилье, высокое качество ЖКХ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Благоустройство жилых территорий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всех необходимых сервисов в доступной дистанции.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Возможности для проведения досуга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Безопасность жизненного </a:t>
                      </a: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пространства</a:t>
                      </a:r>
                      <a:endParaRPr lang="ru-RU" sz="7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99CC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Здоровые условия жизни: чистые вода, воздух, земля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99CC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Доступность инструментов сохранения окружающей среды в повседневной</a:t>
                      </a:r>
                      <a:b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жизни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Социальная защищенность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Возможности творческой самореализации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Социальная включенность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309992"/>
                  </a:ext>
                </a:extLst>
              </a:tr>
              <a:tr h="1325710"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5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Возможность реализации бизнес-проектов, обеспечение необходимого уровня доходности и развитие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Расширение рынков сбыта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Доступность инженерной инфраструктуры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Качество транспортной инфраструктуры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Снижение административной нагрузки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ресурсы с необходимой квалификацией и требуемыми компетенциями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666699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Трудоспособный кадровый ресурс</a:t>
                      </a: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дополнительных инструментов закрепления и привлечения качественного трудового капитала</a:t>
                      </a: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99CC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ресурсной эффективности деятельности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800" b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Корпоративная социальная ответственность</a:t>
                      </a: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553808"/>
                  </a:ext>
                </a:extLst>
              </a:tr>
              <a:tr h="2194687">
                <a:tc>
                  <a:txBody>
                    <a:bodyPr/>
                    <a:lstStyle/>
                    <a:p>
                      <a:pPr marL="108000" indent="-108000">
                        <a:buFont typeface="Wingdings" panose="05000000000000000000" pitchFamily="2" charset="2"/>
                        <a:buChar char="§"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5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Обеспеченность региона экономическими ресурсами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Экономически устойчивое сообщество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Обеспеченность региона технологическими ресурсами: повышение производительности</a:t>
                      </a:r>
                      <a:br>
                        <a:rPr lang="ru-RU" sz="7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и создание высокопроизводительных рабочих мест 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Обеспеченность региона финансовыми ресурсами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Сбалансированность экономических условий / сбалансированность развития территорий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err="1" smtClean="0">
                          <a:solidFill>
                            <a:schemeClr val="tx1"/>
                          </a:solidFill>
                        </a:rPr>
                        <a:t>Диверсифицированность</a:t>
                      </a: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 отраслевого портфеля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Развитие конкуренции</a:t>
                      </a:r>
                    </a:p>
                    <a:p>
                      <a:pPr marL="108000" indent="-108000">
                        <a:spcBef>
                          <a:spcPts val="200"/>
                        </a:spcBef>
                        <a:buClr>
                          <a:srgbClr val="FF66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</a:rPr>
                        <a:t>Безопасность труда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Финансовая обеспеченность образовательной сферы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значимости получения образования. Быстрая адаптация</a:t>
                      </a:r>
                      <a:b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образовательных учреждений  к современным запросам рынка труда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одаренных детей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CC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Безопасность информационной образовательной среды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6666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Долгосрочное здоровье общества и здоровое материнство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6666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Культура здорового образа жизни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Сбалансированность развития территорий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единого облика населенных пунктов (дизайн-код)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Связность территории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Управляемость мобильности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009999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Управляемость безопасности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99CC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Сбалансированное развитие экологии и экономики: сохранение и восстановление природных ресурсов, безопасная среда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Сильные сообщества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Активная гражданская позиция</a:t>
                      </a:r>
                    </a:p>
                    <a:p>
                      <a:pPr marL="108000" indent="-108000" algn="l" defTabSz="914400" rtl="0" eaLnBrk="1" latinLnBrk="0" hangingPunct="1">
                        <a:spcBef>
                          <a:spcPts val="2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Сильная семья</a:t>
                      </a:r>
                      <a:endParaRPr lang="ru-RU" sz="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55024"/>
                  </a:ext>
                </a:extLst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Проекции жизненного пространства для стратегического управления Камчатского </a:t>
            </a:r>
            <a:r>
              <a:rPr lang="ru-RU" dirty="0" smtClean="0"/>
              <a:t>края</a:t>
            </a:r>
            <a:endParaRPr lang="ru-RU" dirty="0"/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875D0F49-18E3-CF4D-9864-8AE855987C3B}"/>
              </a:ext>
            </a:extLst>
          </p:cNvPr>
          <p:cNvSpPr>
            <a:spLocks/>
          </p:cNvSpPr>
          <p:nvPr/>
        </p:nvSpPr>
        <p:spPr>
          <a:xfrm>
            <a:off x="3376586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CC00CC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hangingPunct="0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2. Образование и развитие</a:t>
            </a:r>
            <a:endParaRPr lang="en-GB" sz="1000" b="1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Helvetica"/>
            </a:endParaRPr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F97F6A3C-638A-1148-BDCA-1E4E5F354236}"/>
              </a:ext>
            </a:extLst>
          </p:cNvPr>
          <p:cNvSpPr>
            <a:spLocks/>
          </p:cNvSpPr>
          <p:nvPr/>
        </p:nvSpPr>
        <p:spPr>
          <a:xfrm>
            <a:off x="1524885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FF6600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rPr>
              <a:t>1. </a:t>
            </a:r>
            <a:r>
              <a:rPr kumimoji="0" lang="ru-RU" sz="10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rPr>
              <a:t>Сильная экономика</a:t>
            </a:r>
            <a:endParaRPr kumimoji="0" lang="en-GB" sz="1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itchFamily="34" charset="0"/>
              <a:cs typeface="Arial" pitchFamily="34" charset="0"/>
              <a:sym typeface="Helvetica"/>
            </a:endParaRPr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5A950E00-E5F4-0A43-BCD5-C0E7E98C68F9}"/>
              </a:ext>
            </a:extLst>
          </p:cNvPr>
          <p:cNvSpPr>
            <a:spLocks/>
          </p:cNvSpPr>
          <p:nvPr/>
        </p:nvSpPr>
        <p:spPr>
          <a:xfrm>
            <a:off x="10783390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FF9900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hangingPunct="0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Справедливое 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общество</a:t>
            </a:r>
            <a:endParaRPr lang="en-GB" sz="1000" b="1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Helvetica"/>
            </a:endParaRPr>
          </a:p>
        </p:txBody>
      </p:sp>
      <p:sp>
        <p:nvSpPr>
          <p:cNvPr id="13" name="Шестиугольник 12">
            <a:extLst>
              <a:ext uri="{FF2B5EF4-FFF2-40B4-BE49-F238E27FC236}">
                <a16:creationId xmlns:a16="http://schemas.microsoft.com/office/drawing/2014/main" id="{089B6152-5847-2642-A736-693526C507EB}"/>
              </a:ext>
            </a:extLst>
          </p:cNvPr>
          <p:cNvSpPr>
            <a:spLocks/>
          </p:cNvSpPr>
          <p:nvPr/>
        </p:nvSpPr>
        <p:spPr>
          <a:xfrm>
            <a:off x="8931689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99CC00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hangingPunct="0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5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. Экология</a:t>
            </a:r>
            <a:endParaRPr lang="en-GB" sz="1000" b="1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Helvetica"/>
            </a:endParaRPr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FD9DB295-7044-264D-9908-EA141DDB0C9A}"/>
              </a:ext>
            </a:extLst>
          </p:cNvPr>
          <p:cNvSpPr>
            <a:spLocks/>
          </p:cNvSpPr>
          <p:nvPr/>
        </p:nvSpPr>
        <p:spPr>
          <a:xfrm>
            <a:off x="5228287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666699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hangingPunct="0"/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3. 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Здоровье и активное долголетие</a:t>
            </a:r>
            <a:endParaRPr lang="en-GB" sz="1000" b="1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Helvetica"/>
            </a:endParaRPr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774DADD0-E3BE-8745-A7C6-71FC7DA7D0BA}"/>
              </a:ext>
            </a:extLst>
          </p:cNvPr>
          <p:cNvSpPr>
            <a:spLocks/>
          </p:cNvSpPr>
          <p:nvPr/>
        </p:nvSpPr>
        <p:spPr>
          <a:xfrm>
            <a:off x="7079988" y="994802"/>
            <a:ext cx="1404000" cy="500400"/>
          </a:xfrm>
          <a:prstGeom prst="hexagon">
            <a:avLst>
              <a:gd name="adj" fmla="val 28062"/>
              <a:gd name="vf" fmla="val 115470"/>
            </a:avLst>
          </a:prstGeom>
          <a:solidFill>
            <a:srgbClr val="009999"/>
          </a:solidFill>
          <a:ln>
            <a:noFill/>
            <a:prstDash val="solid"/>
          </a:ln>
          <a:effectLst>
            <a:outerShdw blurRad="228600" dist="2286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hangingPunct="0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rPr>
              <a:t>4. Комфортная среда</a:t>
            </a:r>
            <a:endParaRPr lang="en-GB" sz="1000" b="1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Helvetica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E3E31916-020B-A64E-BD5D-DDCDEDDA1721}"/>
              </a:ext>
            </a:extLst>
          </p:cNvPr>
          <p:cNvGrpSpPr>
            <a:grpSpLocks noChangeAspect="1"/>
          </p:cNvGrpSpPr>
          <p:nvPr/>
        </p:nvGrpSpPr>
        <p:grpSpPr>
          <a:xfrm>
            <a:off x="6627783" y="994802"/>
            <a:ext cx="615877" cy="500400"/>
            <a:chOff x="6426745" y="5480635"/>
            <a:chExt cx="756000" cy="655538"/>
          </a:xfrm>
        </p:grpSpPr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627FBF4D-37A6-1641-BC0F-52D60CE3D8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26745" y="5480635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C96EC0E9-9AFF-0E45-9793-FB24A0BCF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0745" y="5574404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4DB5575-4D66-144B-B1A9-35A90E7C340B}"/>
              </a:ext>
            </a:extLst>
          </p:cNvPr>
          <p:cNvGrpSpPr>
            <a:grpSpLocks noChangeAspect="1"/>
          </p:cNvGrpSpPr>
          <p:nvPr/>
        </p:nvGrpSpPr>
        <p:grpSpPr>
          <a:xfrm>
            <a:off x="2931409" y="994802"/>
            <a:ext cx="615877" cy="500400"/>
            <a:chOff x="3538035" y="2171636"/>
            <a:chExt cx="756000" cy="655538"/>
          </a:xfrm>
        </p:grpSpPr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3108B6D2-D50F-3047-A7E9-03E6A6D44E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38035" y="2171636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802439F3-BE1C-BF40-9EE8-EE78595DA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2035" y="2265405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83A8BDB7-2210-3A49-9602-4A1BBDEBA9F1}"/>
              </a:ext>
            </a:extLst>
          </p:cNvPr>
          <p:cNvGrpSpPr>
            <a:grpSpLocks noChangeAspect="1"/>
          </p:cNvGrpSpPr>
          <p:nvPr/>
        </p:nvGrpSpPr>
        <p:grpSpPr>
          <a:xfrm>
            <a:off x="4779596" y="994802"/>
            <a:ext cx="615877" cy="500400"/>
            <a:chOff x="3501761" y="4692341"/>
            <a:chExt cx="756000" cy="655538"/>
          </a:xfrm>
        </p:grpSpPr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ADD5A27D-560C-034C-9AA0-BC9A97D978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1761" y="4692341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FF78F137-12A5-0B4A-9129-585766C84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761" y="4786110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49CE65DB-486C-D14D-8417-D37968F2DD65}"/>
              </a:ext>
            </a:extLst>
          </p:cNvPr>
          <p:cNvGrpSpPr>
            <a:grpSpLocks noChangeAspect="1"/>
          </p:cNvGrpSpPr>
          <p:nvPr/>
        </p:nvGrpSpPr>
        <p:grpSpPr>
          <a:xfrm>
            <a:off x="8475970" y="994802"/>
            <a:ext cx="615877" cy="500400"/>
            <a:chOff x="7893627" y="4692341"/>
            <a:chExt cx="756000" cy="655538"/>
          </a:xfrm>
        </p:grpSpPr>
        <p:sp>
          <p:nvSpPr>
            <p:cNvPr id="22" name="Шестиугольник 21">
              <a:extLst>
                <a:ext uri="{FF2B5EF4-FFF2-40B4-BE49-F238E27FC236}">
                  <a16:creationId xmlns:a16="http://schemas.microsoft.com/office/drawing/2014/main" id="{63B7A705-0862-694A-9B8A-2B020DED23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93627" y="4692341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6578EE18-626E-5844-9A5B-58660A886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7627" y="4786110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8C8970-7E44-3E4C-950A-E6EF29013411}"/>
              </a:ext>
            </a:extLst>
          </p:cNvPr>
          <p:cNvGrpSpPr>
            <a:grpSpLocks noChangeAspect="1"/>
          </p:cNvGrpSpPr>
          <p:nvPr/>
        </p:nvGrpSpPr>
        <p:grpSpPr>
          <a:xfrm>
            <a:off x="10324158" y="994802"/>
            <a:ext cx="615877" cy="500400"/>
            <a:chOff x="7999981" y="2210181"/>
            <a:chExt cx="756000" cy="655538"/>
          </a:xfrm>
        </p:grpSpPr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025E6F84-1492-3D4E-913E-FCEED6764E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9981" y="2210181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2055C42C-ADC8-E147-8DC9-F9BE639DB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981" y="2303950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BEF7E99-9A05-7743-9432-FA06F2EC71A8}"/>
              </a:ext>
            </a:extLst>
          </p:cNvPr>
          <p:cNvGrpSpPr>
            <a:grpSpLocks noChangeAspect="1"/>
          </p:cNvGrpSpPr>
          <p:nvPr/>
        </p:nvGrpSpPr>
        <p:grpSpPr>
          <a:xfrm>
            <a:off x="1083222" y="994802"/>
            <a:ext cx="615877" cy="500400"/>
            <a:chOff x="5062537" y="1160463"/>
            <a:chExt cx="756000" cy="655538"/>
          </a:xfrm>
        </p:grpSpPr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CEC019D6-2D83-0147-BA77-4D97633454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2537" y="1160463"/>
              <a:ext cx="756000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1000" dirty="0">
                <a:solidFill>
                  <a:schemeClr val="accent5"/>
                </a:solidFill>
                <a:sym typeface="Helvetica"/>
              </a:endParaRPr>
            </a:p>
          </p:txBody>
        </p:sp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A428F1EF-BDD9-7643-9565-3E38C6F92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6537" y="1254232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" name="Группа 6"/>
          <p:cNvGrpSpPr/>
          <p:nvPr/>
        </p:nvGrpSpPr>
        <p:grpSpPr>
          <a:xfrm>
            <a:off x="209772" y="2082955"/>
            <a:ext cx="724878" cy="664451"/>
            <a:chOff x="160881" y="2184077"/>
            <a:chExt cx="724878" cy="664451"/>
          </a:xfrm>
        </p:grpSpPr>
        <p:sp>
          <p:nvSpPr>
            <p:cNvPr id="4" name="TextBox 3"/>
            <p:cNvSpPr txBox="1"/>
            <p:nvPr/>
          </p:nvSpPr>
          <p:spPr>
            <a:xfrm>
              <a:off x="160881" y="2617696"/>
              <a:ext cx="72487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solidFill>
                    <a:srgbClr val="C00000"/>
                  </a:solidFill>
                </a:rPr>
                <a:t>ЧЕЛОВЕК</a:t>
              </a:r>
              <a:endParaRPr lang="ru-RU" sz="900" dirty="0">
                <a:solidFill>
                  <a:srgbClr val="C00000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511" y="2184077"/>
              <a:ext cx="433619" cy="433619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244237" y="3602034"/>
            <a:ext cx="655949" cy="688389"/>
            <a:chOff x="244237" y="3410470"/>
            <a:chExt cx="655949" cy="688389"/>
          </a:xfrm>
        </p:grpSpPr>
        <p:sp>
          <p:nvSpPr>
            <p:cNvPr id="38" name="TextBox 37"/>
            <p:cNvSpPr txBox="1"/>
            <p:nvPr/>
          </p:nvSpPr>
          <p:spPr>
            <a:xfrm>
              <a:off x="244237" y="3868027"/>
              <a:ext cx="65594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solidFill>
                    <a:srgbClr val="C00000"/>
                  </a:solidFill>
                </a:rPr>
                <a:t>БИЗНЕС</a:t>
              </a:r>
              <a:endParaRPr lang="ru-RU" sz="900" dirty="0">
                <a:solidFill>
                  <a:srgbClr val="C00000"/>
                </a:solidFill>
              </a:endParaRP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486" y="3410470"/>
              <a:ext cx="453450" cy="453450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68519" y="5145051"/>
            <a:ext cx="1007384" cy="828765"/>
            <a:chOff x="68519" y="4988672"/>
            <a:chExt cx="1007384" cy="828765"/>
          </a:xfrm>
        </p:grpSpPr>
        <p:sp>
          <p:nvSpPr>
            <p:cNvPr id="39" name="TextBox 38"/>
            <p:cNvSpPr txBox="1"/>
            <p:nvPr/>
          </p:nvSpPr>
          <p:spPr>
            <a:xfrm>
              <a:off x="68519" y="5448105"/>
              <a:ext cx="1007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solidFill>
                    <a:srgbClr val="C00000"/>
                  </a:solidFill>
                </a:rPr>
                <a:t>БУДУЩИЕ ПОКОЛЕНИЯ</a:t>
              </a:r>
              <a:endParaRPr lang="ru-RU" sz="900" dirty="0">
                <a:solidFill>
                  <a:srgbClr val="C00000"/>
                </a:solidFill>
              </a:endParaRPr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495" y="4988672"/>
              <a:ext cx="459433" cy="459433"/>
            </a:xfrm>
            <a:prstGeom prst="rect">
              <a:avLst/>
            </a:prstGeom>
          </p:spPr>
        </p:pic>
      </p:grpSp>
      <p:grpSp>
        <p:nvGrpSpPr>
          <p:cNvPr id="103" name="Группа 102"/>
          <p:cNvGrpSpPr>
            <a:grpSpLocks noChangeAspect="1"/>
          </p:cNvGrpSpPr>
          <p:nvPr/>
        </p:nvGrpSpPr>
        <p:grpSpPr>
          <a:xfrm>
            <a:off x="31130" y="70035"/>
            <a:ext cx="1183915" cy="1260000"/>
            <a:chOff x="3425805" y="1218876"/>
            <a:chExt cx="4248348" cy="4521373"/>
          </a:xfrm>
        </p:grpSpPr>
        <p:sp>
          <p:nvSpPr>
            <p:cNvPr id="104" name="Шестиугольник 103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5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05" name="Шестиугольник 104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5"/>
              <a:ext cx="3343028" cy="289878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06" name="Шестиугольник 105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5" y="2078651"/>
              <a:ext cx="1310358" cy="1136228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</a:t>
              </a:r>
              <a:endParaRPr lang="ru-RU" sz="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  <a:p>
              <a:pPr algn="ctr" hangingPunct="0"/>
              <a:r>
                <a:rPr lang="ru-RU" sz="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Справедливое общество</a:t>
              </a:r>
              <a:endParaRPr lang="en-GB" sz="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07" name="Шестиугольник 106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6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lang="ru-RU" sz="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Сильная э</a:t>
              </a:r>
              <a:r>
                <a:rPr kumimoji="0" lang="ru-RU" sz="2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кономика</a:t>
              </a:r>
              <a:endParaRPr kumimoji="0" lang="en-GB" sz="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08" name="Шестиугольник 107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46515" y="2078650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09" name="Шестиугольник 108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63795" y="378454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2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</a:t>
              </a:r>
              <a:r>
                <a:rPr lang="ru-RU" sz="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долголетие</a:t>
              </a:r>
              <a:endParaRPr lang="en-GB" sz="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10" name="Шестиугольник 109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6549" y="378454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</a:t>
              </a:r>
            </a:p>
            <a:p>
              <a:pPr algn="ctr" hangingPunct="0"/>
              <a:r>
                <a:rPr lang="ru-RU" sz="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11" name="Шестиугольник 110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20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112" name="Группа 111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7"/>
              <a:ext cx="756000" cy="655538"/>
              <a:chOff x="5779889" y="4530414"/>
              <a:chExt cx="756000" cy="655538"/>
            </a:xfrm>
          </p:grpSpPr>
          <p:sp>
            <p:nvSpPr>
              <p:cNvPr id="129" name="Шестиугольник 128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2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130" name="Рисунок 129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27" name="Шестиугольник 126">
              <a:extLst>
                <a:ext uri="{FF2B5EF4-FFF2-40B4-BE49-F238E27FC236}">
                  <a16:creationId xmlns:a16="http://schemas.microsoft.com/office/drawing/2014/main" id="{3108B6D2-D50F-3047-A7E9-03E6A6D44E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57760" y="2718554"/>
              <a:ext cx="755998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200" dirty="0">
                <a:solidFill>
                  <a:schemeClr val="accent5"/>
                </a:solidFill>
                <a:sym typeface="Helvetica"/>
              </a:endParaRPr>
            </a:p>
          </p:txBody>
        </p:sp>
        <p:sp>
          <p:nvSpPr>
            <p:cNvPr id="125" name="Шестиугольник 124">
              <a:extLst>
                <a:ext uri="{FF2B5EF4-FFF2-40B4-BE49-F238E27FC236}">
                  <a16:creationId xmlns:a16="http://schemas.microsoft.com/office/drawing/2014/main" id="{ADD5A27D-560C-034C-9AA0-BC9A97D978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54756" y="3709575"/>
              <a:ext cx="755998" cy="655538"/>
            </a:xfrm>
            <a:prstGeom prst="hexagon">
              <a:avLst>
                <a:gd name="adj" fmla="val 28062"/>
                <a:gd name="vf" fmla="val 115470"/>
              </a:avLst>
            </a:prstGeom>
            <a:gradFill>
              <a:gsLst>
                <a:gs pos="1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27000" dist="889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3350" h="6350" prst="softRound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tlCol="0" anchor="ctr">
              <a:noAutofit/>
            </a:bodyPr>
            <a:lstStyle/>
            <a:p>
              <a:pPr algn="ctr"/>
              <a:endParaRPr lang="en-GB" sz="200" dirty="0">
                <a:solidFill>
                  <a:schemeClr val="accent5"/>
                </a:solidFill>
                <a:sym typeface="Helvetica"/>
              </a:endParaRPr>
            </a:p>
          </p:txBody>
        </p:sp>
        <p:grpSp>
          <p:nvGrpSpPr>
            <p:cNvPr id="115" name="Группа 114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506840" y="3724823"/>
              <a:ext cx="2221426" cy="655538"/>
              <a:chOff x="5092865" y="4732933"/>
              <a:chExt cx="2221426" cy="655538"/>
            </a:xfrm>
          </p:grpSpPr>
          <p:sp>
            <p:nvSpPr>
              <p:cNvPr id="123" name="Шестиугольник 122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8291" y="4732933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2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124" name="Рисунок 123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2865" y="4838066"/>
                <a:ext cx="467998" cy="46800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16" name="Группа 115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498331" y="2713029"/>
              <a:ext cx="2229935" cy="655538"/>
              <a:chOff x="5184645" y="3005570"/>
              <a:chExt cx="2229935" cy="655538"/>
            </a:xfrm>
          </p:grpSpPr>
          <p:sp>
            <p:nvSpPr>
              <p:cNvPr id="121" name="Шестиугольник 120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58580" y="3005570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2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122" name="Рисунок 121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4645" y="3095761"/>
                <a:ext cx="468001" cy="46800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17" name="Группа 116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2"/>
              <a:ext cx="756000" cy="655538"/>
              <a:chOff x="5794022" y="2120637"/>
              <a:chExt cx="756000" cy="655538"/>
            </a:xfrm>
          </p:grpSpPr>
          <p:sp>
            <p:nvSpPr>
              <p:cNvPr id="119" name="Шестиугольник 118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2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120" name="Рисунок 119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18" name="Рисунок 117"/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802439F3-BE1C-BF40-9EE8-EE78595DA8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43" y="509565"/>
            <a:ext cx="130420" cy="1304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FF78F137-12A5-0B4A-9129-585766C84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53" y="800427"/>
            <a:ext cx="130420" cy="1304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901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СГУ базовая серая</Template>
  <TotalTime>552</TotalTime>
  <Words>339</Words>
  <Application>Microsoft Office PowerPoint</Application>
  <PresentationFormat>Широкоэкранный</PresentationFormat>
  <Paragraphs>70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Wingdings</vt:lpstr>
      <vt:lpstr>Helvetica</vt:lpstr>
      <vt:lpstr>Calibri</vt:lpstr>
      <vt:lpstr>Тема СГУ базовая серая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 Levashkina</dc:creator>
  <cp:lastModifiedBy>Пользователь</cp:lastModifiedBy>
  <cp:revision>54</cp:revision>
  <dcterms:created xsi:type="dcterms:W3CDTF">2021-03-17T21:22:19Z</dcterms:created>
  <dcterms:modified xsi:type="dcterms:W3CDTF">2021-03-29T20:21:02Z</dcterms:modified>
</cp:coreProperties>
</file>