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41" r:id="rId1"/>
  </p:sldMasterIdLst>
  <p:notesMasterIdLst>
    <p:notesMasterId r:id="rId8"/>
  </p:notesMasterIdLst>
  <p:sldIdLst>
    <p:sldId id="256" r:id="rId2"/>
    <p:sldId id="268" r:id="rId3"/>
    <p:sldId id="269" r:id="rId4"/>
    <p:sldId id="270" r:id="rId5"/>
    <p:sldId id="271" r:id="rId6"/>
    <p:sldId id="266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873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354" autoAdjust="0"/>
    <p:restoredTop sz="94645" autoAdjust="0"/>
  </p:normalViewPr>
  <p:slideViewPr>
    <p:cSldViewPr snapToGrid="0">
      <p:cViewPr varScale="1">
        <p:scale>
          <a:sx n="74" d="100"/>
          <a:sy n="74" d="100"/>
        </p:scale>
        <p:origin x="402" y="5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Derksen_IA\Desktop\&#1058;&#1057;%20&#1054;&#1057;&#1052;&#1059;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Derksen_IA\Desktop\&#1058;&#1057;%20&#1054;&#1057;&#1052;&#1059;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dirty="0"/>
              <a:t>Поддержание актуальных сведений в РГУ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1"/>
              <c:layout>
                <c:manualLayout>
                  <c:x val="0.22410340065197529"/>
                  <c:y val="-6.179478587965361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4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Лист1!$K$7:$L$7</c:f>
              <c:strCache>
                <c:ptCount val="2"/>
                <c:pt idx="0">
                  <c:v>12</c:v>
                </c:pt>
                <c:pt idx="1">
                  <c:v>Исполнительные органы государственной власти, поддерживающие актуальные сведения в Реестре</c:v>
                </c:pt>
              </c:strCache>
            </c:strRef>
          </c:cat>
          <c:val>
            <c:numRef>
              <c:f>Лист1!$K$8:$L$8</c:f>
              <c:numCache>
                <c:formatCode>0.00</c:formatCode>
                <c:ptCount val="2"/>
                <c:pt idx="0">
                  <c:v>42.105263157894733</c:v>
                </c:pt>
                <c:pt idx="1">
                  <c:v>57.894736842105267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0"/>
      </c:doughnutChart>
      <c:spPr>
        <a:noFill/>
        <a:ln>
          <a:noFill/>
        </a:ln>
        <a:effectLst/>
      </c:spPr>
    </c:plotArea>
    <c:legend>
      <c:legendPos val="b"/>
      <c:legendEntry>
        <c:idx val="0"/>
        <c:delete val="1"/>
      </c:legendEntry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dirty="0"/>
              <a:t>Обеспечение возможности записи в ведомство на Портале госуслуг</a:t>
            </a:r>
          </a:p>
        </c:rich>
      </c:tx>
      <c:layout>
        <c:manualLayout>
          <c:xMode val="edge"/>
          <c:yMode val="edge"/>
          <c:x val="0.18956584398771986"/>
          <c:y val="3.0086758841124384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1"/>
              <c:layout>
                <c:manualLayout>
                  <c:x val="0.20670362371319639"/>
                  <c:y val="6.065158917312584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Лист1!$I$12:$J$12</c:f>
              <c:strCache>
                <c:ptCount val="2"/>
                <c:pt idx="0">
                  <c:v>12</c:v>
                </c:pt>
                <c:pt idx="1">
                  <c:v>Исполнительные органы государственной власти, обеспечивающие запись на прием в орган через Портал госуслуг</c:v>
                </c:pt>
              </c:strCache>
            </c:strRef>
          </c:cat>
          <c:val>
            <c:numRef>
              <c:f>Лист1!$I$13:$J$13</c:f>
              <c:numCache>
                <c:formatCode>0.00</c:formatCode>
                <c:ptCount val="2"/>
                <c:pt idx="0">
                  <c:v>57.894736842105267</c:v>
                </c:pt>
                <c:pt idx="1">
                  <c:v>42.105263157894733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0"/>
      </c:doughnutChart>
      <c:spPr>
        <a:noFill/>
        <a:ln>
          <a:noFill/>
        </a:ln>
        <a:effectLst/>
      </c:spPr>
    </c:plotArea>
    <c:legend>
      <c:legendPos val="b"/>
      <c:legendEntry>
        <c:idx val="0"/>
        <c:delete val="1"/>
      </c:legendEntry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C30304-51CA-41CE-BF7E-1A63AF405C79}" type="datetimeFigureOut">
              <a:rPr lang="ru-RU" smtClean="0"/>
              <a:t>17.07.2019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BE9CDE-2B9F-40AA-83D0-51C13C8F7EC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72928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1872" y="758952"/>
            <a:ext cx="9418320" cy="4041648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7200" baseline="0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1872" y="4800600"/>
            <a:ext cx="9418320" cy="1691640"/>
          </a:xfrm>
        </p:spPr>
        <p:txBody>
          <a:bodyPr>
            <a:normAutofit/>
          </a:bodyPr>
          <a:lstStyle>
            <a:lvl1pPr marL="0" indent="0" algn="l">
              <a:buNone/>
              <a:defRPr sz="2200" baseline="0">
                <a:solidFill>
                  <a:schemeClr val="tx1">
                    <a:lumMod val="75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fld id="{F15C3363-70BB-46E3-83DE-CF5CFABF0CA3}" type="datetime1">
              <a:rPr lang="ru-RU" smtClean="0"/>
              <a:t>17.07.2019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5000"/>
                  </a:schemeClr>
                </a:solidFill>
              </a:defRPr>
            </a:lvl1pPr>
          </a:lstStyle>
          <a:p>
            <a:fld id="{55DEA3A0-6EF6-4EE2-94AE-81877077D809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94400573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C69177-0517-4F6B-804B-00D173112E4F}" type="datetime1">
              <a:rPr lang="ru-RU" smtClean="0"/>
              <a:t>17.07.2019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EA3A0-6EF6-4EE2-94AE-81877077D80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43755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48700" y="381000"/>
            <a:ext cx="2476500" cy="5897562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381000"/>
            <a:ext cx="7734300" cy="5897562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C1E94-12D7-4E02-9952-C6353A17B779}" type="datetime1">
              <a:rPr lang="ru-RU" smtClean="0"/>
              <a:t>17.07.2019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EA3A0-6EF6-4EE2-94AE-81877077D80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1943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2A6B3-5BEC-451A-B030-92ADB478054B}" type="datetime1">
              <a:rPr lang="ru-RU" smtClean="0"/>
              <a:t>17.07.2019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EA3A0-6EF6-4EE2-94AE-81877077D80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471550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1872" y="758952"/>
            <a:ext cx="9418320" cy="4041648"/>
          </a:xfrm>
        </p:spPr>
        <p:txBody>
          <a:bodyPr anchor="b">
            <a:normAutofit/>
          </a:bodyPr>
          <a:lstStyle>
            <a:lvl1pPr>
              <a:lnSpc>
                <a:spcPct val="85000"/>
              </a:lnSpc>
              <a:defRPr sz="72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4800600"/>
            <a:ext cx="9418320" cy="1691640"/>
          </a:xfrm>
        </p:spPr>
        <p:txBody>
          <a:bodyPr anchor="t">
            <a:normAutofit/>
          </a:bodyPr>
          <a:lstStyle>
            <a:lvl1pPr marL="0" indent="0">
              <a:buNone/>
              <a:defRPr sz="2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F90E4-5E27-43C4-B95D-8D7BE48B8A34}" type="datetime1">
              <a:rPr lang="ru-RU" smtClean="0"/>
              <a:t>17.07.2019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EA3A0-6EF6-4EE2-94AE-81877077D809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2927631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61872" y="1828800"/>
            <a:ext cx="4480560" cy="4351337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26480" y="1828800"/>
            <a:ext cx="4480560" cy="4351337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5C931-D9A4-437F-A648-83016C9C45DB}" type="datetime1">
              <a:rPr lang="ru-RU" smtClean="0"/>
              <a:t>17.07.2019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EA3A0-6EF6-4EE2-94AE-81877077D80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10126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1713655"/>
            <a:ext cx="4480560" cy="7315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61872" y="2507550"/>
            <a:ext cx="448056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26480" y="1713655"/>
            <a:ext cx="4480560" cy="731520"/>
          </a:xfrm>
        </p:spPr>
        <p:txBody>
          <a:bodyPr anchor="b">
            <a:normAutofit/>
          </a:bodyPr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lang="en-US" sz="2000" b="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2000"/>
              </a:spcBef>
              <a:buFontTx/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26480" y="2507550"/>
            <a:ext cx="448056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EAC9D-2001-4FF5-97D6-3F1DF4B6D0AF}" type="datetime1">
              <a:rPr lang="ru-RU" smtClean="0"/>
              <a:t>17.07.2019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EA3A0-6EF6-4EE2-94AE-81877077D80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242379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24902-BE34-4354-884E-D67C7715E1FC}" type="datetime1">
              <a:rPr lang="ru-RU" smtClean="0"/>
              <a:t>17.07.2019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EA3A0-6EF6-4EE2-94AE-81877077D80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967468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51B93-15B2-4C01-98F9-3627B31801B1}" type="datetime1">
              <a:rPr lang="ru-RU" smtClean="0"/>
              <a:t>17.07.2019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EA3A0-6EF6-4EE2-94AE-81877077D80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7864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200400" cy="1600197"/>
          </a:xfrm>
        </p:spPr>
        <p:txBody>
          <a:bodyPr anchor="b">
            <a:normAutofit/>
          </a:bodyPr>
          <a:lstStyle>
            <a:lvl1pPr>
              <a:defRPr sz="3200" b="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04267" y="685800"/>
            <a:ext cx="6079066" cy="548640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99734"/>
            <a:ext cx="3200400" cy="3810001"/>
          </a:xfrm>
        </p:spPr>
        <p:txBody>
          <a:bodyPr>
            <a:normAutofit/>
          </a:bodyPr>
          <a:lstStyle>
            <a:lvl1pPr marL="0" indent="0">
              <a:lnSpc>
                <a:spcPct val="114000"/>
              </a:lnSpc>
              <a:spcBef>
                <a:spcPts val="800"/>
              </a:spcBef>
              <a:buNone/>
              <a:defRPr sz="13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40B4D-C122-4A39-A86D-7D81EB9F1751}" type="datetime1">
              <a:rPr lang="ru-RU" smtClean="0"/>
              <a:t>17.07.2019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EA3A0-6EF6-4EE2-94AE-81877077D80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713153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5105400"/>
            <a:ext cx="11292840" cy="17526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257800"/>
            <a:ext cx="9982200" cy="914400"/>
          </a:xfrm>
        </p:spPr>
        <p:txBody>
          <a:bodyPr anchor="b">
            <a:normAutofit/>
          </a:bodyPr>
          <a:lstStyle>
            <a:lvl1pPr>
              <a:defRPr sz="2800" b="0"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1292840" cy="5128923"/>
          </a:xfrm>
          <a:blipFill>
            <a:blip r:embed="rId2"/>
            <a:stretch>
              <a:fillRect/>
            </a:stretch>
          </a:blipFill>
        </p:spPr>
        <p:txBody>
          <a:bodyPr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6108589"/>
            <a:ext cx="9982200" cy="59701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300">
                <a:solidFill>
                  <a:schemeClr val="bg1">
                    <a:lumMod val="8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7BC89-EACA-4B54-91D5-1C8137916EF1}" type="datetime1">
              <a:rPr lang="ru-RU" smtClean="0"/>
              <a:t>17.07.2019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EA3A0-6EF6-4EE2-94AE-81877077D80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220476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1292840" y="0"/>
            <a:ext cx="914400" cy="68580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61872" y="365760"/>
            <a:ext cx="9692640" cy="13255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1828800"/>
            <a:ext cx="859536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10797542" y="998537"/>
            <a:ext cx="1904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 b="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fld id="{4E8DAFE1-9DD9-4AD9-BABB-97C59043E1CB}" type="datetime1">
              <a:rPr lang="ru-RU" smtClean="0"/>
              <a:t>17.07.2019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9959341" y="4046537"/>
            <a:ext cx="358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92840" y="6172200"/>
            <a:ext cx="914400" cy="593725"/>
          </a:xfrm>
          <a:prstGeom prst="rect">
            <a:avLst/>
          </a:prstGeom>
        </p:spPr>
        <p:txBody>
          <a:bodyPr vert="horz" lIns="45720" tIns="45720" rIns="45720" bIns="45720" rtlCol="0" anchor="ctr">
            <a:normAutofit/>
          </a:bodyPr>
          <a:lstStyle>
            <a:lvl1pPr algn="ctr">
              <a:defRPr sz="36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fld id="{55DEA3A0-6EF6-4EE2-94AE-81877077D80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918440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2" r:id="rId1"/>
    <p:sldLayoutId id="2147483943" r:id="rId2"/>
    <p:sldLayoutId id="2147483944" r:id="rId3"/>
    <p:sldLayoutId id="2147483945" r:id="rId4"/>
    <p:sldLayoutId id="2147483946" r:id="rId5"/>
    <p:sldLayoutId id="2147483947" r:id="rId6"/>
    <p:sldLayoutId id="2147483948" r:id="rId7"/>
    <p:sldLayoutId id="2147483949" r:id="rId8"/>
    <p:sldLayoutId id="2147483950" r:id="rId9"/>
    <p:sldLayoutId id="2147483951" r:id="rId10"/>
    <p:sldLayoutId id="2147483952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 spc="-5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5000"/>
        </a:lnSpc>
        <a:spcBef>
          <a:spcPts val="1400"/>
        </a:spcBef>
        <a:spcAft>
          <a:spcPts val="200"/>
        </a:spcAft>
        <a:buClr>
          <a:schemeClr val="accent1"/>
        </a:buClr>
        <a:buSzPct val="80000"/>
        <a:buFont typeface="Arial" pitchFamily="34" charset="0"/>
        <a:buChar char="•"/>
        <a:defRPr sz="1800" kern="1200" spc="1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0C62B5D-E8AB-4AD4-B875-AC09046641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85247" y="1357493"/>
            <a:ext cx="10543319" cy="3592604"/>
          </a:xfrm>
        </p:spPr>
        <p:txBody>
          <a:bodyPr>
            <a:noAutofit/>
          </a:bodyPr>
          <a:lstStyle/>
          <a:p>
            <a:r>
              <a:rPr lang="ru-RU" sz="3200" dirty="0">
                <a:solidFill>
                  <a:schemeClr val="bg1">
                    <a:lumMod val="65000"/>
                    <a:lumOff val="35000"/>
                  </a:schemeClr>
                </a:solidFill>
              </a:rPr>
              <a:t>О реализации в Камчатском крае мер, направленных на развитие системы предоставления государственных и муниципальных услуг, в том числе согласно постановлению Правительства Российской Федерации от 26.03.2016 № 236</a:t>
            </a:r>
            <a:br>
              <a:rPr lang="ru-RU" sz="3200" dirty="0">
                <a:solidFill>
                  <a:schemeClr val="bg1">
                    <a:lumMod val="65000"/>
                    <a:lumOff val="35000"/>
                  </a:schemeClr>
                </a:solidFill>
              </a:rPr>
            </a:br>
            <a:r>
              <a:rPr lang="ru-RU" sz="3200" dirty="0">
                <a:solidFill>
                  <a:schemeClr val="bg1">
                    <a:lumMod val="65000"/>
                    <a:lumOff val="35000"/>
                  </a:schemeClr>
                </a:solidFill>
              </a:rPr>
              <a:t>«О требованиях к предоставлению в электронной форме государственных и муниципальных услуг»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43C72F5B-3B13-4FDA-99F5-0216ED657B1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20099" y="596669"/>
            <a:ext cx="9418320" cy="383959"/>
          </a:xfrm>
        </p:spPr>
        <p:txBody>
          <a:bodyPr>
            <a:normAutofit fontScale="92500"/>
          </a:bodyPr>
          <a:lstStyle/>
          <a:p>
            <a:pPr algn="l"/>
            <a:r>
              <a:rPr lang="ru-RU" dirty="0">
                <a:solidFill>
                  <a:schemeClr val="bg1">
                    <a:lumMod val="65000"/>
                    <a:lumOff val="35000"/>
                  </a:schemeClr>
                </a:solidFill>
                <a:latin typeface="+mj-lt"/>
              </a:rPr>
              <a:t>Министерство экономического развития и торговли Камчатского края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84B6DC09-AABD-4E34-9D4D-B1B17164233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51" y="89214"/>
            <a:ext cx="713359" cy="89141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EF51C3A2-752E-4B57-8D2E-A30A1E8FC370}"/>
              </a:ext>
            </a:extLst>
          </p:cNvPr>
          <p:cNvSpPr txBox="1"/>
          <p:nvPr/>
        </p:nvSpPr>
        <p:spPr>
          <a:xfrm>
            <a:off x="7350973" y="5550328"/>
            <a:ext cx="457759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>
                    <a:lumMod val="75000"/>
                    <a:lumOff val="25000"/>
                  </a:schemeClr>
                </a:solidFill>
                <a:latin typeface="+mj-lt"/>
              </a:rPr>
              <a:t>Докладчик:</a:t>
            </a:r>
            <a:r>
              <a:rPr lang="ru-RU" dirty="0">
                <a:latin typeface="+mj-lt"/>
              </a:rPr>
              <a:t/>
            </a:r>
            <a:br>
              <a:rPr lang="ru-RU" dirty="0">
                <a:latin typeface="+mj-lt"/>
              </a:rPr>
            </a:br>
            <a:r>
              <a:rPr lang="ru-RU" dirty="0">
                <a:solidFill>
                  <a:schemeClr val="bg1">
                    <a:lumMod val="65000"/>
                    <a:lumOff val="35000"/>
                  </a:schemeClr>
                </a:solidFill>
                <a:latin typeface="+mj-lt"/>
              </a:rPr>
              <a:t>Дерксен Игорь Артурович</a:t>
            </a:r>
            <a:br>
              <a:rPr lang="ru-RU" dirty="0">
                <a:solidFill>
                  <a:schemeClr val="bg1">
                    <a:lumMod val="65000"/>
                    <a:lumOff val="35000"/>
                  </a:schemeClr>
                </a:solidFill>
                <a:latin typeface="+mj-lt"/>
              </a:rPr>
            </a:br>
            <a:r>
              <a:rPr lang="ru-RU" sz="1200" dirty="0">
                <a:solidFill>
                  <a:schemeClr val="bg1">
                    <a:lumMod val="65000"/>
                    <a:lumOff val="35000"/>
                  </a:schemeClr>
                </a:solidFill>
                <a:latin typeface="+mj-lt"/>
              </a:rPr>
              <a:t>начальник отдела управления качеством государственных услуг, правового обеспечения и контроля</a:t>
            </a:r>
            <a:endParaRPr lang="ru-RU" dirty="0">
              <a:solidFill>
                <a:schemeClr val="bg1">
                  <a:lumMod val="65000"/>
                  <a:lumOff val="3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19006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="" xmlns:a16="http://schemas.microsoft.com/office/drawing/2014/main" id="{B31C7FBD-8BE4-44B2-8316-92089D9051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 smtClean="0"/>
              <a:t>О </a:t>
            </a:r>
            <a:r>
              <a:rPr lang="ru-RU" sz="2400" dirty="0"/>
              <a:t>реализации перечня поручений Губернатора Камчатского края по вопросам развития системы предоставления государственных и муниципальных услуг в Камчатском крае от 23.03.2017 № ПП-101</a:t>
            </a:r>
            <a:endParaRPr lang="ru-RU" sz="1600" dirty="0"/>
          </a:p>
        </p:txBody>
      </p:sp>
      <p:sp>
        <p:nvSpPr>
          <p:cNvPr id="3" name="Номер слайда 2">
            <a:extLst>
              <a:ext uri="{FF2B5EF4-FFF2-40B4-BE49-F238E27FC236}">
                <a16:creationId xmlns="" xmlns:a16="http://schemas.microsoft.com/office/drawing/2014/main" id="{ED8E8CEE-458A-43BE-9225-321E66C039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55DEA3A0-6EF6-4EE2-94AE-81877077D809}" type="slidenum">
              <a:rPr lang="ru-RU" smtClean="0"/>
              <a:t>2</a:t>
            </a:fld>
            <a:endParaRPr 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EDDA538E-7D03-4716-B8CD-C75FB903C0E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8691" y="128249"/>
            <a:ext cx="713359" cy="891414"/>
          </a:xfrm>
          <a:prstGeom prst="rect">
            <a:avLst/>
          </a:prstGeom>
        </p:spPr>
      </p:pic>
      <p:sp>
        <p:nvSpPr>
          <p:cNvPr id="10" name="Подзаголовок 2">
            <a:extLst>
              <a:ext uri="{FF2B5EF4-FFF2-40B4-BE49-F238E27FC236}">
                <a16:creationId xmlns="" xmlns:a16="http://schemas.microsoft.com/office/drawing/2014/main" id="{4B187F07-61B9-41C5-A9A6-C57370FEEBDD}"/>
              </a:ext>
            </a:extLst>
          </p:cNvPr>
          <p:cNvSpPr txBox="1">
            <a:spLocks/>
          </p:cNvSpPr>
          <p:nvPr/>
        </p:nvSpPr>
        <p:spPr>
          <a:xfrm rot="16200000">
            <a:off x="9136648" y="3403952"/>
            <a:ext cx="5397130" cy="38395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182880" indent="-182880" algn="l" defTabSz="914400" rtl="0" eaLnBrk="1" latinLnBrk="0" hangingPunct="1">
              <a:lnSpc>
                <a:spcPct val="95000"/>
              </a:lnSpc>
              <a:spcBef>
                <a:spcPts val="1400"/>
              </a:spcBef>
              <a:spcAft>
                <a:spcPts val="200"/>
              </a:spcAft>
              <a:buClr>
                <a:schemeClr val="accent1"/>
              </a:buClr>
              <a:buSzPct val="80000"/>
              <a:buFont typeface="Arial" pitchFamily="34" charset="0"/>
              <a:buChar char="•"/>
              <a:defRPr sz="1800" kern="1200" spc="1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>
                <a:solidFill>
                  <a:schemeClr val="accent1">
                    <a:lumMod val="40000"/>
                    <a:lumOff val="60000"/>
                  </a:schemeClr>
                </a:solidFill>
                <a:latin typeface="+mj-lt"/>
              </a:rPr>
              <a:t>Министерство экономического развития и торговли Камчатского края</a:t>
            </a: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43941556"/>
              </p:ext>
            </p:extLst>
          </p:nvPr>
        </p:nvGraphicFramePr>
        <p:xfrm>
          <a:off x="1261872" y="3761492"/>
          <a:ext cx="9417439" cy="104368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43231"/>
                <a:gridCol w="855673"/>
                <a:gridCol w="853660"/>
                <a:gridCol w="853660"/>
                <a:gridCol w="853660"/>
                <a:gridCol w="853660"/>
                <a:gridCol w="853660"/>
                <a:gridCol w="853660"/>
                <a:gridCol w="853660"/>
                <a:gridCol w="1042915"/>
              </a:tblGrid>
              <a:tr h="381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Пункт</a:t>
                      </a:r>
                      <a:br>
                        <a:rPr lang="ru-RU" sz="1600" dirty="0">
                          <a:effectLst/>
                        </a:rPr>
                      </a:br>
                      <a:r>
                        <a:rPr lang="ru-RU" sz="1600" dirty="0">
                          <a:effectLst/>
                        </a:rPr>
                        <a:t>ПП-101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1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2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3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4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5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6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7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8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ИТОГО: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Исполнено* (%)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84,2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57,9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100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52,6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45,5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100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66,7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72,4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261872" y="4778000"/>
            <a:ext cx="389051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/>
              <a:t>* - по состоянию на 01.06.2019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987192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F424F0D-59D1-4862-887D-6E0697F3F4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 smtClean="0"/>
              <a:t>Об </a:t>
            </a:r>
            <a:r>
              <a:rPr lang="ru-RU" sz="2400" dirty="0"/>
              <a:t>исполнении требований, утвержденных постановлением Правительства Российской Федерации от 26.03.2016 № 236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52EA20EE-3CEA-44ED-A887-3E5071EDA5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55DEA3A0-6EF6-4EE2-94AE-81877077D809}" type="slidenum">
              <a:rPr lang="ru-RU" smtClean="0"/>
              <a:t>3</a:t>
            </a:fld>
            <a:endParaRPr lang="ru-RU" dirty="0"/>
          </a:p>
        </p:txBody>
      </p:sp>
      <p:sp>
        <p:nvSpPr>
          <p:cNvPr id="5" name="Подзаголовок 2">
            <a:extLst>
              <a:ext uri="{FF2B5EF4-FFF2-40B4-BE49-F238E27FC236}">
                <a16:creationId xmlns="" xmlns:a16="http://schemas.microsoft.com/office/drawing/2014/main" id="{D3CB34C8-DFD6-4EE7-AC87-F1CADE87BDD0}"/>
              </a:ext>
            </a:extLst>
          </p:cNvPr>
          <p:cNvSpPr txBox="1">
            <a:spLocks/>
          </p:cNvSpPr>
          <p:nvPr/>
        </p:nvSpPr>
        <p:spPr>
          <a:xfrm rot="16200000">
            <a:off x="9136648" y="3403952"/>
            <a:ext cx="5397130" cy="38395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182880" indent="-182880" algn="l" defTabSz="914400" rtl="0" eaLnBrk="1" latinLnBrk="0" hangingPunct="1">
              <a:lnSpc>
                <a:spcPct val="95000"/>
              </a:lnSpc>
              <a:spcBef>
                <a:spcPts val="1400"/>
              </a:spcBef>
              <a:spcAft>
                <a:spcPts val="200"/>
              </a:spcAft>
              <a:buClr>
                <a:schemeClr val="accent1"/>
              </a:buClr>
              <a:buSzPct val="80000"/>
              <a:buFont typeface="Arial" pitchFamily="34" charset="0"/>
              <a:buChar char="•"/>
              <a:defRPr sz="1800" kern="1200" spc="1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>
                <a:solidFill>
                  <a:schemeClr val="accent1">
                    <a:lumMod val="40000"/>
                    <a:lumOff val="60000"/>
                  </a:schemeClr>
                </a:solidFill>
                <a:latin typeface="+mj-lt"/>
              </a:rPr>
              <a:t>Министерство экономического развития и торговли Камчатского края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A908D880-9665-4534-9099-7BB2A551213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8691" y="128249"/>
            <a:ext cx="713359" cy="891414"/>
          </a:xfrm>
          <a:prstGeom prst="rect">
            <a:avLst/>
          </a:prstGeom>
        </p:spPr>
      </p:pic>
      <p:graphicFrame>
        <p:nvGraphicFramePr>
          <p:cNvPr id="12" name="Объект 1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82696345"/>
              </p:ext>
            </p:extLst>
          </p:nvPr>
        </p:nvGraphicFramePr>
        <p:xfrm>
          <a:off x="1261874" y="1828799"/>
          <a:ext cx="9081198" cy="451550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766964"/>
                <a:gridCol w="1087954"/>
                <a:gridCol w="1207699"/>
                <a:gridCol w="2018581"/>
              </a:tblGrid>
              <a:tr h="75023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Наименование исполнительного органа государственной власти</a:t>
                      </a:r>
                      <a:endParaRPr lang="ru-RU" sz="1000" b="1" i="0" u="none" strike="noStrike" dirty="0">
                        <a:solidFill>
                          <a:schemeClr val="bg1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8826" marR="8826" marT="8826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Количество услуг</a:t>
                      </a:r>
                      <a:endParaRPr lang="ru-RU" sz="1000" b="1" i="0" u="none" strike="noStrike" dirty="0">
                        <a:solidFill>
                          <a:schemeClr val="bg1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8826" marR="8826" marT="8826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Итоговое значение рейтинга (%)</a:t>
                      </a:r>
                      <a:endParaRPr lang="ru-RU" sz="1000" b="1" i="0" u="none" strike="noStrike" dirty="0">
                        <a:solidFill>
                          <a:schemeClr val="bg1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8826" marR="8826" marT="8826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Значение рейтинга за вычетом компоненты Типовых административных регламентов (%)</a:t>
                      </a:r>
                      <a:endParaRPr lang="ru-RU" sz="1000" b="1" i="0" u="none" strike="noStrike" dirty="0">
                        <a:solidFill>
                          <a:schemeClr val="bg1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8826" marR="8826" marT="8826" marB="0" anchor="ctr">
                    <a:solidFill>
                      <a:schemeClr val="accent1"/>
                    </a:solidFill>
                  </a:tcPr>
                </a:tc>
              </a:tr>
              <a:tr h="17652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Министерство транспорта и дорожного строительства Камчатского края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8826" marR="8826" marT="882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8826" marR="8826" marT="882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100,00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8826" marR="8826" marT="882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-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8826" marR="8826" marT="8826" marB="0" anchor="ctr"/>
                </a:tc>
              </a:tr>
              <a:tr h="17652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Министерство строительства Камчатского края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8826" marR="8826" marT="882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8826" marR="8826" marT="882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100,00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8826" marR="8826" marT="882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-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8826" marR="8826" marT="8826" marB="0" anchor="ctr"/>
                </a:tc>
              </a:tr>
              <a:tr h="17652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Агентство инвестиций и предпринимательства Камчатского края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8826" marR="8826" marT="882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8826" marR="8826" marT="882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100,00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8826" marR="8826" marT="882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-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8826" marR="8826" marT="8826" marB="0" anchor="ctr"/>
                </a:tc>
              </a:tr>
              <a:tr h="17652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Инспекция государственного экологического надзора Камчатского края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8826" marR="8826" marT="882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8826" marR="8826" marT="882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100,00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8826" marR="8826" marT="882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-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8826" marR="8826" marT="8826" marB="0" anchor="ctr"/>
                </a:tc>
              </a:tr>
              <a:tr h="17652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Министерство образования и молодежной политики Камчатского края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8826" marR="8826" marT="882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8826" marR="8826" marT="882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88,89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8826" marR="8826" marT="882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-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8826" marR="8826" marT="8826" marB="0" anchor="ctr"/>
                </a:tc>
              </a:tr>
              <a:tr h="17652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Министерство имущественных и земельных отношений Камчатского края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8826" marR="8826" marT="882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8826" marR="8826" marT="882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85,42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8826" marR="8826" marT="882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-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8826" marR="8826" marT="8826" marB="0" anchor="ctr"/>
                </a:tc>
              </a:tr>
              <a:tr h="30009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Министерство жилищно-коммунального хозяйства и энергетики Камчатского края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8826" marR="8826" marT="882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8826" marR="8826" marT="882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80,00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8826" marR="8826" marT="882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-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8826" marR="8826" marT="8826" marB="0" anchor="ctr"/>
                </a:tc>
              </a:tr>
              <a:tr h="17652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Министерство природных ресурсов и экологии Камчатского края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8826" marR="8826" marT="882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8826" marR="8826" marT="882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56,67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8826" marR="8826" marT="882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86,67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8826" marR="8826" marT="8826" marB="0" anchor="ctr"/>
                </a:tc>
              </a:tr>
              <a:tr h="30009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Агентство записи актов гражданского состояния и архивного дела Камчатского края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8826" marR="8826" marT="882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8826" marR="8826" marT="882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56,46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8826" marR="8826" marT="882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86,46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8826" marR="8826" marT="8826" marB="0" anchor="ctr"/>
                </a:tc>
              </a:tr>
              <a:tr h="17652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Агентство по занятости населения и миграционной политике Камчатского края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8826" marR="8826" marT="882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8826" marR="8826" marT="882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51,67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8826" marR="8826" marT="882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81,67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8826" marR="8826" marT="8826" marB="0" anchor="ctr"/>
                </a:tc>
              </a:tr>
              <a:tr h="17652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Министерство экономического развития и торговли Камчатского края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8826" marR="8826" marT="882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8826" marR="8826" marT="882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51,25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8826" marR="8826" marT="882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81,25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8826" marR="8826" marT="8826" marB="0" anchor="ctr"/>
                </a:tc>
              </a:tr>
              <a:tr h="17652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Агентство по ветеринарии Камчатского края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8826" marR="8826" marT="882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8826" marR="8826" marT="882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50,83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8826" marR="8826" marT="882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80,83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8826" marR="8826" marT="8826" marB="0" anchor="ctr"/>
                </a:tc>
              </a:tr>
              <a:tr h="17652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Агентство по туризму и внешним связям Камчатского края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8826" marR="8826" marT="882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8826" marR="8826" marT="882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45,00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8826" marR="8826" marT="882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75,00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8826" marR="8826" marT="8826" marB="0" anchor="ctr"/>
                </a:tc>
              </a:tr>
              <a:tr h="17652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Региональная служба по тарифам и ценам Камчатского края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8826" marR="8826" marT="882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8826" marR="8826" marT="882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42,73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8826" marR="8826" marT="882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72,73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8826" marR="8826" marT="8826" marB="0" anchor="ctr"/>
                </a:tc>
              </a:tr>
              <a:tr h="17652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Министерство здравоохранения Камчатского края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8826" marR="8826" marT="882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8826" marR="8826" marT="882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42,12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8826" marR="8826" marT="882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72,12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8826" marR="8826" marT="8826" marB="0" anchor="ctr"/>
                </a:tc>
              </a:tr>
              <a:tr h="17652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Министерство социального развития и труда Камчатского края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8826" marR="8826" marT="882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8826" marR="8826" marT="882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39,33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8826" marR="8826" marT="882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-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8826" marR="8826" marT="8826" marB="0" anchor="ctr"/>
                </a:tc>
              </a:tr>
              <a:tr h="17652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Государственная жилищная инспекция Камчатского края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8826" marR="8826" marT="882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8826" marR="8826" marT="882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38,33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8826" marR="8826" marT="882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68,33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8826" marR="8826" marT="8826" marB="0" anchor="ctr"/>
                </a:tc>
              </a:tr>
              <a:tr h="17652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Агентство лесного хозяйства и охраны животного мира Камчатского края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8826" marR="8826" marT="882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8826" marR="8826" marT="882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36,77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8826" marR="8826" marT="882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66,77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8826" marR="8826" marT="8826" marB="0" anchor="ctr"/>
                </a:tc>
              </a:tr>
              <a:tr h="17652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Инспекция государственного технического надзора Камчатского края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8826" marR="8826" marT="882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8826" marR="8826" marT="882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19,17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8826" marR="8826" marT="882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49,17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8826" marR="8826" marT="8826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768917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400" dirty="0" smtClean="0"/>
              <a:t>Размещение сведений в Реестре и обеспечение записи в ведомство через Портал </a:t>
            </a:r>
            <a:r>
              <a:rPr lang="ru-RU" sz="3400" dirty="0" smtClean="0"/>
              <a:t>госуслуг</a:t>
            </a:r>
            <a:endParaRPr lang="ru-RU" sz="3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55DEA3A0-6EF6-4EE2-94AE-81877077D809}" type="slidenum">
              <a:rPr lang="ru-RU" smtClean="0"/>
              <a:t>4</a:t>
            </a:fld>
            <a:endParaRPr lang="ru-RU" dirty="0"/>
          </a:p>
        </p:txBody>
      </p:sp>
      <p:sp>
        <p:nvSpPr>
          <p:cNvPr id="5" name="Подзаголовок 2">
            <a:extLst>
              <a:ext uri="{FF2B5EF4-FFF2-40B4-BE49-F238E27FC236}">
                <a16:creationId xmlns="" xmlns:a16="http://schemas.microsoft.com/office/drawing/2014/main" id="{D3CB34C8-DFD6-4EE7-AC87-F1CADE87BDD0}"/>
              </a:ext>
            </a:extLst>
          </p:cNvPr>
          <p:cNvSpPr txBox="1">
            <a:spLocks/>
          </p:cNvSpPr>
          <p:nvPr/>
        </p:nvSpPr>
        <p:spPr>
          <a:xfrm rot="16200000">
            <a:off x="9136648" y="3403952"/>
            <a:ext cx="5397130" cy="38395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182880" indent="-182880" algn="l" defTabSz="914400" rtl="0" eaLnBrk="1" latinLnBrk="0" hangingPunct="1">
              <a:lnSpc>
                <a:spcPct val="95000"/>
              </a:lnSpc>
              <a:spcBef>
                <a:spcPts val="1400"/>
              </a:spcBef>
              <a:spcAft>
                <a:spcPts val="200"/>
              </a:spcAft>
              <a:buClr>
                <a:schemeClr val="accent1"/>
              </a:buClr>
              <a:buSzPct val="80000"/>
              <a:buFont typeface="Arial" pitchFamily="34" charset="0"/>
              <a:buChar char="•"/>
              <a:defRPr sz="1800" kern="1200" spc="1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>
                <a:solidFill>
                  <a:schemeClr val="accent1">
                    <a:lumMod val="40000"/>
                    <a:lumOff val="60000"/>
                  </a:schemeClr>
                </a:solidFill>
                <a:latin typeface="+mj-lt"/>
              </a:rPr>
              <a:t>Министерство экономического развития и торговли Камчатского края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A908D880-9665-4534-9099-7BB2A551213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8691" y="128249"/>
            <a:ext cx="713359" cy="891414"/>
          </a:xfrm>
          <a:prstGeom prst="rect">
            <a:avLst/>
          </a:prstGeom>
        </p:spPr>
      </p:pic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35146141"/>
              </p:ext>
            </p:extLst>
          </p:nvPr>
        </p:nvGraphicFramePr>
        <p:xfrm>
          <a:off x="1262063" y="1828800"/>
          <a:ext cx="4500784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50630442"/>
              </p:ext>
            </p:extLst>
          </p:nvPr>
        </p:nvGraphicFramePr>
        <p:xfrm>
          <a:off x="5762847" y="1828800"/>
          <a:ext cx="4965404" cy="4343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4821372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 smtClean="0"/>
              <a:t>Типовые целевые показатели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>оптимизации государственных и муниципальных услуг</a:t>
            </a:r>
            <a:br>
              <a:rPr lang="ru-RU" sz="2400" dirty="0"/>
            </a:br>
            <a:r>
              <a:rPr lang="ru-RU" sz="2400" dirty="0"/>
              <a:t>на основе расширенного использования информационных технологий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14177268"/>
              </p:ext>
            </p:extLst>
          </p:nvPr>
        </p:nvGraphicFramePr>
        <p:xfrm>
          <a:off x="1261872" y="1828799"/>
          <a:ext cx="9426255" cy="450014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45840"/>
                <a:gridCol w="7179910"/>
                <a:gridCol w="1700505"/>
              </a:tblGrid>
              <a:tr h="49919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№ </a:t>
                      </a:r>
                      <a:r>
                        <a:rPr lang="ru-RU" sz="1400" b="1" u="none" strike="noStrike" dirty="0" smtClean="0">
                          <a:solidFill>
                            <a:schemeClr val="bg1"/>
                          </a:solidFill>
                          <a:effectLst/>
                        </a:rPr>
                        <a:t>п.п.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20" marR="8320" marT="832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Наименование показателя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20" marR="8320" marT="832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 smtClean="0">
                          <a:solidFill>
                            <a:schemeClr val="bg1"/>
                          </a:solidFill>
                          <a:effectLst/>
                        </a:rPr>
                        <a:t>Целевое </a:t>
                      </a:r>
                      <a:r>
                        <a:rPr lang="ru-RU" sz="14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значение к 2021 г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20" marR="8320" marT="8320" marB="0" anchor="ctr">
                    <a:solidFill>
                      <a:schemeClr val="accent1"/>
                    </a:solidFill>
                  </a:tcPr>
                </a:tc>
              </a:tr>
              <a:tr h="48255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20" marR="8320" marT="83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effectLst/>
                        </a:rPr>
                        <a:t>Доля взаимодействий граждан и коммерческих организаций с государственными (муниципальными) органами и бюджетными учреждениями, осуществляемых в цифровом виде, процентов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20" marR="8320" marT="83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не менее 80%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20" marR="8320" marT="8320" marB="0" anchor="ctr"/>
                </a:tc>
              </a:tr>
              <a:tr h="48255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20" marR="8320" marT="83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effectLst/>
                        </a:rPr>
                        <a:t>Доля отказов при предоставлении приоритетных государственных услуг и сервисов от числа отказов в 2018 году, процентов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20" marR="8320" marT="83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не более 10%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20" marR="8320" marT="8320" marB="0" anchor="ctr"/>
                </a:tc>
              </a:tr>
              <a:tr h="48255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20" marR="8320" marT="83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effectLst/>
                        </a:rPr>
                        <a:t>Доля внутриведомственного и межведомственного юридически значимого электронного документооборота государственных и муниципальных органов и бюджетных учреждений, процентов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20" marR="8320" marT="83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не менее 80%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20" marR="8320" marT="8320" marB="0" anchor="ctr"/>
                </a:tc>
              </a:tr>
              <a:tr h="6406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20" marR="8320" marT="83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effectLst/>
                        </a:rPr>
                        <a:t>Время, необходимое для заполнения в электронном виде формы заявления и формирования необходимого комплекта документов для получения государственных и муниципальных услуг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20" marR="8320" marT="83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менее 10 мин.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20" marR="8320" marT="8320" marB="0" anchor="ctr"/>
                </a:tc>
              </a:tr>
              <a:tr h="6406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20" marR="8320" marT="83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effectLst/>
                        </a:rPr>
                        <a:t>Регламентное время оказания государственных и муниципальных услуг (от регистрации заявления до принятия решения)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20" marR="8320" marT="83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сокращено в 2 раза относительно 2018 года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20" marR="8320" marT="8320" marB="0" anchor="ctr"/>
                </a:tc>
              </a:tr>
              <a:tr h="48255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20" marR="8320" marT="83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effectLst/>
                        </a:rPr>
                        <a:t>Доля заявлений на получение государственных и муниципальных услуг, рассмотренных ведомствами с нарушением регламентного срока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20" marR="8320" marT="83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не более 4%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20" marR="8320" marT="8320" marB="0" anchor="ctr"/>
                </a:tc>
              </a:tr>
              <a:tr h="6406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20" marR="8320" marT="83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effectLst/>
                        </a:rPr>
                        <a:t>Бюджетные расходы на фонд оплаты труда сотрудников ведомства, участвующих в предоставлении государственных и муниципальных услуг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20" marR="8320" marT="83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сокращено на 30% относительно 2018 года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20" marR="8320" marT="8320" marB="0" anchor="ctr"/>
                </a:tc>
              </a:tr>
            </a:tbl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55DEA3A0-6EF6-4EE2-94AE-81877077D809}" type="slidenum">
              <a:rPr lang="ru-RU" smtClean="0"/>
              <a:t>5</a:t>
            </a:fld>
            <a:endParaRPr lang="ru-RU" dirty="0"/>
          </a:p>
        </p:txBody>
      </p:sp>
      <p:sp>
        <p:nvSpPr>
          <p:cNvPr id="7" name="Подзаголовок 2">
            <a:extLst>
              <a:ext uri="{FF2B5EF4-FFF2-40B4-BE49-F238E27FC236}">
                <a16:creationId xmlns="" xmlns:a16="http://schemas.microsoft.com/office/drawing/2014/main" id="{D3CB34C8-DFD6-4EE7-AC87-F1CADE87BDD0}"/>
              </a:ext>
            </a:extLst>
          </p:cNvPr>
          <p:cNvSpPr txBox="1">
            <a:spLocks/>
          </p:cNvSpPr>
          <p:nvPr/>
        </p:nvSpPr>
        <p:spPr>
          <a:xfrm rot="16200000">
            <a:off x="9136648" y="3403952"/>
            <a:ext cx="5397130" cy="38395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182880" indent="-182880" algn="l" defTabSz="914400" rtl="0" eaLnBrk="1" latinLnBrk="0" hangingPunct="1">
              <a:lnSpc>
                <a:spcPct val="95000"/>
              </a:lnSpc>
              <a:spcBef>
                <a:spcPts val="1400"/>
              </a:spcBef>
              <a:spcAft>
                <a:spcPts val="200"/>
              </a:spcAft>
              <a:buClr>
                <a:schemeClr val="accent1"/>
              </a:buClr>
              <a:buSzPct val="80000"/>
              <a:buFont typeface="Arial" pitchFamily="34" charset="0"/>
              <a:buChar char="•"/>
              <a:defRPr sz="1800" kern="1200" spc="1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>
                <a:solidFill>
                  <a:schemeClr val="accent1">
                    <a:lumMod val="40000"/>
                    <a:lumOff val="60000"/>
                  </a:schemeClr>
                </a:solidFill>
                <a:latin typeface="+mj-lt"/>
              </a:rPr>
              <a:t>Министерство экономического развития и торговли Камчатского края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A908D880-9665-4534-9099-7BB2A551213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8691" y="128249"/>
            <a:ext cx="713359" cy="891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65054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7CA53DA-E865-4B67-945F-BB22601D6D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dirty="0"/>
              <a:t>Спасибо за внимание!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="" xmlns:a16="http://schemas.microsoft.com/office/drawing/2014/main" id="{E01BFD96-0AB1-4399-B8F6-4DB78A5FB1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55DEA3A0-6EF6-4EE2-94AE-81877077D809}" type="slidenum">
              <a:rPr lang="ru-RU" smtClean="0"/>
              <a:t>6</a:t>
            </a:fld>
            <a:endParaRPr lang="ru-RU" dirty="0"/>
          </a:p>
        </p:txBody>
      </p:sp>
      <p:sp>
        <p:nvSpPr>
          <p:cNvPr id="5" name="Подзаголовок 2">
            <a:extLst>
              <a:ext uri="{FF2B5EF4-FFF2-40B4-BE49-F238E27FC236}">
                <a16:creationId xmlns="" xmlns:a16="http://schemas.microsoft.com/office/drawing/2014/main" id="{83F8DE87-33C7-4D5E-877C-EDE085BA8FBE}"/>
              </a:ext>
            </a:extLst>
          </p:cNvPr>
          <p:cNvSpPr txBox="1">
            <a:spLocks/>
          </p:cNvSpPr>
          <p:nvPr/>
        </p:nvSpPr>
        <p:spPr>
          <a:xfrm rot="16200000">
            <a:off x="9136648" y="3403952"/>
            <a:ext cx="5397130" cy="38395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182880" indent="-182880" algn="l" defTabSz="914400" rtl="0" eaLnBrk="1" latinLnBrk="0" hangingPunct="1">
              <a:lnSpc>
                <a:spcPct val="95000"/>
              </a:lnSpc>
              <a:spcBef>
                <a:spcPts val="1400"/>
              </a:spcBef>
              <a:spcAft>
                <a:spcPts val="200"/>
              </a:spcAft>
              <a:buClr>
                <a:schemeClr val="accent1"/>
              </a:buClr>
              <a:buSzPct val="80000"/>
              <a:buFont typeface="Arial" pitchFamily="34" charset="0"/>
              <a:buChar char="•"/>
              <a:defRPr sz="1800" kern="1200" spc="1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>
                <a:solidFill>
                  <a:schemeClr val="accent1">
                    <a:lumMod val="40000"/>
                    <a:lumOff val="60000"/>
                  </a:schemeClr>
                </a:solidFill>
                <a:latin typeface="+mj-lt"/>
              </a:rPr>
              <a:t>Министерство экономического развития и торговли Камчатского края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6FFD85BF-704D-4137-9942-385C146F0E3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8691" y="128249"/>
            <a:ext cx="713359" cy="891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7268854"/>
      </p:ext>
    </p:extLst>
  </p:cSld>
  <p:clrMapOvr>
    <a:masterClrMapping/>
  </p:clrMapOvr>
</p:sld>
</file>

<file path=ppt/theme/theme1.xml><?xml version="1.0" encoding="utf-8"?>
<a:theme xmlns:a="http://schemas.openxmlformats.org/drawingml/2006/main" name="View">
  <a:themeElements>
    <a:clrScheme name="Другая 12">
      <a:dk1>
        <a:sysClr val="windowText" lastClr="000000"/>
      </a:dk1>
      <a:lt1>
        <a:sysClr val="window" lastClr="FFFFFF"/>
      </a:lt1>
      <a:dk2>
        <a:srgbClr val="9FC0D5"/>
      </a:dk2>
      <a:lt2>
        <a:srgbClr val="F2F2F2"/>
      </a:lt2>
      <a:accent1>
        <a:srgbClr val="1CADE4"/>
      </a:accent1>
      <a:accent2>
        <a:srgbClr val="2683C6"/>
      </a:accent2>
      <a:accent3>
        <a:srgbClr val="27CED7"/>
      </a:accent3>
      <a:accent4>
        <a:srgbClr val="5E95B8"/>
      </a:accent4>
      <a:accent5>
        <a:srgbClr val="1D9AA1"/>
      </a:accent5>
      <a:accent6>
        <a:srgbClr val="62A39F"/>
      </a:accent6>
      <a:hlink>
        <a:srgbClr val="0C0C0C"/>
      </a:hlink>
      <a:folHlink>
        <a:srgbClr val="386581"/>
      </a:folHlink>
    </a:clrScheme>
    <a:fontScheme name="View">
      <a:maj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View">
      <a:fillStyleLst>
        <a:solidFill>
          <a:schemeClr val="phClr"/>
        </a:solidFill>
        <a:solidFill>
          <a:schemeClr val="phClr">
            <a:tint val="60000"/>
            <a:satMod val="120000"/>
          </a:schemeClr>
        </a:solidFill>
        <a:solidFill>
          <a:schemeClr val="phClr">
            <a:shade val="75000"/>
            <a:satMod val="16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3970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95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240" dir="5400000" algn="tl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9525" prstMaterial="flat">
            <a:bevelT w="0" h="0" prst="coolSlant"/>
            <a:contourClr>
              <a:schemeClr val="phClr">
                <a:shade val="35000"/>
                <a:satMod val="130000"/>
              </a:schemeClr>
            </a:contourClr>
          </a:sp3d>
        </a:effectStyle>
        <a:effectStyle>
          <a:effectLst>
            <a:outerShdw blurRad="76200" dist="25400" dir="5400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9050" prstMaterial="flat">
            <a:bevelT w="0" h="0" prst="coolSlant"/>
            <a:contourClr>
              <a:schemeClr val="phClr">
                <a:shade val="25000"/>
                <a:satMod val="14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4000"/>
                <a:shade val="98000"/>
                <a:satMod val="130000"/>
                <a:lumMod val="102000"/>
              </a:schemeClr>
            </a:gs>
            <a:gs pos="100000">
              <a:schemeClr val="phClr">
                <a:tint val="98000"/>
                <a:shade val="78000"/>
                <a:satMod val="14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iew" id="{BA0EB5A6-F2D4-4F82-977B-64ADEE4A2A69}" vid="{3969A8A2-35DB-4E3B-8885-16FD2056867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3566</TotalTime>
  <Words>556</Words>
  <Application>Microsoft Office PowerPoint</Application>
  <PresentationFormat>Широкоэкранный</PresentationFormat>
  <Paragraphs>146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3" baseType="lpstr">
      <vt:lpstr>Arial</vt:lpstr>
      <vt:lpstr>Calibri</vt:lpstr>
      <vt:lpstr>Century Schoolbook</vt:lpstr>
      <vt:lpstr>Garamond</vt:lpstr>
      <vt:lpstr>Times New Roman</vt:lpstr>
      <vt:lpstr>Wingdings 2</vt:lpstr>
      <vt:lpstr>View</vt:lpstr>
      <vt:lpstr>О реализации в Камчатском крае мер, направленных на развитие системы предоставления государственных и муниципальных услуг, в том числе согласно постановлению Правительства Российской Федерации от 26.03.2016 № 236 «О требованиях к предоставлению в электронной форме государственных и муниципальных услуг»</vt:lpstr>
      <vt:lpstr>О реализации перечня поручений Губернатора Камчатского края по вопросам развития системы предоставления государственных и муниципальных услуг в Камчатском крае от 23.03.2017 № ПП-101</vt:lpstr>
      <vt:lpstr>Об исполнении требований, утвержденных постановлением Правительства Российской Федерации от 26.03.2016 № 236</vt:lpstr>
      <vt:lpstr>Размещение сведений в Реестре и обеспечение записи в ведомство через Портал госуслуг</vt:lpstr>
      <vt:lpstr>Типовые целевые показатели оптимизации государственных и муниципальных услуг на основе расширенного использования информационных технологий</vt:lpstr>
      <vt:lpstr>Спасибо за внимание!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Актуализация административных регламентов государственных услуг в Камчатском крае</dc:title>
  <dc:creator> </dc:creator>
  <cp:lastModifiedBy>Дерксен Игорь Артурович</cp:lastModifiedBy>
  <cp:revision>56</cp:revision>
  <dcterms:created xsi:type="dcterms:W3CDTF">2018-04-27T21:19:43Z</dcterms:created>
  <dcterms:modified xsi:type="dcterms:W3CDTF">2019-07-16T23:41:38Z</dcterms:modified>
</cp:coreProperties>
</file>