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49" r:id="rId2"/>
    <p:sldMasterId id="2147483876" r:id="rId3"/>
  </p:sldMasterIdLst>
  <p:notesMasterIdLst>
    <p:notesMasterId r:id="rId24"/>
  </p:notesMasterIdLst>
  <p:handoutMasterIdLst>
    <p:handoutMasterId r:id="rId25"/>
  </p:handoutMasterIdLst>
  <p:sldIdLst>
    <p:sldId id="276" r:id="rId4"/>
    <p:sldId id="1332" r:id="rId5"/>
    <p:sldId id="1333" r:id="rId6"/>
    <p:sldId id="1355" r:id="rId7"/>
    <p:sldId id="1356" r:id="rId8"/>
    <p:sldId id="1364" r:id="rId9"/>
    <p:sldId id="1366" r:id="rId10"/>
    <p:sldId id="1357" r:id="rId11"/>
    <p:sldId id="1358" r:id="rId12"/>
    <p:sldId id="1360" r:id="rId13"/>
    <p:sldId id="1361" r:id="rId14"/>
    <p:sldId id="1362" r:id="rId15"/>
    <p:sldId id="1359" r:id="rId16"/>
    <p:sldId id="1365" r:id="rId17"/>
    <p:sldId id="1352" r:id="rId18"/>
    <p:sldId id="1334" r:id="rId19"/>
    <p:sldId id="1347" r:id="rId20"/>
    <p:sldId id="1367" r:id="rId21"/>
    <p:sldId id="1093" r:id="rId22"/>
    <p:sldId id="1340" r:id="rId23"/>
  </p:sldIdLst>
  <p:sldSz cx="12192000" cy="6858000"/>
  <p:notesSz cx="6797675" cy="9926638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0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.naumova" initials="a" lastIdx="0" clrIdx="0"/>
  <p:cmAuthor id="1" name="Чижова Анастасия" initials="ЧА" lastIdx="2" clrIdx="1">
    <p:extLst>
      <p:ext uri="{19B8F6BF-5375-455C-9EA6-DF929625EA0E}">
        <p15:presenceInfo xmlns:p15="http://schemas.microsoft.com/office/powerpoint/2012/main" userId="S-1-5-21-3072793402-1269328534-3041700628-10278" providerId="AD"/>
      </p:ext>
    </p:extLst>
  </p:cmAuthor>
  <p:cmAuthor id="2" name="Пользователь" initials="n/a" lastIdx="6" clrIdx="2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3" name="Anna Makarova" initials="AM" lastIdx="1" clrIdx="3">
    <p:extLst>
      <p:ext uri="{19B8F6BF-5375-455C-9EA6-DF929625EA0E}">
        <p15:presenceInfo xmlns:p15="http://schemas.microsoft.com/office/powerpoint/2012/main" userId="e77e4bba560e81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82"/>
    <a:srgbClr val="99CC00"/>
    <a:srgbClr val="FF6600"/>
    <a:srgbClr val="FFFFCC"/>
    <a:srgbClr val="CC00CC"/>
    <a:srgbClr val="009999"/>
    <a:srgbClr val="FF9900"/>
    <a:srgbClr val="9B9900"/>
    <a:srgbClr val="666699"/>
    <a:srgbClr val="AAC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966" y="48"/>
      </p:cViewPr>
      <p:guideLst>
        <p:guide pos="3840"/>
        <p:guide orient="horz" pos="1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86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E821C-EC60-4AF8-8C1A-99B9CD868A86}" type="datetimeFigureOut">
              <a:rPr lang="ru-RU" smtClean="0"/>
              <a:t>05.04.2021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500A1-7367-4D3D-9E19-DA1DAD187F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303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076C5-AE02-4E80-8BF0-306DA9874ABB}" type="datetimeFigureOut">
              <a:rPr lang="ru-RU" smtClean="0"/>
              <a:pPr/>
              <a:t>05.04.2021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FA2CA-7A95-4D15-A43A-B3B65824BA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24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FA2CA-7A95-4D15-A43A-B3B65824BA0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2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гион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Рисунок 2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3" name="Прямоугольник 602"/>
          <p:cNvSpPr/>
          <p:nvPr userDrawn="1"/>
        </p:nvSpPr>
        <p:spPr>
          <a:xfrm>
            <a:off x="0" y="5339341"/>
            <a:ext cx="12192000" cy="1514672"/>
          </a:xfrm>
          <a:prstGeom prst="rect">
            <a:avLst/>
          </a:prstGeom>
          <a:solidFill>
            <a:srgbClr val="2083C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noAutofit/>
          </a:bodyPr>
          <a:lstStyle/>
          <a:p>
            <a:pPr marL="0" marR="0" indent="0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785" y="5449513"/>
            <a:ext cx="6282419" cy="48326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Дополнительный текстовый блок</a:t>
            </a:r>
          </a:p>
        </p:txBody>
      </p:sp>
      <p:sp>
        <p:nvSpPr>
          <p:cNvPr id="240" name="Скругленный прямоугольник 239"/>
          <p:cNvSpPr/>
          <p:nvPr userDrawn="1"/>
        </p:nvSpPr>
        <p:spPr>
          <a:xfrm>
            <a:off x="409904" y="319432"/>
            <a:ext cx="11391838" cy="1168436"/>
          </a:xfrm>
          <a:prstGeom prst="roundRect">
            <a:avLst>
              <a:gd name="adj" fmla="val 41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84" name="Рисунок 4"/>
          <p:cNvSpPr>
            <a:spLocks noGrp="1"/>
          </p:cNvSpPr>
          <p:nvPr>
            <p:ph type="pic" sz="quarter" idx="12" hasCustomPrompt="1"/>
          </p:nvPr>
        </p:nvSpPr>
        <p:spPr>
          <a:xfrm>
            <a:off x="435835" y="341434"/>
            <a:ext cx="991312" cy="1119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ru-RU" dirty="0"/>
              <a:t>Герб субъекта РФ</a:t>
            </a:r>
          </a:p>
        </p:txBody>
      </p:sp>
      <p:grpSp>
        <p:nvGrpSpPr>
          <p:cNvPr id="643" name="Группа 642"/>
          <p:cNvGrpSpPr/>
          <p:nvPr userDrawn="1"/>
        </p:nvGrpSpPr>
        <p:grpSpPr>
          <a:xfrm>
            <a:off x="6827283" y="830105"/>
            <a:ext cx="4645052" cy="2617288"/>
            <a:chOff x="4470400" y="225425"/>
            <a:chExt cx="4352926" cy="2452688"/>
          </a:xfrm>
          <a:solidFill>
            <a:srgbClr val="73BAE8"/>
          </a:solidFill>
        </p:grpSpPr>
        <p:sp>
          <p:nvSpPr>
            <p:cNvPr id="644" name="Freeform 5"/>
            <p:cNvSpPr>
              <a:spLocks/>
            </p:cNvSpPr>
            <p:nvPr userDrawn="1"/>
          </p:nvSpPr>
          <p:spPr bwMode="auto">
            <a:xfrm>
              <a:off x="6396038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5" name="Freeform 6"/>
            <p:cNvSpPr>
              <a:spLocks/>
            </p:cNvSpPr>
            <p:nvPr userDrawn="1"/>
          </p:nvSpPr>
          <p:spPr bwMode="auto">
            <a:xfrm>
              <a:off x="6746875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6" name="Freeform 7"/>
            <p:cNvSpPr>
              <a:spLocks/>
            </p:cNvSpPr>
            <p:nvPr userDrawn="1"/>
          </p:nvSpPr>
          <p:spPr bwMode="auto">
            <a:xfrm>
              <a:off x="5519738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7" name="Freeform 8"/>
            <p:cNvSpPr>
              <a:spLocks/>
            </p:cNvSpPr>
            <p:nvPr userDrawn="1"/>
          </p:nvSpPr>
          <p:spPr bwMode="auto">
            <a:xfrm>
              <a:off x="5343525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8" name="Freeform 9"/>
            <p:cNvSpPr>
              <a:spLocks/>
            </p:cNvSpPr>
            <p:nvPr userDrawn="1"/>
          </p:nvSpPr>
          <p:spPr bwMode="auto">
            <a:xfrm>
              <a:off x="4643438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9" name="Freeform 10"/>
            <p:cNvSpPr>
              <a:spLocks/>
            </p:cNvSpPr>
            <p:nvPr userDrawn="1"/>
          </p:nvSpPr>
          <p:spPr bwMode="auto">
            <a:xfrm>
              <a:off x="4994275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0" name="Freeform 11"/>
            <p:cNvSpPr>
              <a:spLocks/>
            </p:cNvSpPr>
            <p:nvPr userDrawn="1"/>
          </p:nvSpPr>
          <p:spPr bwMode="auto">
            <a:xfrm>
              <a:off x="5170488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1" name="Freeform 12"/>
            <p:cNvSpPr>
              <a:spLocks/>
            </p:cNvSpPr>
            <p:nvPr userDrawn="1"/>
          </p:nvSpPr>
          <p:spPr bwMode="auto">
            <a:xfrm>
              <a:off x="5343525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2" name="Freeform 13"/>
            <p:cNvSpPr>
              <a:spLocks/>
            </p:cNvSpPr>
            <p:nvPr userDrawn="1"/>
          </p:nvSpPr>
          <p:spPr bwMode="auto">
            <a:xfrm>
              <a:off x="481965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3" name="Freeform 14"/>
            <p:cNvSpPr>
              <a:spLocks/>
            </p:cNvSpPr>
            <p:nvPr userDrawn="1"/>
          </p:nvSpPr>
          <p:spPr bwMode="auto">
            <a:xfrm>
              <a:off x="4994275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4" name="Freeform 15"/>
            <p:cNvSpPr>
              <a:spLocks/>
            </p:cNvSpPr>
            <p:nvPr userDrawn="1"/>
          </p:nvSpPr>
          <p:spPr bwMode="auto">
            <a:xfrm>
              <a:off x="5170488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5" name="Freeform 16"/>
            <p:cNvSpPr>
              <a:spLocks/>
            </p:cNvSpPr>
            <p:nvPr userDrawn="1"/>
          </p:nvSpPr>
          <p:spPr bwMode="auto">
            <a:xfrm>
              <a:off x="534352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6" name="Freeform 17"/>
            <p:cNvSpPr>
              <a:spLocks/>
            </p:cNvSpPr>
            <p:nvPr userDrawn="1"/>
          </p:nvSpPr>
          <p:spPr bwMode="auto">
            <a:xfrm>
              <a:off x="55197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7" name="Freeform 18"/>
            <p:cNvSpPr>
              <a:spLocks/>
            </p:cNvSpPr>
            <p:nvPr userDrawn="1"/>
          </p:nvSpPr>
          <p:spPr bwMode="auto">
            <a:xfrm>
              <a:off x="569277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8" name="Freeform 19"/>
            <p:cNvSpPr>
              <a:spLocks/>
            </p:cNvSpPr>
            <p:nvPr userDrawn="1"/>
          </p:nvSpPr>
          <p:spPr bwMode="auto">
            <a:xfrm>
              <a:off x="58705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9" name="Freeform 20"/>
            <p:cNvSpPr>
              <a:spLocks/>
            </p:cNvSpPr>
            <p:nvPr userDrawn="1"/>
          </p:nvSpPr>
          <p:spPr bwMode="auto">
            <a:xfrm>
              <a:off x="481965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0" name="Freeform 21"/>
            <p:cNvSpPr>
              <a:spLocks/>
            </p:cNvSpPr>
            <p:nvPr userDrawn="1"/>
          </p:nvSpPr>
          <p:spPr bwMode="auto">
            <a:xfrm>
              <a:off x="4994275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1" name="Freeform 22"/>
            <p:cNvSpPr>
              <a:spLocks/>
            </p:cNvSpPr>
            <p:nvPr userDrawn="1"/>
          </p:nvSpPr>
          <p:spPr bwMode="auto">
            <a:xfrm>
              <a:off x="5170488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2" name="Freeform 23"/>
            <p:cNvSpPr>
              <a:spLocks/>
            </p:cNvSpPr>
            <p:nvPr userDrawn="1"/>
          </p:nvSpPr>
          <p:spPr bwMode="auto">
            <a:xfrm>
              <a:off x="534352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3" name="Freeform 24"/>
            <p:cNvSpPr>
              <a:spLocks/>
            </p:cNvSpPr>
            <p:nvPr userDrawn="1"/>
          </p:nvSpPr>
          <p:spPr bwMode="auto">
            <a:xfrm>
              <a:off x="55197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4" name="Freeform 25"/>
            <p:cNvSpPr>
              <a:spLocks/>
            </p:cNvSpPr>
            <p:nvPr userDrawn="1"/>
          </p:nvSpPr>
          <p:spPr bwMode="auto">
            <a:xfrm>
              <a:off x="569277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5" name="Freeform 26"/>
            <p:cNvSpPr>
              <a:spLocks/>
            </p:cNvSpPr>
            <p:nvPr userDrawn="1"/>
          </p:nvSpPr>
          <p:spPr bwMode="auto">
            <a:xfrm>
              <a:off x="58705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6" name="Freeform 27"/>
            <p:cNvSpPr>
              <a:spLocks/>
            </p:cNvSpPr>
            <p:nvPr userDrawn="1"/>
          </p:nvSpPr>
          <p:spPr bwMode="auto">
            <a:xfrm>
              <a:off x="4819650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7" name="Freeform 28"/>
            <p:cNvSpPr>
              <a:spLocks/>
            </p:cNvSpPr>
            <p:nvPr userDrawn="1"/>
          </p:nvSpPr>
          <p:spPr bwMode="auto">
            <a:xfrm>
              <a:off x="4994275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8" name="Freeform 29"/>
            <p:cNvSpPr>
              <a:spLocks/>
            </p:cNvSpPr>
            <p:nvPr userDrawn="1"/>
          </p:nvSpPr>
          <p:spPr bwMode="auto">
            <a:xfrm>
              <a:off x="5170488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9" name="Freeform 30"/>
            <p:cNvSpPr>
              <a:spLocks/>
            </p:cNvSpPr>
            <p:nvPr userDrawn="1"/>
          </p:nvSpPr>
          <p:spPr bwMode="auto">
            <a:xfrm>
              <a:off x="534352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0" name="Freeform 31"/>
            <p:cNvSpPr>
              <a:spLocks/>
            </p:cNvSpPr>
            <p:nvPr userDrawn="1"/>
          </p:nvSpPr>
          <p:spPr bwMode="auto">
            <a:xfrm>
              <a:off x="55197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1" name="Freeform 32"/>
            <p:cNvSpPr>
              <a:spLocks/>
            </p:cNvSpPr>
            <p:nvPr userDrawn="1"/>
          </p:nvSpPr>
          <p:spPr bwMode="auto">
            <a:xfrm>
              <a:off x="569277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2" name="Freeform 33"/>
            <p:cNvSpPr>
              <a:spLocks/>
            </p:cNvSpPr>
            <p:nvPr userDrawn="1"/>
          </p:nvSpPr>
          <p:spPr bwMode="auto">
            <a:xfrm>
              <a:off x="58705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3" name="Freeform 34"/>
            <p:cNvSpPr>
              <a:spLocks/>
            </p:cNvSpPr>
            <p:nvPr userDrawn="1"/>
          </p:nvSpPr>
          <p:spPr bwMode="auto">
            <a:xfrm>
              <a:off x="4470400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4" name="Freeform 35"/>
            <p:cNvSpPr>
              <a:spLocks/>
            </p:cNvSpPr>
            <p:nvPr userDrawn="1"/>
          </p:nvSpPr>
          <p:spPr bwMode="auto">
            <a:xfrm>
              <a:off x="4819650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5" name="Freeform 36"/>
            <p:cNvSpPr>
              <a:spLocks/>
            </p:cNvSpPr>
            <p:nvPr userDrawn="1"/>
          </p:nvSpPr>
          <p:spPr bwMode="auto">
            <a:xfrm>
              <a:off x="4994275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6" name="Freeform 37"/>
            <p:cNvSpPr>
              <a:spLocks/>
            </p:cNvSpPr>
            <p:nvPr userDrawn="1"/>
          </p:nvSpPr>
          <p:spPr bwMode="auto">
            <a:xfrm>
              <a:off x="5170488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7" name="Freeform 38"/>
            <p:cNvSpPr>
              <a:spLocks/>
            </p:cNvSpPr>
            <p:nvPr userDrawn="1"/>
          </p:nvSpPr>
          <p:spPr bwMode="auto">
            <a:xfrm>
              <a:off x="534352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8" name="Freeform 39"/>
            <p:cNvSpPr>
              <a:spLocks/>
            </p:cNvSpPr>
            <p:nvPr userDrawn="1"/>
          </p:nvSpPr>
          <p:spPr bwMode="auto">
            <a:xfrm>
              <a:off x="55197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9" name="Freeform 40"/>
            <p:cNvSpPr>
              <a:spLocks/>
            </p:cNvSpPr>
            <p:nvPr userDrawn="1"/>
          </p:nvSpPr>
          <p:spPr bwMode="auto">
            <a:xfrm>
              <a:off x="569277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0" name="Freeform 41"/>
            <p:cNvSpPr>
              <a:spLocks/>
            </p:cNvSpPr>
            <p:nvPr userDrawn="1"/>
          </p:nvSpPr>
          <p:spPr bwMode="auto">
            <a:xfrm>
              <a:off x="58705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1" name="Freeform 42"/>
            <p:cNvSpPr>
              <a:spLocks/>
            </p:cNvSpPr>
            <p:nvPr userDrawn="1"/>
          </p:nvSpPr>
          <p:spPr bwMode="auto">
            <a:xfrm>
              <a:off x="4643438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2" name="Freeform 43"/>
            <p:cNvSpPr>
              <a:spLocks/>
            </p:cNvSpPr>
            <p:nvPr userDrawn="1"/>
          </p:nvSpPr>
          <p:spPr bwMode="auto">
            <a:xfrm>
              <a:off x="4819650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3" name="Freeform 44"/>
            <p:cNvSpPr>
              <a:spLocks/>
            </p:cNvSpPr>
            <p:nvPr userDrawn="1"/>
          </p:nvSpPr>
          <p:spPr bwMode="auto">
            <a:xfrm>
              <a:off x="4994275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4" name="Freeform 45"/>
            <p:cNvSpPr>
              <a:spLocks/>
            </p:cNvSpPr>
            <p:nvPr userDrawn="1"/>
          </p:nvSpPr>
          <p:spPr bwMode="auto">
            <a:xfrm>
              <a:off x="5170488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5" name="Freeform 46"/>
            <p:cNvSpPr>
              <a:spLocks/>
            </p:cNvSpPr>
            <p:nvPr userDrawn="1"/>
          </p:nvSpPr>
          <p:spPr bwMode="auto">
            <a:xfrm>
              <a:off x="534352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6" name="Freeform 47"/>
            <p:cNvSpPr>
              <a:spLocks/>
            </p:cNvSpPr>
            <p:nvPr userDrawn="1"/>
          </p:nvSpPr>
          <p:spPr bwMode="auto">
            <a:xfrm>
              <a:off x="55197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7" name="Freeform 48"/>
            <p:cNvSpPr>
              <a:spLocks/>
            </p:cNvSpPr>
            <p:nvPr userDrawn="1"/>
          </p:nvSpPr>
          <p:spPr bwMode="auto">
            <a:xfrm>
              <a:off x="569277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8" name="Freeform 49"/>
            <p:cNvSpPr>
              <a:spLocks/>
            </p:cNvSpPr>
            <p:nvPr userDrawn="1"/>
          </p:nvSpPr>
          <p:spPr bwMode="auto">
            <a:xfrm>
              <a:off x="58705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9" name="Freeform 50"/>
            <p:cNvSpPr>
              <a:spLocks/>
            </p:cNvSpPr>
            <p:nvPr userDrawn="1"/>
          </p:nvSpPr>
          <p:spPr bwMode="auto">
            <a:xfrm>
              <a:off x="46434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0" name="Freeform 51"/>
            <p:cNvSpPr>
              <a:spLocks/>
            </p:cNvSpPr>
            <p:nvPr userDrawn="1"/>
          </p:nvSpPr>
          <p:spPr bwMode="auto">
            <a:xfrm>
              <a:off x="481965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1" name="Freeform 52"/>
            <p:cNvSpPr>
              <a:spLocks/>
            </p:cNvSpPr>
            <p:nvPr userDrawn="1"/>
          </p:nvSpPr>
          <p:spPr bwMode="auto">
            <a:xfrm>
              <a:off x="5343525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2" name="Freeform 53"/>
            <p:cNvSpPr>
              <a:spLocks/>
            </p:cNvSpPr>
            <p:nvPr userDrawn="1"/>
          </p:nvSpPr>
          <p:spPr bwMode="auto">
            <a:xfrm>
              <a:off x="58705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3" name="Freeform 54"/>
            <p:cNvSpPr>
              <a:spLocks/>
            </p:cNvSpPr>
            <p:nvPr userDrawn="1"/>
          </p:nvSpPr>
          <p:spPr bwMode="auto">
            <a:xfrm>
              <a:off x="46434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4" name="Freeform 55"/>
            <p:cNvSpPr>
              <a:spLocks/>
            </p:cNvSpPr>
            <p:nvPr userDrawn="1"/>
          </p:nvSpPr>
          <p:spPr bwMode="auto">
            <a:xfrm>
              <a:off x="6219825" y="758825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5" name="Freeform 56"/>
            <p:cNvSpPr>
              <a:spLocks/>
            </p:cNvSpPr>
            <p:nvPr userDrawn="1"/>
          </p:nvSpPr>
          <p:spPr bwMode="auto">
            <a:xfrm>
              <a:off x="6043613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6" name="Freeform 57"/>
            <p:cNvSpPr>
              <a:spLocks/>
            </p:cNvSpPr>
            <p:nvPr userDrawn="1"/>
          </p:nvSpPr>
          <p:spPr bwMode="auto">
            <a:xfrm>
              <a:off x="6043613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7" name="Freeform 58"/>
            <p:cNvSpPr>
              <a:spLocks/>
            </p:cNvSpPr>
            <p:nvPr userDrawn="1"/>
          </p:nvSpPr>
          <p:spPr bwMode="auto">
            <a:xfrm>
              <a:off x="6219825" y="1111250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8" name="Freeform 59"/>
            <p:cNvSpPr>
              <a:spLocks/>
            </p:cNvSpPr>
            <p:nvPr userDrawn="1"/>
          </p:nvSpPr>
          <p:spPr bwMode="auto">
            <a:xfrm>
              <a:off x="6043613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9" name="Freeform 60"/>
            <p:cNvSpPr>
              <a:spLocks/>
            </p:cNvSpPr>
            <p:nvPr userDrawn="1"/>
          </p:nvSpPr>
          <p:spPr bwMode="auto">
            <a:xfrm>
              <a:off x="6219825" y="1289050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0" name="Freeform 61"/>
            <p:cNvSpPr>
              <a:spLocks/>
            </p:cNvSpPr>
            <p:nvPr userDrawn="1"/>
          </p:nvSpPr>
          <p:spPr bwMode="auto">
            <a:xfrm>
              <a:off x="6043613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1" name="Freeform 62"/>
            <p:cNvSpPr>
              <a:spLocks/>
            </p:cNvSpPr>
            <p:nvPr userDrawn="1"/>
          </p:nvSpPr>
          <p:spPr bwMode="auto">
            <a:xfrm>
              <a:off x="6219825" y="1465263"/>
              <a:ext cx="150813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2" name="Freeform 63"/>
            <p:cNvSpPr>
              <a:spLocks/>
            </p:cNvSpPr>
            <p:nvPr userDrawn="1"/>
          </p:nvSpPr>
          <p:spPr bwMode="auto">
            <a:xfrm>
              <a:off x="6043613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3" name="Freeform 64"/>
            <p:cNvSpPr>
              <a:spLocks/>
            </p:cNvSpPr>
            <p:nvPr userDrawn="1"/>
          </p:nvSpPr>
          <p:spPr bwMode="auto">
            <a:xfrm>
              <a:off x="6219825" y="1641475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4" name="Freeform 65"/>
            <p:cNvSpPr>
              <a:spLocks/>
            </p:cNvSpPr>
            <p:nvPr userDrawn="1"/>
          </p:nvSpPr>
          <p:spPr bwMode="auto">
            <a:xfrm>
              <a:off x="6043613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5" name="Freeform 66"/>
            <p:cNvSpPr>
              <a:spLocks/>
            </p:cNvSpPr>
            <p:nvPr userDrawn="1"/>
          </p:nvSpPr>
          <p:spPr bwMode="auto">
            <a:xfrm>
              <a:off x="6219825" y="1817688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6" name="Freeform 67"/>
            <p:cNvSpPr>
              <a:spLocks/>
            </p:cNvSpPr>
            <p:nvPr userDrawn="1"/>
          </p:nvSpPr>
          <p:spPr bwMode="auto">
            <a:xfrm>
              <a:off x="6043613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7" name="Freeform 68"/>
            <p:cNvSpPr>
              <a:spLocks/>
            </p:cNvSpPr>
            <p:nvPr userDrawn="1"/>
          </p:nvSpPr>
          <p:spPr bwMode="auto">
            <a:xfrm>
              <a:off x="6219825" y="1998663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8" name="Freeform 69"/>
            <p:cNvSpPr>
              <a:spLocks/>
            </p:cNvSpPr>
            <p:nvPr userDrawn="1"/>
          </p:nvSpPr>
          <p:spPr bwMode="auto">
            <a:xfrm>
              <a:off x="6043613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9" name="Freeform 70"/>
            <p:cNvSpPr>
              <a:spLocks/>
            </p:cNvSpPr>
            <p:nvPr userDrawn="1"/>
          </p:nvSpPr>
          <p:spPr bwMode="auto">
            <a:xfrm>
              <a:off x="6219825" y="2174875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0" name="Freeform 71"/>
            <p:cNvSpPr>
              <a:spLocks/>
            </p:cNvSpPr>
            <p:nvPr userDrawn="1"/>
          </p:nvSpPr>
          <p:spPr bwMode="auto">
            <a:xfrm>
              <a:off x="6219825" y="2351088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1" name="Freeform 72"/>
            <p:cNvSpPr>
              <a:spLocks/>
            </p:cNvSpPr>
            <p:nvPr userDrawn="1"/>
          </p:nvSpPr>
          <p:spPr bwMode="auto">
            <a:xfrm>
              <a:off x="67468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2" name="Freeform 73"/>
            <p:cNvSpPr>
              <a:spLocks/>
            </p:cNvSpPr>
            <p:nvPr userDrawn="1"/>
          </p:nvSpPr>
          <p:spPr bwMode="auto">
            <a:xfrm>
              <a:off x="6746875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3" name="Freeform 74"/>
            <p:cNvSpPr>
              <a:spLocks/>
            </p:cNvSpPr>
            <p:nvPr userDrawn="1"/>
          </p:nvSpPr>
          <p:spPr bwMode="auto">
            <a:xfrm>
              <a:off x="63960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4" name="Freeform 75"/>
            <p:cNvSpPr>
              <a:spLocks/>
            </p:cNvSpPr>
            <p:nvPr userDrawn="1"/>
          </p:nvSpPr>
          <p:spPr bwMode="auto">
            <a:xfrm>
              <a:off x="6570663" y="1111250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5" name="Freeform 76"/>
            <p:cNvSpPr>
              <a:spLocks/>
            </p:cNvSpPr>
            <p:nvPr userDrawn="1"/>
          </p:nvSpPr>
          <p:spPr bwMode="auto">
            <a:xfrm>
              <a:off x="67468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6" name="Freeform 77"/>
            <p:cNvSpPr>
              <a:spLocks/>
            </p:cNvSpPr>
            <p:nvPr userDrawn="1"/>
          </p:nvSpPr>
          <p:spPr bwMode="auto">
            <a:xfrm>
              <a:off x="63960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7" name="Freeform 78"/>
            <p:cNvSpPr>
              <a:spLocks/>
            </p:cNvSpPr>
            <p:nvPr userDrawn="1"/>
          </p:nvSpPr>
          <p:spPr bwMode="auto">
            <a:xfrm>
              <a:off x="6570663" y="1289050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8" name="Freeform 79"/>
            <p:cNvSpPr>
              <a:spLocks/>
            </p:cNvSpPr>
            <p:nvPr userDrawn="1"/>
          </p:nvSpPr>
          <p:spPr bwMode="auto">
            <a:xfrm>
              <a:off x="67468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9" name="Freeform 80"/>
            <p:cNvSpPr>
              <a:spLocks/>
            </p:cNvSpPr>
            <p:nvPr userDrawn="1"/>
          </p:nvSpPr>
          <p:spPr bwMode="auto">
            <a:xfrm>
              <a:off x="63960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0" name="Freeform 81"/>
            <p:cNvSpPr>
              <a:spLocks/>
            </p:cNvSpPr>
            <p:nvPr userDrawn="1"/>
          </p:nvSpPr>
          <p:spPr bwMode="auto">
            <a:xfrm>
              <a:off x="6570663" y="1465263"/>
              <a:ext cx="149225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1" name="Freeform 82"/>
            <p:cNvSpPr>
              <a:spLocks/>
            </p:cNvSpPr>
            <p:nvPr userDrawn="1"/>
          </p:nvSpPr>
          <p:spPr bwMode="auto">
            <a:xfrm>
              <a:off x="67468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2" name="Freeform 83"/>
            <p:cNvSpPr>
              <a:spLocks/>
            </p:cNvSpPr>
            <p:nvPr userDrawn="1"/>
          </p:nvSpPr>
          <p:spPr bwMode="auto">
            <a:xfrm>
              <a:off x="63960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3" name="Freeform 84"/>
            <p:cNvSpPr>
              <a:spLocks/>
            </p:cNvSpPr>
            <p:nvPr userDrawn="1"/>
          </p:nvSpPr>
          <p:spPr bwMode="auto">
            <a:xfrm>
              <a:off x="6570663" y="1641475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4" name="Freeform 85"/>
            <p:cNvSpPr>
              <a:spLocks/>
            </p:cNvSpPr>
            <p:nvPr userDrawn="1"/>
          </p:nvSpPr>
          <p:spPr bwMode="auto">
            <a:xfrm>
              <a:off x="63960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5" name="Freeform 86"/>
            <p:cNvSpPr>
              <a:spLocks/>
            </p:cNvSpPr>
            <p:nvPr userDrawn="1"/>
          </p:nvSpPr>
          <p:spPr bwMode="auto">
            <a:xfrm>
              <a:off x="6570663" y="1817688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6" name="Freeform 87"/>
            <p:cNvSpPr>
              <a:spLocks/>
            </p:cNvSpPr>
            <p:nvPr userDrawn="1"/>
          </p:nvSpPr>
          <p:spPr bwMode="auto">
            <a:xfrm>
              <a:off x="67468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7" name="Freeform 88"/>
            <p:cNvSpPr>
              <a:spLocks/>
            </p:cNvSpPr>
            <p:nvPr userDrawn="1"/>
          </p:nvSpPr>
          <p:spPr bwMode="auto">
            <a:xfrm>
              <a:off x="6396038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8" name="Freeform 89"/>
            <p:cNvSpPr>
              <a:spLocks/>
            </p:cNvSpPr>
            <p:nvPr userDrawn="1"/>
          </p:nvSpPr>
          <p:spPr bwMode="auto">
            <a:xfrm>
              <a:off x="6570663" y="1998663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9" name="Freeform 90"/>
            <p:cNvSpPr>
              <a:spLocks/>
            </p:cNvSpPr>
            <p:nvPr userDrawn="1"/>
          </p:nvSpPr>
          <p:spPr bwMode="auto">
            <a:xfrm>
              <a:off x="67468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0" name="Freeform 91"/>
            <p:cNvSpPr>
              <a:spLocks/>
            </p:cNvSpPr>
            <p:nvPr userDrawn="1"/>
          </p:nvSpPr>
          <p:spPr bwMode="auto">
            <a:xfrm>
              <a:off x="6396038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1" name="Freeform 92"/>
            <p:cNvSpPr>
              <a:spLocks/>
            </p:cNvSpPr>
            <p:nvPr userDrawn="1"/>
          </p:nvSpPr>
          <p:spPr bwMode="auto">
            <a:xfrm>
              <a:off x="6570663" y="2174875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2" name="Freeform 93"/>
            <p:cNvSpPr>
              <a:spLocks/>
            </p:cNvSpPr>
            <p:nvPr userDrawn="1"/>
          </p:nvSpPr>
          <p:spPr bwMode="auto">
            <a:xfrm>
              <a:off x="6746875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3" name="Freeform 94"/>
            <p:cNvSpPr>
              <a:spLocks/>
            </p:cNvSpPr>
            <p:nvPr userDrawn="1"/>
          </p:nvSpPr>
          <p:spPr bwMode="auto">
            <a:xfrm>
              <a:off x="6396038" y="235108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4" name="Freeform 95"/>
            <p:cNvSpPr>
              <a:spLocks/>
            </p:cNvSpPr>
            <p:nvPr userDrawn="1"/>
          </p:nvSpPr>
          <p:spPr bwMode="auto">
            <a:xfrm>
              <a:off x="6570663" y="2351088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5" name="Freeform 96"/>
            <p:cNvSpPr>
              <a:spLocks/>
            </p:cNvSpPr>
            <p:nvPr userDrawn="1"/>
          </p:nvSpPr>
          <p:spPr bwMode="auto">
            <a:xfrm>
              <a:off x="6746875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6" name="Freeform 97"/>
            <p:cNvSpPr>
              <a:spLocks/>
            </p:cNvSpPr>
            <p:nvPr userDrawn="1"/>
          </p:nvSpPr>
          <p:spPr bwMode="auto">
            <a:xfrm>
              <a:off x="6396038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7" name="Freeform 98"/>
            <p:cNvSpPr>
              <a:spLocks/>
            </p:cNvSpPr>
            <p:nvPr userDrawn="1"/>
          </p:nvSpPr>
          <p:spPr bwMode="auto">
            <a:xfrm>
              <a:off x="6570663" y="2528888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8" name="Freeform 99"/>
            <p:cNvSpPr>
              <a:spLocks/>
            </p:cNvSpPr>
            <p:nvPr userDrawn="1"/>
          </p:nvSpPr>
          <p:spPr bwMode="auto">
            <a:xfrm>
              <a:off x="6919913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9" name="Freeform 100"/>
            <p:cNvSpPr>
              <a:spLocks/>
            </p:cNvSpPr>
            <p:nvPr userDrawn="1"/>
          </p:nvSpPr>
          <p:spPr bwMode="auto">
            <a:xfrm>
              <a:off x="6919913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0" name="Freeform 101"/>
            <p:cNvSpPr>
              <a:spLocks/>
            </p:cNvSpPr>
            <p:nvPr userDrawn="1"/>
          </p:nvSpPr>
          <p:spPr bwMode="auto">
            <a:xfrm>
              <a:off x="691991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1" name="Freeform 102"/>
            <p:cNvSpPr>
              <a:spLocks/>
            </p:cNvSpPr>
            <p:nvPr userDrawn="1"/>
          </p:nvSpPr>
          <p:spPr bwMode="auto">
            <a:xfrm>
              <a:off x="7096125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2" name="Freeform 103"/>
            <p:cNvSpPr>
              <a:spLocks/>
            </p:cNvSpPr>
            <p:nvPr userDrawn="1"/>
          </p:nvSpPr>
          <p:spPr bwMode="auto">
            <a:xfrm>
              <a:off x="726916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3" name="Freeform 104"/>
            <p:cNvSpPr>
              <a:spLocks/>
            </p:cNvSpPr>
            <p:nvPr userDrawn="1"/>
          </p:nvSpPr>
          <p:spPr bwMode="auto">
            <a:xfrm>
              <a:off x="7446963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4" name="Freeform 105"/>
            <p:cNvSpPr>
              <a:spLocks/>
            </p:cNvSpPr>
            <p:nvPr userDrawn="1"/>
          </p:nvSpPr>
          <p:spPr bwMode="auto">
            <a:xfrm>
              <a:off x="691991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5" name="Freeform 106"/>
            <p:cNvSpPr>
              <a:spLocks/>
            </p:cNvSpPr>
            <p:nvPr userDrawn="1"/>
          </p:nvSpPr>
          <p:spPr bwMode="auto">
            <a:xfrm>
              <a:off x="7096125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6" name="Freeform 107"/>
            <p:cNvSpPr>
              <a:spLocks/>
            </p:cNvSpPr>
            <p:nvPr userDrawn="1"/>
          </p:nvSpPr>
          <p:spPr bwMode="auto">
            <a:xfrm>
              <a:off x="726916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7" name="Freeform 108"/>
            <p:cNvSpPr>
              <a:spLocks/>
            </p:cNvSpPr>
            <p:nvPr userDrawn="1"/>
          </p:nvSpPr>
          <p:spPr bwMode="auto">
            <a:xfrm>
              <a:off x="7446963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8" name="Freeform 109"/>
            <p:cNvSpPr>
              <a:spLocks/>
            </p:cNvSpPr>
            <p:nvPr userDrawn="1"/>
          </p:nvSpPr>
          <p:spPr bwMode="auto">
            <a:xfrm>
              <a:off x="691991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9" name="Freeform 110"/>
            <p:cNvSpPr>
              <a:spLocks/>
            </p:cNvSpPr>
            <p:nvPr userDrawn="1"/>
          </p:nvSpPr>
          <p:spPr bwMode="auto">
            <a:xfrm>
              <a:off x="7096125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0" name="Freeform 111"/>
            <p:cNvSpPr>
              <a:spLocks/>
            </p:cNvSpPr>
            <p:nvPr userDrawn="1"/>
          </p:nvSpPr>
          <p:spPr bwMode="auto">
            <a:xfrm>
              <a:off x="726916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1" name="Freeform 112"/>
            <p:cNvSpPr>
              <a:spLocks/>
            </p:cNvSpPr>
            <p:nvPr userDrawn="1"/>
          </p:nvSpPr>
          <p:spPr bwMode="auto">
            <a:xfrm>
              <a:off x="7446963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2" name="Freeform 113"/>
            <p:cNvSpPr>
              <a:spLocks/>
            </p:cNvSpPr>
            <p:nvPr userDrawn="1"/>
          </p:nvSpPr>
          <p:spPr bwMode="auto">
            <a:xfrm>
              <a:off x="691991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3" name="Freeform 114"/>
            <p:cNvSpPr>
              <a:spLocks/>
            </p:cNvSpPr>
            <p:nvPr userDrawn="1"/>
          </p:nvSpPr>
          <p:spPr bwMode="auto">
            <a:xfrm>
              <a:off x="7096125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4" name="Freeform 115"/>
            <p:cNvSpPr>
              <a:spLocks/>
            </p:cNvSpPr>
            <p:nvPr userDrawn="1"/>
          </p:nvSpPr>
          <p:spPr bwMode="auto">
            <a:xfrm>
              <a:off x="726916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5" name="Freeform 116"/>
            <p:cNvSpPr>
              <a:spLocks/>
            </p:cNvSpPr>
            <p:nvPr userDrawn="1"/>
          </p:nvSpPr>
          <p:spPr bwMode="auto">
            <a:xfrm>
              <a:off x="7446963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6" name="Freeform 117"/>
            <p:cNvSpPr>
              <a:spLocks/>
            </p:cNvSpPr>
            <p:nvPr userDrawn="1"/>
          </p:nvSpPr>
          <p:spPr bwMode="auto">
            <a:xfrm>
              <a:off x="691991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7" name="Freeform 118"/>
            <p:cNvSpPr>
              <a:spLocks/>
            </p:cNvSpPr>
            <p:nvPr userDrawn="1"/>
          </p:nvSpPr>
          <p:spPr bwMode="auto">
            <a:xfrm>
              <a:off x="7096125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8" name="Freeform 119"/>
            <p:cNvSpPr>
              <a:spLocks/>
            </p:cNvSpPr>
            <p:nvPr userDrawn="1"/>
          </p:nvSpPr>
          <p:spPr bwMode="auto">
            <a:xfrm>
              <a:off x="726916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9" name="Freeform 120"/>
            <p:cNvSpPr>
              <a:spLocks/>
            </p:cNvSpPr>
            <p:nvPr userDrawn="1"/>
          </p:nvSpPr>
          <p:spPr bwMode="auto">
            <a:xfrm>
              <a:off x="7446963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0" name="Freeform 121"/>
            <p:cNvSpPr>
              <a:spLocks/>
            </p:cNvSpPr>
            <p:nvPr userDrawn="1"/>
          </p:nvSpPr>
          <p:spPr bwMode="auto">
            <a:xfrm>
              <a:off x="691991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1" name="Freeform 122"/>
            <p:cNvSpPr>
              <a:spLocks/>
            </p:cNvSpPr>
            <p:nvPr userDrawn="1"/>
          </p:nvSpPr>
          <p:spPr bwMode="auto">
            <a:xfrm>
              <a:off x="7096125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2" name="Freeform 123"/>
            <p:cNvSpPr>
              <a:spLocks/>
            </p:cNvSpPr>
            <p:nvPr userDrawn="1"/>
          </p:nvSpPr>
          <p:spPr bwMode="auto">
            <a:xfrm>
              <a:off x="726916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3" name="Freeform 124"/>
            <p:cNvSpPr>
              <a:spLocks/>
            </p:cNvSpPr>
            <p:nvPr userDrawn="1"/>
          </p:nvSpPr>
          <p:spPr bwMode="auto">
            <a:xfrm>
              <a:off x="7446963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4" name="Freeform 125"/>
            <p:cNvSpPr>
              <a:spLocks/>
            </p:cNvSpPr>
            <p:nvPr userDrawn="1"/>
          </p:nvSpPr>
          <p:spPr bwMode="auto">
            <a:xfrm>
              <a:off x="691991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5" name="Freeform 126"/>
            <p:cNvSpPr>
              <a:spLocks/>
            </p:cNvSpPr>
            <p:nvPr userDrawn="1"/>
          </p:nvSpPr>
          <p:spPr bwMode="auto">
            <a:xfrm>
              <a:off x="7096125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6" name="Freeform 127"/>
            <p:cNvSpPr>
              <a:spLocks/>
            </p:cNvSpPr>
            <p:nvPr userDrawn="1"/>
          </p:nvSpPr>
          <p:spPr bwMode="auto">
            <a:xfrm>
              <a:off x="726916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7" name="Freeform 128"/>
            <p:cNvSpPr>
              <a:spLocks/>
            </p:cNvSpPr>
            <p:nvPr userDrawn="1"/>
          </p:nvSpPr>
          <p:spPr bwMode="auto">
            <a:xfrm>
              <a:off x="7446963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8" name="Freeform 129"/>
            <p:cNvSpPr>
              <a:spLocks/>
            </p:cNvSpPr>
            <p:nvPr userDrawn="1"/>
          </p:nvSpPr>
          <p:spPr bwMode="auto">
            <a:xfrm>
              <a:off x="691991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9" name="Freeform 130"/>
            <p:cNvSpPr>
              <a:spLocks/>
            </p:cNvSpPr>
            <p:nvPr userDrawn="1"/>
          </p:nvSpPr>
          <p:spPr bwMode="auto">
            <a:xfrm>
              <a:off x="726916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0" name="Freeform 131"/>
            <p:cNvSpPr>
              <a:spLocks/>
            </p:cNvSpPr>
            <p:nvPr userDrawn="1"/>
          </p:nvSpPr>
          <p:spPr bwMode="auto">
            <a:xfrm>
              <a:off x="7446963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1" name="Freeform 132"/>
            <p:cNvSpPr>
              <a:spLocks/>
            </p:cNvSpPr>
            <p:nvPr userDrawn="1"/>
          </p:nvSpPr>
          <p:spPr bwMode="auto">
            <a:xfrm>
              <a:off x="7096125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2" name="Freeform 133"/>
            <p:cNvSpPr>
              <a:spLocks/>
            </p:cNvSpPr>
            <p:nvPr userDrawn="1"/>
          </p:nvSpPr>
          <p:spPr bwMode="auto">
            <a:xfrm>
              <a:off x="8320088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3" name="Freeform 134"/>
            <p:cNvSpPr>
              <a:spLocks/>
            </p:cNvSpPr>
            <p:nvPr userDrawn="1"/>
          </p:nvSpPr>
          <p:spPr bwMode="auto">
            <a:xfrm>
              <a:off x="849630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4" name="Freeform 135"/>
            <p:cNvSpPr>
              <a:spLocks/>
            </p:cNvSpPr>
            <p:nvPr userDrawn="1"/>
          </p:nvSpPr>
          <p:spPr bwMode="auto">
            <a:xfrm>
              <a:off x="7446963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5" name="Freeform 136"/>
            <p:cNvSpPr>
              <a:spLocks/>
            </p:cNvSpPr>
            <p:nvPr userDrawn="1"/>
          </p:nvSpPr>
          <p:spPr bwMode="auto">
            <a:xfrm>
              <a:off x="7796213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6" name="Freeform 137"/>
            <p:cNvSpPr>
              <a:spLocks/>
            </p:cNvSpPr>
            <p:nvPr userDrawn="1"/>
          </p:nvSpPr>
          <p:spPr bwMode="auto">
            <a:xfrm>
              <a:off x="7969250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7" name="Freeform 138"/>
            <p:cNvSpPr>
              <a:spLocks/>
            </p:cNvSpPr>
            <p:nvPr userDrawn="1"/>
          </p:nvSpPr>
          <p:spPr bwMode="auto">
            <a:xfrm>
              <a:off x="8147050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8" name="Freeform 139"/>
            <p:cNvSpPr>
              <a:spLocks/>
            </p:cNvSpPr>
            <p:nvPr userDrawn="1"/>
          </p:nvSpPr>
          <p:spPr bwMode="auto">
            <a:xfrm>
              <a:off x="762000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9" name="Freeform 140"/>
            <p:cNvSpPr>
              <a:spLocks/>
            </p:cNvSpPr>
            <p:nvPr userDrawn="1"/>
          </p:nvSpPr>
          <p:spPr bwMode="auto">
            <a:xfrm>
              <a:off x="7796213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0" name="Freeform 141"/>
            <p:cNvSpPr>
              <a:spLocks/>
            </p:cNvSpPr>
            <p:nvPr userDrawn="1"/>
          </p:nvSpPr>
          <p:spPr bwMode="auto">
            <a:xfrm>
              <a:off x="796925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1" name="Freeform 142"/>
            <p:cNvSpPr>
              <a:spLocks/>
            </p:cNvSpPr>
            <p:nvPr userDrawn="1"/>
          </p:nvSpPr>
          <p:spPr bwMode="auto">
            <a:xfrm>
              <a:off x="8147050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2" name="Freeform 143"/>
            <p:cNvSpPr>
              <a:spLocks/>
            </p:cNvSpPr>
            <p:nvPr userDrawn="1"/>
          </p:nvSpPr>
          <p:spPr bwMode="auto">
            <a:xfrm>
              <a:off x="8320088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3" name="Freeform 144"/>
            <p:cNvSpPr>
              <a:spLocks/>
            </p:cNvSpPr>
            <p:nvPr userDrawn="1"/>
          </p:nvSpPr>
          <p:spPr bwMode="auto">
            <a:xfrm>
              <a:off x="8496300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4" name="Freeform 145"/>
            <p:cNvSpPr>
              <a:spLocks/>
            </p:cNvSpPr>
            <p:nvPr userDrawn="1"/>
          </p:nvSpPr>
          <p:spPr bwMode="auto">
            <a:xfrm>
              <a:off x="762000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5" name="Freeform 146"/>
            <p:cNvSpPr>
              <a:spLocks/>
            </p:cNvSpPr>
            <p:nvPr userDrawn="1"/>
          </p:nvSpPr>
          <p:spPr bwMode="auto">
            <a:xfrm>
              <a:off x="7796213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6" name="Freeform 147"/>
            <p:cNvSpPr>
              <a:spLocks/>
            </p:cNvSpPr>
            <p:nvPr userDrawn="1"/>
          </p:nvSpPr>
          <p:spPr bwMode="auto">
            <a:xfrm>
              <a:off x="796925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7" name="Freeform 148"/>
            <p:cNvSpPr>
              <a:spLocks/>
            </p:cNvSpPr>
            <p:nvPr userDrawn="1"/>
          </p:nvSpPr>
          <p:spPr bwMode="auto">
            <a:xfrm>
              <a:off x="8147050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8" name="Freeform 149"/>
            <p:cNvSpPr>
              <a:spLocks/>
            </p:cNvSpPr>
            <p:nvPr userDrawn="1"/>
          </p:nvSpPr>
          <p:spPr bwMode="auto">
            <a:xfrm>
              <a:off x="8320088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9" name="Freeform 150"/>
            <p:cNvSpPr>
              <a:spLocks/>
            </p:cNvSpPr>
            <p:nvPr userDrawn="1"/>
          </p:nvSpPr>
          <p:spPr bwMode="auto">
            <a:xfrm>
              <a:off x="849630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0" name="Freeform 151"/>
            <p:cNvSpPr>
              <a:spLocks/>
            </p:cNvSpPr>
            <p:nvPr userDrawn="1"/>
          </p:nvSpPr>
          <p:spPr bwMode="auto">
            <a:xfrm>
              <a:off x="762000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1" name="Freeform 152"/>
            <p:cNvSpPr>
              <a:spLocks/>
            </p:cNvSpPr>
            <p:nvPr userDrawn="1"/>
          </p:nvSpPr>
          <p:spPr bwMode="auto">
            <a:xfrm>
              <a:off x="7796213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2" name="Freeform 153"/>
            <p:cNvSpPr>
              <a:spLocks/>
            </p:cNvSpPr>
            <p:nvPr userDrawn="1"/>
          </p:nvSpPr>
          <p:spPr bwMode="auto">
            <a:xfrm>
              <a:off x="796925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3" name="Freeform 154"/>
            <p:cNvSpPr>
              <a:spLocks/>
            </p:cNvSpPr>
            <p:nvPr userDrawn="1"/>
          </p:nvSpPr>
          <p:spPr bwMode="auto">
            <a:xfrm>
              <a:off x="8147050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4" name="Freeform 155"/>
            <p:cNvSpPr>
              <a:spLocks/>
            </p:cNvSpPr>
            <p:nvPr userDrawn="1"/>
          </p:nvSpPr>
          <p:spPr bwMode="auto">
            <a:xfrm>
              <a:off x="849630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5" name="Freeform 156"/>
            <p:cNvSpPr>
              <a:spLocks/>
            </p:cNvSpPr>
            <p:nvPr userDrawn="1"/>
          </p:nvSpPr>
          <p:spPr bwMode="auto">
            <a:xfrm>
              <a:off x="8669338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6" name="Freeform 157"/>
            <p:cNvSpPr>
              <a:spLocks/>
            </p:cNvSpPr>
            <p:nvPr userDrawn="1"/>
          </p:nvSpPr>
          <p:spPr bwMode="auto">
            <a:xfrm>
              <a:off x="762000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7" name="Freeform 158"/>
            <p:cNvSpPr>
              <a:spLocks/>
            </p:cNvSpPr>
            <p:nvPr userDrawn="1"/>
          </p:nvSpPr>
          <p:spPr bwMode="auto">
            <a:xfrm>
              <a:off x="7796213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8" name="Freeform 159"/>
            <p:cNvSpPr>
              <a:spLocks/>
            </p:cNvSpPr>
            <p:nvPr userDrawn="1"/>
          </p:nvSpPr>
          <p:spPr bwMode="auto">
            <a:xfrm>
              <a:off x="796925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9" name="Freeform 160"/>
            <p:cNvSpPr>
              <a:spLocks/>
            </p:cNvSpPr>
            <p:nvPr userDrawn="1"/>
          </p:nvSpPr>
          <p:spPr bwMode="auto">
            <a:xfrm>
              <a:off x="8147050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0" name="Freeform 161"/>
            <p:cNvSpPr>
              <a:spLocks/>
            </p:cNvSpPr>
            <p:nvPr userDrawn="1"/>
          </p:nvSpPr>
          <p:spPr bwMode="auto">
            <a:xfrm>
              <a:off x="8669338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1" name="Freeform 162"/>
            <p:cNvSpPr>
              <a:spLocks/>
            </p:cNvSpPr>
            <p:nvPr userDrawn="1"/>
          </p:nvSpPr>
          <p:spPr bwMode="auto">
            <a:xfrm>
              <a:off x="762000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2" name="Freeform 163"/>
            <p:cNvSpPr>
              <a:spLocks/>
            </p:cNvSpPr>
            <p:nvPr userDrawn="1"/>
          </p:nvSpPr>
          <p:spPr bwMode="auto">
            <a:xfrm>
              <a:off x="7796213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3" name="Freeform 164"/>
            <p:cNvSpPr>
              <a:spLocks/>
            </p:cNvSpPr>
            <p:nvPr userDrawn="1"/>
          </p:nvSpPr>
          <p:spPr bwMode="auto">
            <a:xfrm>
              <a:off x="796925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4" name="Freeform 165"/>
            <p:cNvSpPr>
              <a:spLocks/>
            </p:cNvSpPr>
            <p:nvPr userDrawn="1"/>
          </p:nvSpPr>
          <p:spPr bwMode="auto">
            <a:xfrm>
              <a:off x="8669338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5" name="Freeform 166"/>
            <p:cNvSpPr>
              <a:spLocks/>
            </p:cNvSpPr>
            <p:nvPr userDrawn="1"/>
          </p:nvSpPr>
          <p:spPr bwMode="auto">
            <a:xfrm>
              <a:off x="762000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6" name="Freeform 167"/>
            <p:cNvSpPr>
              <a:spLocks/>
            </p:cNvSpPr>
            <p:nvPr userDrawn="1"/>
          </p:nvSpPr>
          <p:spPr bwMode="auto">
            <a:xfrm>
              <a:off x="7796213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7" name="Freeform 168"/>
            <p:cNvSpPr>
              <a:spLocks/>
            </p:cNvSpPr>
            <p:nvPr userDrawn="1"/>
          </p:nvSpPr>
          <p:spPr bwMode="auto">
            <a:xfrm>
              <a:off x="796925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8" name="Freeform 169"/>
            <p:cNvSpPr>
              <a:spLocks/>
            </p:cNvSpPr>
            <p:nvPr userDrawn="1"/>
          </p:nvSpPr>
          <p:spPr bwMode="auto">
            <a:xfrm>
              <a:off x="762000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9" name="Freeform 170"/>
            <p:cNvSpPr>
              <a:spLocks/>
            </p:cNvSpPr>
            <p:nvPr userDrawn="1"/>
          </p:nvSpPr>
          <p:spPr bwMode="auto">
            <a:xfrm>
              <a:off x="7796213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0" name="Freeform 171"/>
            <p:cNvSpPr>
              <a:spLocks/>
            </p:cNvSpPr>
            <p:nvPr userDrawn="1"/>
          </p:nvSpPr>
          <p:spPr bwMode="auto">
            <a:xfrm>
              <a:off x="796925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1" name="Freeform 172"/>
            <p:cNvSpPr>
              <a:spLocks/>
            </p:cNvSpPr>
            <p:nvPr userDrawn="1"/>
          </p:nvSpPr>
          <p:spPr bwMode="auto">
            <a:xfrm>
              <a:off x="8147050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2" name="Freeform 173"/>
            <p:cNvSpPr>
              <a:spLocks/>
            </p:cNvSpPr>
            <p:nvPr userDrawn="1"/>
          </p:nvSpPr>
          <p:spPr bwMode="auto">
            <a:xfrm>
              <a:off x="8320088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3" name="Freeform 174"/>
            <p:cNvSpPr>
              <a:spLocks/>
            </p:cNvSpPr>
            <p:nvPr userDrawn="1"/>
          </p:nvSpPr>
          <p:spPr bwMode="auto">
            <a:xfrm>
              <a:off x="86693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4" name="Freeform 175"/>
            <p:cNvSpPr>
              <a:spLocks/>
            </p:cNvSpPr>
            <p:nvPr userDrawn="1"/>
          </p:nvSpPr>
          <p:spPr bwMode="auto">
            <a:xfrm>
              <a:off x="7796213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5" name="Freeform 176"/>
            <p:cNvSpPr>
              <a:spLocks/>
            </p:cNvSpPr>
            <p:nvPr userDrawn="1"/>
          </p:nvSpPr>
          <p:spPr bwMode="auto">
            <a:xfrm>
              <a:off x="7969250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6" name="Freeform 177"/>
            <p:cNvSpPr>
              <a:spLocks/>
            </p:cNvSpPr>
            <p:nvPr userDrawn="1"/>
          </p:nvSpPr>
          <p:spPr bwMode="auto">
            <a:xfrm>
              <a:off x="8147050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7" name="Freeform 178"/>
            <p:cNvSpPr>
              <a:spLocks/>
            </p:cNvSpPr>
            <p:nvPr userDrawn="1"/>
          </p:nvSpPr>
          <p:spPr bwMode="auto">
            <a:xfrm>
              <a:off x="8320088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8" name="Freeform 179"/>
            <p:cNvSpPr>
              <a:spLocks/>
            </p:cNvSpPr>
            <p:nvPr userDrawn="1"/>
          </p:nvSpPr>
          <p:spPr bwMode="auto">
            <a:xfrm>
              <a:off x="86693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9" name="Freeform 180"/>
            <p:cNvSpPr>
              <a:spLocks/>
            </p:cNvSpPr>
            <p:nvPr userDrawn="1"/>
          </p:nvSpPr>
          <p:spPr bwMode="auto">
            <a:xfrm>
              <a:off x="8320088" y="235108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0" name="Freeform 181"/>
            <p:cNvSpPr>
              <a:spLocks/>
            </p:cNvSpPr>
            <p:nvPr userDrawn="1"/>
          </p:nvSpPr>
          <p:spPr bwMode="auto">
            <a:xfrm>
              <a:off x="8147050" y="2528888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1" name="Freeform 182"/>
            <p:cNvSpPr>
              <a:spLocks/>
            </p:cNvSpPr>
            <p:nvPr userDrawn="1"/>
          </p:nvSpPr>
          <p:spPr bwMode="auto">
            <a:xfrm>
              <a:off x="8496300" y="22542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2" name="Freeform 183"/>
            <p:cNvSpPr>
              <a:spLocks/>
            </p:cNvSpPr>
            <p:nvPr userDrawn="1"/>
          </p:nvSpPr>
          <p:spPr bwMode="auto">
            <a:xfrm>
              <a:off x="8320088" y="40163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3" name="Freeform 184"/>
            <p:cNvSpPr>
              <a:spLocks/>
            </p:cNvSpPr>
            <p:nvPr userDrawn="1"/>
          </p:nvSpPr>
          <p:spPr bwMode="auto">
            <a:xfrm>
              <a:off x="8496300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4" name="Freeform 185"/>
            <p:cNvSpPr>
              <a:spLocks/>
            </p:cNvSpPr>
            <p:nvPr userDrawn="1"/>
          </p:nvSpPr>
          <p:spPr bwMode="auto">
            <a:xfrm>
              <a:off x="8147050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5" name="Freeform 186"/>
            <p:cNvSpPr>
              <a:spLocks/>
            </p:cNvSpPr>
            <p:nvPr userDrawn="1"/>
          </p:nvSpPr>
          <p:spPr bwMode="auto">
            <a:xfrm>
              <a:off x="8320088" y="577850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6" name="Freeform 187"/>
            <p:cNvSpPr>
              <a:spLocks/>
            </p:cNvSpPr>
            <p:nvPr userDrawn="1"/>
          </p:nvSpPr>
          <p:spPr bwMode="auto">
            <a:xfrm>
              <a:off x="8320088" y="758825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7" name="Freeform 188"/>
            <p:cNvSpPr>
              <a:spLocks/>
            </p:cNvSpPr>
            <p:nvPr userDrawn="1"/>
          </p:nvSpPr>
          <p:spPr bwMode="auto">
            <a:xfrm>
              <a:off x="8496300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285" name="Прямоугольник 284"/>
          <p:cNvSpPr/>
          <p:nvPr userDrawn="1"/>
        </p:nvSpPr>
        <p:spPr>
          <a:xfrm>
            <a:off x="0" y="3772110"/>
            <a:ext cx="12192000" cy="669262"/>
          </a:xfrm>
          <a:prstGeom prst="rect">
            <a:avLst/>
          </a:prstGeom>
          <a:solidFill>
            <a:srgbClr val="BDDBE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286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72602" y="3879595"/>
            <a:ext cx="10846796" cy="480000"/>
          </a:xfrm>
          <a:prstGeom prst="rect">
            <a:avLst/>
          </a:prstGeom>
        </p:spPr>
        <p:txBody>
          <a:bodyPr lIns="0" rIns="0" bIns="10800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1 строка</a:t>
            </a:r>
            <a:endParaRPr lang="en-US" dirty="0"/>
          </a:p>
        </p:txBody>
      </p:sp>
      <p:pic>
        <p:nvPicPr>
          <p:cNvPr id="242" name="Рисунок 2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15" y="492476"/>
            <a:ext cx="2250927" cy="698055"/>
          </a:xfrm>
          <a:prstGeom prst="rect">
            <a:avLst/>
          </a:prstGeom>
        </p:spPr>
      </p:pic>
      <p:cxnSp>
        <p:nvCxnSpPr>
          <p:cNvPr id="243" name="Прямая соединительная линия 242"/>
          <p:cNvCxnSpPr/>
          <p:nvPr userDrawn="1"/>
        </p:nvCxnSpPr>
        <p:spPr>
          <a:xfrm>
            <a:off x="1702672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 userDrawn="1"/>
        </p:nvCxnSpPr>
        <p:spPr>
          <a:xfrm>
            <a:off x="5823567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0" name="Группа 289"/>
          <p:cNvGrpSpPr/>
          <p:nvPr userDrawn="1"/>
        </p:nvGrpSpPr>
        <p:grpSpPr>
          <a:xfrm>
            <a:off x="1866901" y="571500"/>
            <a:ext cx="3550754" cy="608013"/>
            <a:chOff x="1866901" y="571500"/>
            <a:chExt cx="3550754" cy="608013"/>
          </a:xfrm>
        </p:grpSpPr>
        <p:pic>
          <p:nvPicPr>
            <p:cNvPr id="291" name="Рисунок 29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87" y="598047"/>
              <a:ext cx="1780768" cy="572400"/>
            </a:xfrm>
            <a:prstGeom prst="rect">
              <a:avLst/>
            </a:prstGeom>
          </p:spPr>
        </p:pic>
        <p:grpSp>
          <p:nvGrpSpPr>
            <p:cNvPr id="292" name="Group 86"/>
            <p:cNvGrpSpPr>
              <a:grpSpLocks noChangeAspect="1"/>
            </p:cNvGrpSpPr>
            <p:nvPr userDrawn="1"/>
          </p:nvGrpSpPr>
          <p:grpSpPr bwMode="auto">
            <a:xfrm>
              <a:off x="1866901" y="571500"/>
              <a:ext cx="1625600" cy="608013"/>
              <a:chOff x="1176" y="360"/>
              <a:chExt cx="1024" cy="383"/>
            </a:xfrm>
          </p:grpSpPr>
          <p:sp>
            <p:nvSpPr>
              <p:cNvPr id="293" name="Freeform 87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4" name="Freeform 88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06 w 127"/>
                  <a:gd name="T1" fmla="*/ 127 h 127"/>
                  <a:gd name="T2" fmla="*/ 21 w 127"/>
                  <a:gd name="T3" fmla="*/ 127 h 127"/>
                  <a:gd name="T4" fmla="*/ 0 w 127"/>
                  <a:gd name="T5" fmla="*/ 106 h 127"/>
                  <a:gd name="T6" fmla="*/ 0 w 127"/>
                  <a:gd name="T7" fmla="*/ 21 h 127"/>
                  <a:gd name="T8" fmla="*/ 21 w 127"/>
                  <a:gd name="T9" fmla="*/ 0 h 127"/>
                  <a:gd name="T10" fmla="*/ 106 w 127"/>
                  <a:gd name="T11" fmla="*/ 0 h 127"/>
                  <a:gd name="T12" fmla="*/ 127 w 127"/>
                  <a:gd name="T13" fmla="*/ 21 h 127"/>
                  <a:gd name="T14" fmla="*/ 127 w 127"/>
                  <a:gd name="T15" fmla="*/ 106 h 127"/>
                  <a:gd name="T16" fmla="*/ 106 w 127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7">
                    <a:moveTo>
                      <a:pt x="10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6"/>
                      <a:pt x="127" y="106"/>
                      <a:pt x="127" y="106"/>
                    </a:cubicBezTo>
                    <a:cubicBezTo>
                      <a:pt x="127" y="117"/>
                      <a:pt x="117" y="127"/>
                      <a:pt x="10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5" name="Freeform 89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6" name="Freeform 90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7" name="Freeform 91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8" name="Freeform 92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9" name="Freeform 93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779 w 2128"/>
                  <a:gd name="T1" fmla="*/ 2160 h 2160"/>
                  <a:gd name="T2" fmla="*/ 350 w 2128"/>
                  <a:gd name="T3" fmla="*/ 2160 h 2160"/>
                  <a:gd name="T4" fmla="*/ 0 w 2128"/>
                  <a:gd name="T5" fmla="*/ 1806 h 2160"/>
                  <a:gd name="T6" fmla="*/ 0 w 2128"/>
                  <a:gd name="T7" fmla="*/ 355 h 2160"/>
                  <a:gd name="T8" fmla="*/ 350 w 2128"/>
                  <a:gd name="T9" fmla="*/ 0 h 2160"/>
                  <a:gd name="T10" fmla="*/ 1779 w 2128"/>
                  <a:gd name="T11" fmla="*/ 0 h 2160"/>
                  <a:gd name="T12" fmla="*/ 2128 w 2128"/>
                  <a:gd name="T13" fmla="*/ 355 h 2160"/>
                  <a:gd name="T14" fmla="*/ 2128 w 2128"/>
                  <a:gd name="T15" fmla="*/ 1806 h 2160"/>
                  <a:gd name="T16" fmla="*/ 1779 w 2128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60">
                    <a:moveTo>
                      <a:pt x="1779" y="2160"/>
                    </a:moveTo>
                    <a:cubicBezTo>
                      <a:pt x="350" y="2160"/>
                      <a:pt x="350" y="2160"/>
                      <a:pt x="350" y="2160"/>
                    </a:cubicBezTo>
                    <a:cubicBezTo>
                      <a:pt x="167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9"/>
                      <a:pt x="2128" y="355"/>
                    </a:cubicBezTo>
                    <a:cubicBezTo>
                      <a:pt x="2128" y="1806"/>
                      <a:pt x="2128" y="1806"/>
                      <a:pt x="2128" y="1806"/>
                    </a:cubicBezTo>
                    <a:cubicBezTo>
                      <a:pt x="2128" y="1992"/>
                      <a:pt x="1962" y="2160"/>
                      <a:pt x="1779" y="216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0" name="Freeform 94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06 w 127"/>
                  <a:gd name="T1" fmla="*/ 129 h 129"/>
                  <a:gd name="T2" fmla="*/ 21 w 127"/>
                  <a:gd name="T3" fmla="*/ 129 h 129"/>
                  <a:gd name="T4" fmla="*/ 0 w 127"/>
                  <a:gd name="T5" fmla="*/ 108 h 129"/>
                  <a:gd name="T6" fmla="*/ 0 w 127"/>
                  <a:gd name="T7" fmla="*/ 21 h 129"/>
                  <a:gd name="T8" fmla="*/ 21 w 127"/>
                  <a:gd name="T9" fmla="*/ 0 h 129"/>
                  <a:gd name="T10" fmla="*/ 106 w 127"/>
                  <a:gd name="T11" fmla="*/ 0 h 129"/>
                  <a:gd name="T12" fmla="*/ 127 w 127"/>
                  <a:gd name="T13" fmla="*/ 21 h 129"/>
                  <a:gd name="T14" fmla="*/ 127 w 127"/>
                  <a:gd name="T15" fmla="*/ 108 h 129"/>
                  <a:gd name="T16" fmla="*/ 106 w 127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9">
                    <a:moveTo>
                      <a:pt x="106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19"/>
                      <a:pt x="117" y="129"/>
                      <a:pt x="106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1" name="Freeform 95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297 w 2128"/>
                  <a:gd name="T11" fmla="*/ 0 h 2112"/>
                  <a:gd name="T12" fmla="*/ 2128 w 2128"/>
                  <a:gd name="T13" fmla="*/ 825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297" y="0"/>
                      <a:pt x="1297" y="0"/>
                      <a:pt x="1297" y="0"/>
                    </a:cubicBezTo>
                    <a:cubicBezTo>
                      <a:pt x="1763" y="0"/>
                      <a:pt x="2128" y="363"/>
                      <a:pt x="2128" y="825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59BFA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2" name="Freeform 96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78 w 128"/>
                  <a:gd name="T11" fmla="*/ 0 h 127"/>
                  <a:gd name="T12" fmla="*/ 128 w 128"/>
                  <a:gd name="T13" fmla="*/ 50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06" y="0"/>
                      <a:pt x="128" y="22"/>
                      <a:pt x="128" y="50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3" name="Freeform 97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1264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254 h 2112"/>
                  <a:gd name="T16" fmla="*/ 1264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264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254"/>
                      <a:pt x="2128" y="1254"/>
                      <a:pt x="2128" y="1254"/>
                    </a:cubicBezTo>
                    <a:cubicBezTo>
                      <a:pt x="2128" y="1733"/>
                      <a:pt x="1746" y="2112"/>
                      <a:pt x="1264" y="2112"/>
                    </a:cubicBezTo>
                  </a:path>
                </a:pathLst>
              </a:custGeom>
              <a:solidFill>
                <a:srgbClr val="AA93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4" name="Freeform 98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76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76 h 127"/>
                  <a:gd name="T16" fmla="*/ 76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7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76"/>
                      <a:pt x="128" y="76"/>
                      <a:pt x="128" y="76"/>
                    </a:cubicBezTo>
                    <a:cubicBezTo>
                      <a:pt x="128" y="104"/>
                      <a:pt x="105" y="127"/>
                      <a:pt x="7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5" name="Freeform 99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732 w 2128"/>
                  <a:gd name="T3" fmla="*/ 2112 h 2112"/>
                  <a:gd name="T4" fmla="*/ 0 w 2128"/>
                  <a:gd name="T5" fmla="*/ 138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732" y="2112"/>
                      <a:pt x="732" y="2112"/>
                      <a:pt x="732" y="2112"/>
                    </a:cubicBezTo>
                    <a:cubicBezTo>
                      <a:pt x="333" y="2112"/>
                      <a:pt x="0" y="1782"/>
                      <a:pt x="0" y="138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71A9C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6" name="Freeform 100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44 w 128"/>
                  <a:gd name="T3" fmla="*/ 127 h 127"/>
                  <a:gd name="T4" fmla="*/ 0 w 128"/>
                  <a:gd name="T5" fmla="*/ 83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44" y="127"/>
                      <a:pt x="44" y="127"/>
                      <a:pt x="44" y="127"/>
                    </a:cubicBezTo>
                    <a:cubicBezTo>
                      <a:pt x="20" y="127"/>
                      <a:pt x="0" y="107"/>
                      <a:pt x="0" y="8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7" name="Freeform 101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8" name="Freeform 102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9" name="Freeform 103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897 w 1072"/>
                  <a:gd name="T1" fmla="*/ 1056 h 1056"/>
                  <a:gd name="T2" fmla="*/ 176 w 1072"/>
                  <a:gd name="T3" fmla="*/ 1056 h 1056"/>
                  <a:gd name="T4" fmla="*/ 0 w 1072"/>
                  <a:gd name="T5" fmla="*/ 883 h 1056"/>
                  <a:gd name="T6" fmla="*/ 0 w 1072"/>
                  <a:gd name="T7" fmla="*/ 174 h 1056"/>
                  <a:gd name="T8" fmla="*/ 176 w 1072"/>
                  <a:gd name="T9" fmla="*/ 0 h 1056"/>
                  <a:gd name="T10" fmla="*/ 897 w 1072"/>
                  <a:gd name="T11" fmla="*/ 0 h 1056"/>
                  <a:gd name="T12" fmla="*/ 1072 w 1072"/>
                  <a:gd name="T13" fmla="*/ 174 h 1056"/>
                  <a:gd name="T14" fmla="*/ 1072 w 1072"/>
                  <a:gd name="T15" fmla="*/ 883 h 1056"/>
                  <a:gd name="T16" fmla="*/ 897 w 1072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56">
                    <a:moveTo>
                      <a:pt x="897" y="1056"/>
                    </a:moveTo>
                    <a:cubicBezTo>
                      <a:pt x="176" y="1056"/>
                      <a:pt x="176" y="1056"/>
                      <a:pt x="176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3"/>
                      <a:pt x="1072" y="174"/>
                    </a:cubicBezTo>
                    <a:cubicBezTo>
                      <a:pt x="1072" y="883"/>
                      <a:pt x="1072" y="883"/>
                      <a:pt x="1072" y="883"/>
                    </a:cubicBezTo>
                    <a:cubicBezTo>
                      <a:pt x="1072" y="974"/>
                      <a:pt x="989" y="1056"/>
                      <a:pt x="897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0" name="Freeform 104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1" name="Freeform 105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897 w 1072"/>
                  <a:gd name="T1" fmla="*/ 1080 h 1080"/>
                  <a:gd name="T2" fmla="*/ 176 w 1072"/>
                  <a:gd name="T3" fmla="*/ 1080 h 1080"/>
                  <a:gd name="T4" fmla="*/ 0 w 1072"/>
                  <a:gd name="T5" fmla="*/ 903 h 1080"/>
                  <a:gd name="T6" fmla="*/ 0 w 1072"/>
                  <a:gd name="T7" fmla="*/ 178 h 1080"/>
                  <a:gd name="T8" fmla="*/ 176 w 1072"/>
                  <a:gd name="T9" fmla="*/ 0 h 1080"/>
                  <a:gd name="T10" fmla="*/ 897 w 1072"/>
                  <a:gd name="T11" fmla="*/ 0 h 1080"/>
                  <a:gd name="T12" fmla="*/ 1072 w 1072"/>
                  <a:gd name="T13" fmla="*/ 178 h 1080"/>
                  <a:gd name="T14" fmla="*/ 1072 w 1072"/>
                  <a:gd name="T15" fmla="*/ 903 h 1080"/>
                  <a:gd name="T16" fmla="*/ 897 w 1072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80">
                    <a:moveTo>
                      <a:pt x="897" y="1080"/>
                    </a:moveTo>
                    <a:cubicBezTo>
                      <a:pt x="176" y="1080"/>
                      <a:pt x="176" y="1080"/>
                      <a:pt x="176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5"/>
                      <a:pt x="1072" y="178"/>
                    </a:cubicBezTo>
                    <a:cubicBezTo>
                      <a:pt x="1072" y="903"/>
                      <a:pt x="1072" y="903"/>
                      <a:pt x="1072" y="903"/>
                    </a:cubicBezTo>
                    <a:cubicBezTo>
                      <a:pt x="1072" y="996"/>
                      <a:pt x="989" y="1080"/>
                      <a:pt x="897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2" name="Freeform 106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3" name="Freeform 107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890 w 1064"/>
                  <a:gd name="T1" fmla="*/ 1056 h 1056"/>
                  <a:gd name="T2" fmla="*/ 175 w 1064"/>
                  <a:gd name="T3" fmla="*/ 1056 h 1056"/>
                  <a:gd name="T4" fmla="*/ 0 w 1064"/>
                  <a:gd name="T5" fmla="*/ 883 h 1056"/>
                  <a:gd name="T6" fmla="*/ 0 w 1064"/>
                  <a:gd name="T7" fmla="*/ 174 h 1056"/>
                  <a:gd name="T8" fmla="*/ 175 w 1064"/>
                  <a:gd name="T9" fmla="*/ 0 h 1056"/>
                  <a:gd name="T10" fmla="*/ 890 w 1064"/>
                  <a:gd name="T11" fmla="*/ 0 h 1056"/>
                  <a:gd name="T12" fmla="*/ 1064 w 1064"/>
                  <a:gd name="T13" fmla="*/ 174 h 1056"/>
                  <a:gd name="T14" fmla="*/ 1064 w 1064"/>
                  <a:gd name="T15" fmla="*/ 883 h 1056"/>
                  <a:gd name="T16" fmla="*/ 890 w 1064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56">
                    <a:moveTo>
                      <a:pt x="890" y="1056"/>
                    </a:moveTo>
                    <a:cubicBezTo>
                      <a:pt x="175" y="1056"/>
                      <a:pt x="175" y="1056"/>
                      <a:pt x="175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3"/>
                      <a:pt x="1064" y="174"/>
                    </a:cubicBezTo>
                    <a:cubicBezTo>
                      <a:pt x="1064" y="883"/>
                      <a:pt x="1064" y="883"/>
                      <a:pt x="1064" y="883"/>
                    </a:cubicBezTo>
                    <a:cubicBezTo>
                      <a:pt x="1064" y="974"/>
                      <a:pt x="981" y="1056"/>
                      <a:pt x="890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4" name="Freeform 108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5" name="Freeform 109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890 w 1064"/>
                  <a:gd name="T1" fmla="*/ 1080 h 1080"/>
                  <a:gd name="T2" fmla="*/ 175 w 1064"/>
                  <a:gd name="T3" fmla="*/ 1080 h 1080"/>
                  <a:gd name="T4" fmla="*/ 0 w 1064"/>
                  <a:gd name="T5" fmla="*/ 903 h 1080"/>
                  <a:gd name="T6" fmla="*/ 0 w 1064"/>
                  <a:gd name="T7" fmla="*/ 178 h 1080"/>
                  <a:gd name="T8" fmla="*/ 175 w 1064"/>
                  <a:gd name="T9" fmla="*/ 0 h 1080"/>
                  <a:gd name="T10" fmla="*/ 890 w 1064"/>
                  <a:gd name="T11" fmla="*/ 0 h 1080"/>
                  <a:gd name="T12" fmla="*/ 1064 w 1064"/>
                  <a:gd name="T13" fmla="*/ 178 h 1080"/>
                  <a:gd name="T14" fmla="*/ 1064 w 1064"/>
                  <a:gd name="T15" fmla="*/ 903 h 1080"/>
                  <a:gd name="T16" fmla="*/ 890 w 1064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80">
                    <a:moveTo>
                      <a:pt x="890" y="1080"/>
                    </a:moveTo>
                    <a:cubicBezTo>
                      <a:pt x="175" y="1080"/>
                      <a:pt x="175" y="1080"/>
                      <a:pt x="175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5"/>
                      <a:pt x="1064" y="178"/>
                    </a:cubicBezTo>
                    <a:cubicBezTo>
                      <a:pt x="1064" y="903"/>
                      <a:pt x="1064" y="903"/>
                      <a:pt x="1064" y="903"/>
                    </a:cubicBezTo>
                    <a:cubicBezTo>
                      <a:pt x="1064" y="996"/>
                      <a:pt x="981" y="1080"/>
                      <a:pt x="890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6" name="Freeform 110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7" name="Freeform 111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" name="Freeform 112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9" name="Freeform 113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806 w 2160"/>
                  <a:gd name="T1" fmla="*/ 2112 h 2112"/>
                  <a:gd name="T2" fmla="*/ 355 w 2160"/>
                  <a:gd name="T3" fmla="*/ 2112 h 2112"/>
                  <a:gd name="T4" fmla="*/ 0 w 2160"/>
                  <a:gd name="T5" fmla="*/ 1766 h 2112"/>
                  <a:gd name="T6" fmla="*/ 0 w 2160"/>
                  <a:gd name="T7" fmla="*/ 347 h 2112"/>
                  <a:gd name="T8" fmla="*/ 355 w 2160"/>
                  <a:gd name="T9" fmla="*/ 0 h 2112"/>
                  <a:gd name="T10" fmla="*/ 1806 w 2160"/>
                  <a:gd name="T11" fmla="*/ 0 h 2112"/>
                  <a:gd name="T12" fmla="*/ 2160 w 2160"/>
                  <a:gd name="T13" fmla="*/ 347 h 2112"/>
                  <a:gd name="T14" fmla="*/ 2160 w 2160"/>
                  <a:gd name="T15" fmla="*/ 1766 h 2112"/>
                  <a:gd name="T16" fmla="*/ 1806 w 2160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" h="2112">
                    <a:moveTo>
                      <a:pt x="1806" y="2112"/>
                    </a:moveTo>
                    <a:cubicBezTo>
                      <a:pt x="355" y="2112"/>
                      <a:pt x="355" y="2112"/>
                      <a:pt x="355" y="2112"/>
                    </a:cubicBezTo>
                    <a:cubicBezTo>
                      <a:pt x="169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9" y="0"/>
                      <a:pt x="355" y="0"/>
                    </a:cubicBezTo>
                    <a:cubicBezTo>
                      <a:pt x="1806" y="0"/>
                      <a:pt x="1806" y="0"/>
                      <a:pt x="1806" y="0"/>
                    </a:cubicBezTo>
                    <a:cubicBezTo>
                      <a:pt x="1992" y="0"/>
                      <a:pt x="2160" y="165"/>
                      <a:pt x="2160" y="347"/>
                    </a:cubicBezTo>
                    <a:cubicBezTo>
                      <a:pt x="2160" y="1766"/>
                      <a:pt x="2160" y="1766"/>
                      <a:pt x="2160" y="1766"/>
                    </a:cubicBezTo>
                    <a:cubicBezTo>
                      <a:pt x="2160" y="1947"/>
                      <a:pt x="1992" y="2112"/>
                      <a:pt x="1806" y="2112"/>
                    </a:cubicBezTo>
                  </a:path>
                </a:pathLst>
              </a:custGeom>
              <a:solidFill>
                <a:srgbClr val="A29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0" name="Freeform 114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08 w 129"/>
                  <a:gd name="T1" fmla="*/ 127 h 127"/>
                  <a:gd name="T2" fmla="*/ 21 w 129"/>
                  <a:gd name="T3" fmla="*/ 127 h 127"/>
                  <a:gd name="T4" fmla="*/ 0 w 129"/>
                  <a:gd name="T5" fmla="*/ 106 h 127"/>
                  <a:gd name="T6" fmla="*/ 0 w 129"/>
                  <a:gd name="T7" fmla="*/ 21 h 127"/>
                  <a:gd name="T8" fmla="*/ 21 w 129"/>
                  <a:gd name="T9" fmla="*/ 0 h 127"/>
                  <a:gd name="T10" fmla="*/ 108 w 129"/>
                  <a:gd name="T11" fmla="*/ 0 h 127"/>
                  <a:gd name="T12" fmla="*/ 129 w 129"/>
                  <a:gd name="T13" fmla="*/ 21 h 127"/>
                  <a:gd name="T14" fmla="*/ 129 w 129"/>
                  <a:gd name="T15" fmla="*/ 106 h 127"/>
                  <a:gd name="T16" fmla="*/ 108 w 129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127">
                    <a:moveTo>
                      <a:pt x="108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9" y="0"/>
                      <a:pt x="129" y="10"/>
                      <a:pt x="129" y="21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29" y="117"/>
                      <a:pt x="119" y="127"/>
                      <a:pt x="108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1" name="Freeform 115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E8BDA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2" name="Freeform 116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3" name="Freeform 117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793 w 2144"/>
                  <a:gd name="T1" fmla="*/ 2160 h 2160"/>
                  <a:gd name="T2" fmla="*/ 352 w 2144"/>
                  <a:gd name="T3" fmla="*/ 2160 h 2160"/>
                  <a:gd name="T4" fmla="*/ 0 w 2144"/>
                  <a:gd name="T5" fmla="*/ 1806 h 2160"/>
                  <a:gd name="T6" fmla="*/ 0 w 2144"/>
                  <a:gd name="T7" fmla="*/ 355 h 2160"/>
                  <a:gd name="T8" fmla="*/ 352 w 2144"/>
                  <a:gd name="T9" fmla="*/ 0 h 2160"/>
                  <a:gd name="T10" fmla="*/ 1793 w 2144"/>
                  <a:gd name="T11" fmla="*/ 0 h 2160"/>
                  <a:gd name="T12" fmla="*/ 2144 w 2144"/>
                  <a:gd name="T13" fmla="*/ 355 h 2160"/>
                  <a:gd name="T14" fmla="*/ 2144 w 2144"/>
                  <a:gd name="T15" fmla="*/ 1806 h 2160"/>
                  <a:gd name="T16" fmla="*/ 1793 w 2144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60">
                    <a:moveTo>
                      <a:pt x="1793" y="2160"/>
                    </a:moveTo>
                    <a:cubicBezTo>
                      <a:pt x="352" y="2160"/>
                      <a:pt x="352" y="2160"/>
                      <a:pt x="352" y="2160"/>
                    </a:cubicBezTo>
                    <a:cubicBezTo>
                      <a:pt x="168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9"/>
                      <a:pt x="2144" y="355"/>
                    </a:cubicBezTo>
                    <a:cubicBezTo>
                      <a:pt x="2144" y="1806"/>
                      <a:pt x="2144" y="1806"/>
                      <a:pt x="2144" y="1806"/>
                    </a:cubicBezTo>
                    <a:cubicBezTo>
                      <a:pt x="2144" y="1992"/>
                      <a:pt x="1977" y="2160"/>
                      <a:pt x="1793" y="2160"/>
                    </a:cubicBezTo>
                  </a:path>
                </a:pathLst>
              </a:custGeom>
              <a:solidFill>
                <a:srgbClr val="989E8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4" name="Freeform 118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823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35" name="Freeform 101"/>
          <p:cNvSpPr>
            <a:spLocks noEditPoints="1"/>
          </p:cNvSpPr>
          <p:nvPr/>
        </p:nvSpPr>
        <p:spPr bwMode="auto">
          <a:xfrm>
            <a:off x="6342036" y="3822357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8" name="Прямоугольник 417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19" name="Скругленный прямоугольник 418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4E988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  <p:sp>
        <p:nvSpPr>
          <p:cNvPr id="420" name="Freeform 101"/>
          <p:cNvSpPr>
            <a:spLocks noEditPoints="1"/>
          </p:cNvSpPr>
          <p:nvPr/>
        </p:nvSpPr>
        <p:spPr bwMode="auto">
          <a:xfrm>
            <a:off x="6372772" y="3763563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3" name="Прямоугольник 422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2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71E1A22-7F8F-9142-8505-0A59F41D8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  <p:sp>
        <p:nvSpPr>
          <p:cNvPr id="28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72603" y="4407641"/>
            <a:ext cx="4922044" cy="2124991"/>
          </a:xfrm>
          <a:prstGeom prst="rect">
            <a:avLst/>
          </a:prstGeom>
        </p:spPr>
        <p:txBody>
          <a:bodyPr wrap="square" lIns="0" rIns="0" bIns="108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Дополнительный текст. Новая модель организационной деятельности требует определения и уточнения системы массового участия. Постоянный количественный рост </a:t>
            </a:r>
          </a:p>
          <a:p>
            <a:pPr lvl="0"/>
            <a:r>
              <a:rPr lang="ru-RU" dirty="0"/>
              <a:t>и сфера активности требуют определения </a:t>
            </a:r>
          </a:p>
          <a:p>
            <a:pPr lvl="0"/>
            <a:r>
              <a:rPr lang="ru-RU" dirty="0"/>
              <a:t>и уточнения новых предложений.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Москва 2019 г.</a:t>
            </a:r>
          </a:p>
        </p:txBody>
      </p:sp>
    </p:spTree>
    <p:extLst>
      <p:ext uri="{BB962C8B-B14F-4D97-AF65-F5344CB8AC3E}">
        <p14:creationId xmlns:p14="http://schemas.microsoft.com/office/powerpoint/2010/main" val="41271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46" name="Прямоугольник 4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5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0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11" pos="7559">
          <p15:clr>
            <a:srgbClr val="FBAE40"/>
          </p15:clr>
        </p15:guide>
        <p15:guide id="12" orient="horz" pos="731">
          <p15:clr>
            <a:srgbClr val="FBAE40"/>
          </p15:clr>
        </p15:guide>
        <p15:guide id="13" orient="horz" pos="4065">
          <p15:clr>
            <a:srgbClr val="FBAE40"/>
          </p15:clr>
        </p15:guide>
        <p15:guide id="14" pos="121">
          <p15:clr>
            <a:srgbClr val="FBAE40"/>
          </p15:clr>
        </p15:guide>
        <p15:guide id="15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160463"/>
            <a:ext cx="11807825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701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160463"/>
            <a:ext cx="5795962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7"/>
          </p:nvPr>
        </p:nvSpPr>
        <p:spPr>
          <a:xfrm>
            <a:off x="6203950" y="1160463"/>
            <a:ext cx="5795964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13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1" pos="3772">
          <p15:clr>
            <a:srgbClr val="FBAE40"/>
          </p15:clr>
        </p15:guide>
        <p15:guide id="12" pos="39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3179763" y="1486969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3179763" y="1169048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2" name="Текст 2"/>
          <p:cNvSpPr>
            <a:spLocks noGrp="1"/>
          </p:cNvSpPr>
          <p:nvPr>
            <p:ph type="body" sz="quarter" idx="25"/>
          </p:nvPr>
        </p:nvSpPr>
        <p:spPr>
          <a:xfrm>
            <a:off x="3179763" y="3264494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3179763" y="2946573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27"/>
          </p:nvPr>
        </p:nvSpPr>
        <p:spPr>
          <a:xfrm>
            <a:off x="3179763" y="5017495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28" hasCustomPrompt="1"/>
          </p:nvPr>
        </p:nvSpPr>
        <p:spPr>
          <a:xfrm>
            <a:off x="3179763" y="4699574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21"/>
          </p:nvPr>
        </p:nvSpPr>
        <p:spPr>
          <a:xfrm>
            <a:off x="192088" y="1160463"/>
            <a:ext cx="2808287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88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1" pos="1890">
          <p15:clr>
            <a:srgbClr val="FBAE40"/>
          </p15:clr>
        </p15:guide>
        <p15:guide id="12" pos="200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486969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92088" y="1169048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2" name="Текст 2"/>
          <p:cNvSpPr>
            <a:spLocks noGrp="1"/>
          </p:cNvSpPr>
          <p:nvPr>
            <p:ph type="body" sz="quarter" idx="25"/>
          </p:nvPr>
        </p:nvSpPr>
        <p:spPr>
          <a:xfrm>
            <a:off x="192088" y="3264494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192088" y="2946573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27"/>
          </p:nvPr>
        </p:nvSpPr>
        <p:spPr>
          <a:xfrm>
            <a:off x="192088" y="5017495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28" hasCustomPrompt="1"/>
          </p:nvPr>
        </p:nvSpPr>
        <p:spPr>
          <a:xfrm>
            <a:off x="192088" y="4699574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36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Текст 2"/>
          <p:cNvSpPr>
            <a:spLocks noGrp="1"/>
          </p:cNvSpPr>
          <p:nvPr>
            <p:ph type="body" sz="quarter" idx="18"/>
          </p:nvPr>
        </p:nvSpPr>
        <p:spPr>
          <a:xfrm>
            <a:off x="8183563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sz="quarter" idx="20"/>
          </p:nvPr>
        </p:nvSpPr>
        <p:spPr>
          <a:xfrm>
            <a:off x="4184392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sz="quarter" idx="21"/>
          </p:nvPr>
        </p:nvSpPr>
        <p:spPr>
          <a:xfrm>
            <a:off x="189875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89875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38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4184392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второго уровня</a:t>
            </a:r>
          </a:p>
          <a:p>
            <a:pPr lvl="0"/>
            <a:endParaRPr lang="ru-RU" dirty="0"/>
          </a:p>
        </p:txBody>
      </p:sp>
      <p:sp>
        <p:nvSpPr>
          <p:cNvPr id="39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8183563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1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5" pos="2525">
          <p15:clr>
            <a:srgbClr val="FBAE40"/>
          </p15:clr>
        </p15:guide>
        <p15:guide id="16" pos="5155">
          <p15:clr>
            <a:srgbClr val="FBAE40"/>
          </p15:clr>
        </p15:guide>
        <p15:guide id="17" pos="2638">
          <p15:clr>
            <a:srgbClr val="FBAE40"/>
          </p15:clr>
        </p15:guide>
        <p15:guide id="18" pos="5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"/>
          <p:cNvSpPr>
            <a:spLocks noGrp="1"/>
          </p:cNvSpPr>
          <p:nvPr>
            <p:ph type="body" sz="quarter" idx="18"/>
          </p:nvPr>
        </p:nvSpPr>
        <p:spPr>
          <a:xfrm>
            <a:off x="8183563" y="2771167"/>
            <a:ext cx="3816350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sz="quarter" idx="20"/>
          </p:nvPr>
        </p:nvSpPr>
        <p:spPr>
          <a:xfrm>
            <a:off x="4188000" y="2771167"/>
            <a:ext cx="3816000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21"/>
          </p:nvPr>
        </p:nvSpPr>
        <p:spPr>
          <a:xfrm>
            <a:off x="192087" y="2771167"/>
            <a:ext cx="3816351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8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89875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49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4184392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второго уровня</a:t>
            </a:r>
          </a:p>
          <a:p>
            <a:pPr lvl="0"/>
            <a:endParaRPr lang="ru-RU" dirty="0"/>
          </a:p>
        </p:txBody>
      </p:sp>
      <p:sp>
        <p:nvSpPr>
          <p:cNvPr id="50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8183563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1" name="Текст 3"/>
          <p:cNvSpPr>
            <a:spLocks noGrp="1"/>
          </p:cNvSpPr>
          <p:nvPr>
            <p:ph type="body" sz="quarter" idx="25"/>
          </p:nvPr>
        </p:nvSpPr>
        <p:spPr>
          <a:xfrm>
            <a:off x="192088" y="1160463"/>
            <a:ext cx="11807825" cy="849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rgbClr val="9E5E4C"/>
                </a:solidFill>
              </a:defRPr>
            </a:lvl1pPr>
            <a:lvl2pPr marL="609585" indent="0">
              <a:spcBef>
                <a:spcPts val="0"/>
              </a:spcBef>
              <a:buNone/>
              <a:defRPr sz="1200"/>
            </a:lvl2pPr>
            <a:lvl3pPr marL="1219170" indent="0">
              <a:spcBef>
                <a:spcPts val="0"/>
              </a:spcBef>
              <a:buNone/>
              <a:defRPr sz="1200"/>
            </a:lvl3pPr>
            <a:lvl4pPr marL="1828755" indent="0">
              <a:spcBef>
                <a:spcPts val="0"/>
              </a:spcBef>
              <a:buNone/>
              <a:defRPr sz="1200"/>
            </a:lvl4pPr>
            <a:lvl5pPr marL="2438339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15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5" pos="2525">
          <p15:clr>
            <a:srgbClr val="FBAE40"/>
          </p15:clr>
        </p15:guide>
        <p15:guide id="16" pos="5155">
          <p15:clr>
            <a:srgbClr val="FBAE40"/>
          </p15:clr>
        </p15:guide>
        <p15:guide id="17" pos="2638">
          <p15:clr>
            <a:srgbClr val="FBAE40"/>
          </p15:clr>
        </p15:guide>
        <p15:guide id="18" pos="5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. Базовы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2" name="Прямоугольник 61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6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6099530" y="3561650"/>
            <a:ext cx="6092470" cy="609600"/>
            <a:chOff x="6099530" y="3561650"/>
            <a:chExt cx="6092470" cy="609600"/>
          </a:xfrm>
        </p:grpSpPr>
        <p:sp>
          <p:nvSpPr>
            <p:cNvPr id="52" name="Прямоугольник 51"/>
            <p:cNvSpPr/>
            <p:nvPr userDrawn="1"/>
          </p:nvSpPr>
          <p:spPr>
            <a:xfrm>
              <a:off x="6099530" y="3561650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53" name="Скругленный прямоугольник 52"/>
            <p:cNvSpPr/>
            <p:nvPr userDrawn="1"/>
          </p:nvSpPr>
          <p:spPr>
            <a:xfrm>
              <a:off x="6232499" y="3674501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7F7F7F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СТРАТЕГИЯ</a:t>
              </a:r>
            </a:p>
          </p:txBody>
        </p:sp>
        <p:sp>
          <p:nvSpPr>
            <p:cNvPr id="54" name="Freeform 101"/>
            <p:cNvSpPr>
              <a:spLocks noEditPoints="1"/>
            </p:cNvSpPr>
            <p:nvPr userDrawn="1"/>
          </p:nvSpPr>
          <p:spPr bwMode="auto">
            <a:xfrm>
              <a:off x="6372772" y="3766168"/>
              <a:ext cx="192000" cy="192000"/>
            </a:xfrm>
            <a:custGeom>
              <a:avLst/>
              <a:gdLst>
                <a:gd name="T0" fmla="*/ 239 w 477"/>
                <a:gd name="T1" fmla="*/ 53 h 477"/>
                <a:gd name="T2" fmla="*/ 424 w 477"/>
                <a:gd name="T3" fmla="*/ 238 h 477"/>
                <a:gd name="T4" fmla="*/ 239 w 477"/>
                <a:gd name="T5" fmla="*/ 424 h 477"/>
                <a:gd name="T6" fmla="*/ 53 w 477"/>
                <a:gd name="T7" fmla="*/ 238 h 477"/>
                <a:gd name="T8" fmla="*/ 239 w 477"/>
                <a:gd name="T9" fmla="*/ 53 h 477"/>
                <a:gd name="T10" fmla="*/ 239 w 477"/>
                <a:gd name="T11" fmla="*/ 0 h 477"/>
                <a:gd name="T12" fmla="*/ 0 w 477"/>
                <a:gd name="T13" fmla="*/ 238 h 477"/>
                <a:gd name="T14" fmla="*/ 239 w 477"/>
                <a:gd name="T15" fmla="*/ 477 h 477"/>
                <a:gd name="T16" fmla="*/ 477 w 477"/>
                <a:gd name="T17" fmla="*/ 238 h 477"/>
                <a:gd name="T18" fmla="*/ 239 w 477"/>
                <a:gd name="T19" fmla="*/ 0 h 477"/>
                <a:gd name="T20" fmla="*/ 349 w 477"/>
                <a:gd name="T21" fmla="*/ 128 h 477"/>
                <a:gd name="T22" fmla="*/ 336 w 477"/>
                <a:gd name="T23" fmla="*/ 124 h 477"/>
                <a:gd name="T24" fmla="*/ 179 w 477"/>
                <a:gd name="T25" fmla="*/ 170 h 477"/>
                <a:gd name="T26" fmla="*/ 170 w 477"/>
                <a:gd name="T27" fmla="*/ 179 h 477"/>
                <a:gd name="T28" fmla="*/ 125 w 477"/>
                <a:gd name="T29" fmla="*/ 336 h 477"/>
                <a:gd name="T30" fmla="*/ 128 w 477"/>
                <a:gd name="T31" fmla="*/ 349 h 477"/>
                <a:gd name="T32" fmla="*/ 137 w 477"/>
                <a:gd name="T33" fmla="*/ 353 h 477"/>
                <a:gd name="T34" fmla="*/ 141 w 477"/>
                <a:gd name="T35" fmla="*/ 352 h 477"/>
                <a:gd name="T36" fmla="*/ 298 w 477"/>
                <a:gd name="T37" fmla="*/ 307 h 477"/>
                <a:gd name="T38" fmla="*/ 307 w 477"/>
                <a:gd name="T39" fmla="*/ 298 h 477"/>
                <a:gd name="T40" fmla="*/ 353 w 477"/>
                <a:gd name="T41" fmla="*/ 141 h 477"/>
                <a:gd name="T42" fmla="*/ 349 w 477"/>
                <a:gd name="T43" fmla="*/ 128 h 477"/>
                <a:gd name="T44" fmla="*/ 156 w 477"/>
                <a:gd name="T45" fmla="*/ 320 h 477"/>
                <a:gd name="T46" fmla="*/ 193 w 477"/>
                <a:gd name="T47" fmla="*/ 193 h 477"/>
                <a:gd name="T48" fmla="*/ 284 w 477"/>
                <a:gd name="T49" fmla="*/ 284 h 477"/>
                <a:gd name="T50" fmla="*/ 156 w 477"/>
                <a:gd name="T51" fmla="*/ 32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7" h="477">
                  <a:moveTo>
                    <a:pt x="239" y="53"/>
                  </a:moveTo>
                  <a:cubicBezTo>
                    <a:pt x="341" y="53"/>
                    <a:pt x="424" y="136"/>
                    <a:pt x="424" y="238"/>
                  </a:cubicBezTo>
                  <a:cubicBezTo>
                    <a:pt x="424" y="341"/>
                    <a:pt x="341" y="424"/>
                    <a:pt x="239" y="424"/>
                  </a:cubicBezTo>
                  <a:cubicBezTo>
                    <a:pt x="136" y="424"/>
                    <a:pt x="53" y="341"/>
                    <a:pt x="53" y="238"/>
                  </a:cubicBezTo>
                  <a:cubicBezTo>
                    <a:pt x="53" y="136"/>
                    <a:pt x="136" y="53"/>
                    <a:pt x="239" y="53"/>
                  </a:cubicBezTo>
                  <a:moveTo>
                    <a:pt x="239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70"/>
                    <a:pt x="107" y="477"/>
                    <a:pt x="239" y="477"/>
                  </a:cubicBezTo>
                  <a:cubicBezTo>
                    <a:pt x="370" y="477"/>
                    <a:pt x="477" y="370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  <a:moveTo>
                    <a:pt x="349" y="128"/>
                  </a:moveTo>
                  <a:cubicBezTo>
                    <a:pt x="346" y="124"/>
                    <a:pt x="341" y="123"/>
                    <a:pt x="336" y="124"/>
                  </a:cubicBezTo>
                  <a:lnTo>
                    <a:pt x="179" y="170"/>
                  </a:lnTo>
                  <a:cubicBezTo>
                    <a:pt x="174" y="171"/>
                    <a:pt x="171" y="174"/>
                    <a:pt x="170" y="179"/>
                  </a:cubicBezTo>
                  <a:lnTo>
                    <a:pt x="125" y="336"/>
                  </a:lnTo>
                  <a:cubicBezTo>
                    <a:pt x="123" y="341"/>
                    <a:pt x="124" y="346"/>
                    <a:pt x="128" y="349"/>
                  </a:cubicBezTo>
                  <a:cubicBezTo>
                    <a:pt x="130" y="352"/>
                    <a:pt x="134" y="353"/>
                    <a:pt x="137" y="353"/>
                  </a:cubicBezTo>
                  <a:lnTo>
                    <a:pt x="141" y="352"/>
                  </a:lnTo>
                  <a:lnTo>
                    <a:pt x="298" y="307"/>
                  </a:lnTo>
                  <a:cubicBezTo>
                    <a:pt x="303" y="306"/>
                    <a:pt x="306" y="303"/>
                    <a:pt x="307" y="298"/>
                  </a:cubicBezTo>
                  <a:lnTo>
                    <a:pt x="353" y="141"/>
                  </a:lnTo>
                  <a:cubicBezTo>
                    <a:pt x="354" y="136"/>
                    <a:pt x="353" y="131"/>
                    <a:pt x="349" y="128"/>
                  </a:cubicBezTo>
                  <a:close/>
                  <a:moveTo>
                    <a:pt x="156" y="320"/>
                  </a:moveTo>
                  <a:lnTo>
                    <a:pt x="193" y="193"/>
                  </a:lnTo>
                  <a:lnTo>
                    <a:pt x="284" y="284"/>
                  </a:lnTo>
                  <a:lnTo>
                    <a:pt x="156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0" name="Freeform 99"/>
            <p:cNvSpPr>
              <a:spLocks noChangeAspect="1" noEditPoints="1"/>
            </p:cNvSpPr>
            <p:nvPr userDrawn="1"/>
          </p:nvSpPr>
          <p:spPr bwMode="auto">
            <a:xfrm>
              <a:off x="8098150" y="3767118"/>
              <a:ext cx="181621" cy="192000"/>
            </a:xfrm>
            <a:custGeom>
              <a:avLst/>
              <a:gdLst>
                <a:gd name="T0" fmla="*/ 130 w 371"/>
                <a:gd name="T1" fmla="*/ 332 h 397"/>
                <a:gd name="T2" fmla="*/ 139 w 371"/>
                <a:gd name="T3" fmla="*/ 371 h 397"/>
                <a:gd name="T4" fmla="*/ 172 w 371"/>
                <a:gd name="T5" fmla="*/ 397 h 397"/>
                <a:gd name="T6" fmla="*/ 199 w 371"/>
                <a:gd name="T7" fmla="*/ 397 h 397"/>
                <a:gd name="T8" fmla="*/ 232 w 371"/>
                <a:gd name="T9" fmla="*/ 371 h 397"/>
                <a:gd name="T10" fmla="*/ 241 w 371"/>
                <a:gd name="T11" fmla="*/ 332 h 397"/>
                <a:gd name="T12" fmla="*/ 273 w 371"/>
                <a:gd name="T13" fmla="*/ 314 h 397"/>
                <a:gd name="T14" fmla="*/ 312 w 371"/>
                <a:gd name="T15" fmla="*/ 325 h 397"/>
                <a:gd name="T16" fmla="*/ 351 w 371"/>
                <a:gd name="T17" fmla="*/ 309 h 397"/>
                <a:gd name="T18" fmla="*/ 364 w 371"/>
                <a:gd name="T19" fmla="*/ 286 h 397"/>
                <a:gd name="T20" fmla="*/ 358 w 371"/>
                <a:gd name="T21" fmla="*/ 245 h 397"/>
                <a:gd name="T22" fmla="*/ 329 w 371"/>
                <a:gd name="T23" fmla="*/ 217 h 397"/>
                <a:gd name="T24" fmla="*/ 329 w 371"/>
                <a:gd name="T25" fmla="*/ 180 h 397"/>
                <a:gd name="T26" fmla="*/ 358 w 371"/>
                <a:gd name="T27" fmla="*/ 152 h 397"/>
                <a:gd name="T28" fmla="*/ 364 w 371"/>
                <a:gd name="T29" fmla="*/ 111 h 397"/>
                <a:gd name="T30" fmla="*/ 351 w 371"/>
                <a:gd name="T31" fmla="*/ 88 h 397"/>
                <a:gd name="T32" fmla="*/ 312 w 371"/>
                <a:gd name="T33" fmla="*/ 72 h 397"/>
                <a:gd name="T34" fmla="*/ 273 w 371"/>
                <a:gd name="T35" fmla="*/ 83 h 397"/>
                <a:gd name="T36" fmla="*/ 241 w 371"/>
                <a:gd name="T37" fmla="*/ 65 h 397"/>
                <a:gd name="T38" fmla="*/ 232 w 371"/>
                <a:gd name="T39" fmla="*/ 26 h 397"/>
                <a:gd name="T40" fmla="*/ 199 w 371"/>
                <a:gd name="T41" fmla="*/ 0 h 397"/>
                <a:gd name="T42" fmla="*/ 172 w 371"/>
                <a:gd name="T43" fmla="*/ 0 h 397"/>
                <a:gd name="T44" fmla="*/ 139 w 371"/>
                <a:gd name="T45" fmla="*/ 26 h 397"/>
                <a:gd name="T46" fmla="*/ 130 w 371"/>
                <a:gd name="T47" fmla="*/ 65 h 397"/>
                <a:gd name="T48" fmla="*/ 98 w 371"/>
                <a:gd name="T49" fmla="*/ 83 h 397"/>
                <a:gd name="T50" fmla="*/ 59 w 371"/>
                <a:gd name="T51" fmla="*/ 72 h 397"/>
                <a:gd name="T52" fmla="*/ 20 w 371"/>
                <a:gd name="T53" fmla="*/ 88 h 397"/>
                <a:gd name="T54" fmla="*/ 7 w 371"/>
                <a:gd name="T55" fmla="*/ 111 h 397"/>
                <a:gd name="T56" fmla="*/ 13 w 371"/>
                <a:gd name="T57" fmla="*/ 152 h 397"/>
                <a:gd name="T58" fmla="*/ 42 w 371"/>
                <a:gd name="T59" fmla="*/ 180 h 397"/>
                <a:gd name="T60" fmla="*/ 42 w 371"/>
                <a:gd name="T61" fmla="*/ 217 h 397"/>
                <a:gd name="T62" fmla="*/ 13 w 371"/>
                <a:gd name="T63" fmla="*/ 245 h 397"/>
                <a:gd name="T64" fmla="*/ 7 w 371"/>
                <a:gd name="T65" fmla="*/ 286 h 397"/>
                <a:gd name="T66" fmla="*/ 20 w 371"/>
                <a:gd name="T67" fmla="*/ 309 h 397"/>
                <a:gd name="T68" fmla="*/ 59 w 371"/>
                <a:gd name="T69" fmla="*/ 325 h 397"/>
                <a:gd name="T70" fmla="*/ 98 w 371"/>
                <a:gd name="T71" fmla="*/ 314 h 397"/>
                <a:gd name="T72" fmla="*/ 130 w 371"/>
                <a:gd name="T73" fmla="*/ 332 h 397"/>
                <a:gd name="T74" fmla="*/ 186 w 371"/>
                <a:gd name="T75" fmla="*/ 145 h 397"/>
                <a:gd name="T76" fmla="*/ 238 w 371"/>
                <a:gd name="T77" fmla="*/ 198 h 397"/>
                <a:gd name="T78" fmla="*/ 186 w 371"/>
                <a:gd name="T79" fmla="*/ 251 h 397"/>
                <a:gd name="T80" fmla="*/ 133 w 371"/>
                <a:gd name="T81" fmla="*/ 198 h 397"/>
                <a:gd name="T82" fmla="*/ 186 w 371"/>
                <a:gd name="T83" fmla="*/ 1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1" h="397">
                  <a:moveTo>
                    <a:pt x="130" y="332"/>
                  </a:moveTo>
                  <a:lnTo>
                    <a:pt x="139" y="371"/>
                  </a:lnTo>
                  <a:cubicBezTo>
                    <a:pt x="143" y="385"/>
                    <a:pt x="158" y="397"/>
                    <a:pt x="172" y="397"/>
                  </a:cubicBezTo>
                  <a:lnTo>
                    <a:pt x="199" y="397"/>
                  </a:lnTo>
                  <a:cubicBezTo>
                    <a:pt x="213" y="397"/>
                    <a:pt x="228" y="385"/>
                    <a:pt x="232" y="371"/>
                  </a:cubicBezTo>
                  <a:lnTo>
                    <a:pt x="241" y="332"/>
                  </a:lnTo>
                  <a:cubicBezTo>
                    <a:pt x="245" y="318"/>
                    <a:pt x="259" y="310"/>
                    <a:pt x="273" y="314"/>
                  </a:cubicBezTo>
                  <a:lnTo>
                    <a:pt x="312" y="325"/>
                  </a:lnTo>
                  <a:cubicBezTo>
                    <a:pt x="326" y="329"/>
                    <a:pt x="344" y="322"/>
                    <a:pt x="351" y="309"/>
                  </a:cubicBezTo>
                  <a:lnTo>
                    <a:pt x="364" y="286"/>
                  </a:lnTo>
                  <a:cubicBezTo>
                    <a:pt x="371" y="273"/>
                    <a:pt x="369" y="255"/>
                    <a:pt x="358" y="245"/>
                  </a:cubicBezTo>
                  <a:lnTo>
                    <a:pt x="329" y="217"/>
                  </a:lnTo>
                  <a:cubicBezTo>
                    <a:pt x="319" y="207"/>
                    <a:pt x="319" y="190"/>
                    <a:pt x="329" y="180"/>
                  </a:cubicBezTo>
                  <a:lnTo>
                    <a:pt x="358" y="152"/>
                  </a:lnTo>
                  <a:cubicBezTo>
                    <a:pt x="369" y="142"/>
                    <a:pt x="371" y="123"/>
                    <a:pt x="364" y="111"/>
                  </a:cubicBezTo>
                  <a:lnTo>
                    <a:pt x="351" y="88"/>
                  </a:lnTo>
                  <a:cubicBezTo>
                    <a:pt x="343" y="75"/>
                    <a:pt x="326" y="68"/>
                    <a:pt x="312" y="72"/>
                  </a:cubicBezTo>
                  <a:lnTo>
                    <a:pt x="273" y="83"/>
                  </a:lnTo>
                  <a:cubicBezTo>
                    <a:pt x="259" y="87"/>
                    <a:pt x="245" y="79"/>
                    <a:pt x="241" y="65"/>
                  </a:cubicBezTo>
                  <a:lnTo>
                    <a:pt x="232" y="26"/>
                  </a:lnTo>
                  <a:cubicBezTo>
                    <a:pt x="228" y="11"/>
                    <a:pt x="213" y="0"/>
                    <a:pt x="199" y="0"/>
                  </a:cubicBezTo>
                  <a:lnTo>
                    <a:pt x="172" y="0"/>
                  </a:lnTo>
                  <a:cubicBezTo>
                    <a:pt x="158" y="0"/>
                    <a:pt x="143" y="11"/>
                    <a:pt x="139" y="26"/>
                  </a:cubicBezTo>
                  <a:lnTo>
                    <a:pt x="130" y="65"/>
                  </a:lnTo>
                  <a:cubicBezTo>
                    <a:pt x="126" y="79"/>
                    <a:pt x="112" y="87"/>
                    <a:pt x="98" y="83"/>
                  </a:cubicBezTo>
                  <a:lnTo>
                    <a:pt x="59" y="72"/>
                  </a:lnTo>
                  <a:cubicBezTo>
                    <a:pt x="45" y="68"/>
                    <a:pt x="28" y="75"/>
                    <a:pt x="20" y="88"/>
                  </a:cubicBezTo>
                  <a:lnTo>
                    <a:pt x="7" y="111"/>
                  </a:lnTo>
                  <a:cubicBezTo>
                    <a:pt x="0" y="123"/>
                    <a:pt x="2" y="142"/>
                    <a:pt x="13" y="152"/>
                  </a:cubicBezTo>
                  <a:lnTo>
                    <a:pt x="42" y="180"/>
                  </a:lnTo>
                  <a:cubicBezTo>
                    <a:pt x="52" y="190"/>
                    <a:pt x="52" y="207"/>
                    <a:pt x="42" y="217"/>
                  </a:cubicBezTo>
                  <a:lnTo>
                    <a:pt x="13" y="245"/>
                  </a:lnTo>
                  <a:cubicBezTo>
                    <a:pt x="2" y="255"/>
                    <a:pt x="0" y="273"/>
                    <a:pt x="7" y="286"/>
                  </a:cubicBezTo>
                  <a:lnTo>
                    <a:pt x="20" y="309"/>
                  </a:lnTo>
                  <a:cubicBezTo>
                    <a:pt x="28" y="322"/>
                    <a:pt x="45" y="329"/>
                    <a:pt x="59" y="325"/>
                  </a:cubicBezTo>
                  <a:lnTo>
                    <a:pt x="98" y="314"/>
                  </a:lnTo>
                  <a:cubicBezTo>
                    <a:pt x="112" y="310"/>
                    <a:pt x="126" y="318"/>
                    <a:pt x="130" y="332"/>
                  </a:cubicBezTo>
                  <a:close/>
                  <a:moveTo>
                    <a:pt x="186" y="145"/>
                  </a:moveTo>
                  <a:cubicBezTo>
                    <a:pt x="215" y="145"/>
                    <a:pt x="238" y="169"/>
                    <a:pt x="238" y="198"/>
                  </a:cubicBezTo>
                  <a:cubicBezTo>
                    <a:pt x="238" y="228"/>
                    <a:pt x="215" y="251"/>
                    <a:pt x="186" y="251"/>
                  </a:cubicBezTo>
                  <a:cubicBezTo>
                    <a:pt x="156" y="251"/>
                    <a:pt x="133" y="228"/>
                    <a:pt x="133" y="198"/>
                  </a:cubicBezTo>
                  <a:cubicBezTo>
                    <a:pt x="133" y="169"/>
                    <a:pt x="156" y="145"/>
                    <a:pt x="186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1" name="Freeform 346"/>
            <p:cNvSpPr>
              <a:spLocks noChangeAspect="1" noEditPoints="1"/>
            </p:cNvSpPr>
            <p:nvPr userDrawn="1"/>
          </p:nvSpPr>
          <p:spPr bwMode="auto">
            <a:xfrm>
              <a:off x="9803269" y="3774016"/>
              <a:ext cx="128752" cy="182400"/>
            </a:xfrm>
            <a:custGeom>
              <a:avLst/>
              <a:gdLst>
                <a:gd name="T0" fmla="*/ 291 w 318"/>
                <a:gd name="T1" fmla="*/ 132 h 449"/>
                <a:gd name="T2" fmla="*/ 253 w 318"/>
                <a:gd name="T3" fmla="*/ 38 h 449"/>
                <a:gd name="T4" fmla="*/ 159 w 318"/>
                <a:gd name="T5" fmla="*/ 0 h 449"/>
                <a:gd name="T6" fmla="*/ 66 w 318"/>
                <a:gd name="T7" fmla="*/ 38 h 449"/>
                <a:gd name="T8" fmla="*/ 27 w 318"/>
                <a:gd name="T9" fmla="*/ 132 h 449"/>
                <a:gd name="T10" fmla="*/ 66 w 318"/>
                <a:gd name="T11" fmla="*/ 225 h 449"/>
                <a:gd name="T12" fmla="*/ 159 w 318"/>
                <a:gd name="T13" fmla="*/ 264 h 449"/>
                <a:gd name="T14" fmla="*/ 253 w 318"/>
                <a:gd name="T15" fmla="*/ 225 h 449"/>
                <a:gd name="T16" fmla="*/ 291 w 318"/>
                <a:gd name="T17" fmla="*/ 132 h 449"/>
                <a:gd name="T18" fmla="*/ 0 w 318"/>
                <a:gd name="T19" fmla="*/ 396 h 449"/>
                <a:gd name="T20" fmla="*/ 159 w 318"/>
                <a:gd name="T21" fmla="*/ 449 h 449"/>
                <a:gd name="T22" fmla="*/ 318 w 318"/>
                <a:gd name="T23" fmla="*/ 396 h 449"/>
                <a:gd name="T24" fmla="*/ 159 w 318"/>
                <a:gd name="T25" fmla="*/ 291 h 449"/>
                <a:gd name="T26" fmla="*/ 0 w 318"/>
                <a:gd name="T27" fmla="*/ 39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49">
                  <a:moveTo>
                    <a:pt x="291" y="132"/>
                  </a:moveTo>
                  <a:cubicBezTo>
                    <a:pt x="291" y="95"/>
                    <a:pt x="277" y="62"/>
                    <a:pt x="253" y="38"/>
                  </a:cubicBezTo>
                  <a:cubicBezTo>
                    <a:pt x="229" y="14"/>
                    <a:pt x="196" y="0"/>
                    <a:pt x="159" y="0"/>
                  </a:cubicBezTo>
                  <a:cubicBezTo>
                    <a:pt x="123" y="0"/>
                    <a:pt x="90" y="14"/>
                    <a:pt x="66" y="38"/>
                  </a:cubicBezTo>
                  <a:cubicBezTo>
                    <a:pt x="42" y="62"/>
                    <a:pt x="27" y="95"/>
                    <a:pt x="27" y="132"/>
                  </a:cubicBezTo>
                  <a:cubicBezTo>
                    <a:pt x="27" y="168"/>
                    <a:pt x="42" y="201"/>
                    <a:pt x="66" y="225"/>
                  </a:cubicBezTo>
                  <a:cubicBezTo>
                    <a:pt x="90" y="249"/>
                    <a:pt x="123" y="264"/>
                    <a:pt x="159" y="264"/>
                  </a:cubicBezTo>
                  <a:cubicBezTo>
                    <a:pt x="196" y="264"/>
                    <a:pt x="229" y="249"/>
                    <a:pt x="253" y="225"/>
                  </a:cubicBezTo>
                  <a:cubicBezTo>
                    <a:pt x="277" y="201"/>
                    <a:pt x="291" y="168"/>
                    <a:pt x="291" y="132"/>
                  </a:cubicBezTo>
                  <a:close/>
                  <a:moveTo>
                    <a:pt x="0" y="396"/>
                  </a:moveTo>
                  <a:cubicBezTo>
                    <a:pt x="0" y="423"/>
                    <a:pt x="60" y="449"/>
                    <a:pt x="159" y="449"/>
                  </a:cubicBezTo>
                  <a:cubicBezTo>
                    <a:pt x="252" y="449"/>
                    <a:pt x="318" y="423"/>
                    <a:pt x="318" y="396"/>
                  </a:cubicBezTo>
                  <a:cubicBezTo>
                    <a:pt x="318" y="344"/>
                    <a:pt x="256" y="291"/>
                    <a:pt x="159" y="291"/>
                  </a:cubicBezTo>
                  <a:cubicBezTo>
                    <a:pt x="60" y="291"/>
                    <a:pt x="0" y="344"/>
                    <a:pt x="0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932021" y="3697224"/>
              <a:ext cx="904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КАДРЫ</a:t>
              </a:r>
              <a:endPara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8290235" y="3697224"/>
              <a:ext cx="14465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ПРОЦЕССЫ</a:t>
              </a:r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CC6FAF-26D3-6D48-BBD9-604AE0F4B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. Базовы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172057"/>
            <a:ext cx="6077147" cy="26880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72603" y="4407641"/>
            <a:ext cx="4922044" cy="2124991"/>
          </a:xfrm>
          <a:prstGeom prst="rect">
            <a:avLst/>
          </a:prstGeom>
        </p:spPr>
        <p:txBody>
          <a:bodyPr wrap="square" lIns="0" rIns="0" bIns="108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Дополнительный текст. Новая модель организационной деятельности требует определения и уточнения системы массового участия. Постоянный количественный рост </a:t>
            </a:r>
          </a:p>
          <a:p>
            <a:pPr lvl="0"/>
            <a:r>
              <a:rPr lang="ru-RU" dirty="0"/>
              <a:t>и сфера активности требуют определения </a:t>
            </a:r>
          </a:p>
          <a:p>
            <a:pPr lvl="0"/>
            <a:r>
              <a:rPr lang="ru-RU" dirty="0"/>
              <a:t>и уточнения новых предложений.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Москва 2019 г.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0" name="Прямоугольник 59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6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6099530" y="3561650"/>
            <a:ext cx="6092470" cy="609600"/>
            <a:chOff x="6099530" y="3561650"/>
            <a:chExt cx="6092470" cy="609600"/>
          </a:xfrm>
        </p:grpSpPr>
        <p:sp>
          <p:nvSpPr>
            <p:cNvPr id="55" name="Прямоугольник 54"/>
            <p:cNvSpPr/>
            <p:nvPr userDrawn="1"/>
          </p:nvSpPr>
          <p:spPr>
            <a:xfrm>
              <a:off x="6099530" y="3561650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56" name="Скругленный прямоугольник 55"/>
            <p:cNvSpPr/>
            <p:nvPr userDrawn="1"/>
          </p:nvSpPr>
          <p:spPr>
            <a:xfrm>
              <a:off x="6232499" y="3674501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7F7F7F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СТРАТЕГИЯ</a:t>
              </a:r>
            </a:p>
          </p:txBody>
        </p:sp>
        <p:sp>
          <p:nvSpPr>
            <p:cNvPr id="57" name="Freeform 101"/>
            <p:cNvSpPr>
              <a:spLocks noEditPoints="1"/>
            </p:cNvSpPr>
            <p:nvPr userDrawn="1"/>
          </p:nvSpPr>
          <p:spPr bwMode="auto">
            <a:xfrm>
              <a:off x="6372772" y="3766168"/>
              <a:ext cx="192000" cy="192000"/>
            </a:xfrm>
            <a:custGeom>
              <a:avLst/>
              <a:gdLst>
                <a:gd name="T0" fmla="*/ 239 w 477"/>
                <a:gd name="T1" fmla="*/ 53 h 477"/>
                <a:gd name="T2" fmla="*/ 424 w 477"/>
                <a:gd name="T3" fmla="*/ 238 h 477"/>
                <a:gd name="T4" fmla="*/ 239 w 477"/>
                <a:gd name="T5" fmla="*/ 424 h 477"/>
                <a:gd name="T6" fmla="*/ 53 w 477"/>
                <a:gd name="T7" fmla="*/ 238 h 477"/>
                <a:gd name="T8" fmla="*/ 239 w 477"/>
                <a:gd name="T9" fmla="*/ 53 h 477"/>
                <a:gd name="T10" fmla="*/ 239 w 477"/>
                <a:gd name="T11" fmla="*/ 0 h 477"/>
                <a:gd name="T12" fmla="*/ 0 w 477"/>
                <a:gd name="T13" fmla="*/ 238 h 477"/>
                <a:gd name="T14" fmla="*/ 239 w 477"/>
                <a:gd name="T15" fmla="*/ 477 h 477"/>
                <a:gd name="T16" fmla="*/ 477 w 477"/>
                <a:gd name="T17" fmla="*/ 238 h 477"/>
                <a:gd name="T18" fmla="*/ 239 w 477"/>
                <a:gd name="T19" fmla="*/ 0 h 477"/>
                <a:gd name="T20" fmla="*/ 349 w 477"/>
                <a:gd name="T21" fmla="*/ 128 h 477"/>
                <a:gd name="T22" fmla="*/ 336 w 477"/>
                <a:gd name="T23" fmla="*/ 124 h 477"/>
                <a:gd name="T24" fmla="*/ 179 w 477"/>
                <a:gd name="T25" fmla="*/ 170 h 477"/>
                <a:gd name="T26" fmla="*/ 170 w 477"/>
                <a:gd name="T27" fmla="*/ 179 h 477"/>
                <a:gd name="T28" fmla="*/ 125 w 477"/>
                <a:gd name="T29" fmla="*/ 336 h 477"/>
                <a:gd name="T30" fmla="*/ 128 w 477"/>
                <a:gd name="T31" fmla="*/ 349 h 477"/>
                <a:gd name="T32" fmla="*/ 137 w 477"/>
                <a:gd name="T33" fmla="*/ 353 h 477"/>
                <a:gd name="T34" fmla="*/ 141 w 477"/>
                <a:gd name="T35" fmla="*/ 352 h 477"/>
                <a:gd name="T36" fmla="*/ 298 w 477"/>
                <a:gd name="T37" fmla="*/ 307 h 477"/>
                <a:gd name="T38" fmla="*/ 307 w 477"/>
                <a:gd name="T39" fmla="*/ 298 h 477"/>
                <a:gd name="T40" fmla="*/ 353 w 477"/>
                <a:gd name="T41" fmla="*/ 141 h 477"/>
                <a:gd name="T42" fmla="*/ 349 w 477"/>
                <a:gd name="T43" fmla="*/ 128 h 477"/>
                <a:gd name="T44" fmla="*/ 156 w 477"/>
                <a:gd name="T45" fmla="*/ 320 h 477"/>
                <a:gd name="T46" fmla="*/ 193 w 477"/>
                <a:gd name="T47" fmla="*/ 193 h 477"/>
                <a:gd name="T48" fmla="*/ 284 w 477"/>
                <a:gd name="T49" fmla="*/ 284 h 477"/>
                <a:gd name="T50" fmla="*/ 156 w 477"/>
                <a:gd name="T51" fmla="*/ 32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7" h="477">
                  <a:moveTo>
                    <a:pt x="239" y="53"/>
                  </a:moveTo>
                  <a:cubicBezTo>
                    <a:pt x="341" y="53"/>
                    <a:pt x="424" y="136"/>
                    <a:pt x="424" y="238"/>
                  </a:cubicBezTo>
                  <a:cubicBezTo>
                    <a:pt x="424" y="341"/>
                    <a:pt x="341" y="424"/>
                    <a:pt x="239" y="424"/>
                  </a:cubicBezTo>
                  <a:cubicBezTo>
                    <a:pt x="136" y="424"/>
                    <a:pt x="53" y="341"/>
                    <a:pt x="53" y="238"/>
                  </a:cubicBezTo>
                  <a:cubicBezTo>
                    <a:pt x="53" y="136"/>
                    <a:pt x="136" y="53"/>
                    <a:pt x="239" y="53"/>
                  </a:cubicBezTo>
                  <a:moveTo>
                    <a:pt x="239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70"/>
                    <a:pt x="107" y="477"/>
                    <a:pt x="239" y="477"/>
                  </a:cubicBezTo>
                  <a:cubicBezTo>
                    <a:pt x="370" y="477"/>
                    <a:pt x="477" y="370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  <a:moveTo>
                    <a:pt x="349" y="128"/>
                  </a:moveTo>
                  <a:cubicBezTo>
                    <a:pt x="346" y="124"/>
                    <a:pt x="341" y="123"/>
                    <a:pt x="336" y="124"/>
                  </a:cubicBezTo>
                  <a:lnTo>
                    <a:pt x="179" y="170"/>
                  </a:lnTo>
                  <a:cubicBezTo>
                    <a:pt x="174" y="171"/>
                    <a:pt x="171" y="174"/>
                    <a:pt x="170" y="179"/>
                  </a:cubicBezTo>
                  <a:lnTo>
                    <a:pt x="125" y="336"/>
                  </a:lnTo>
                  <a:cubicBezTo>
                    <a:pt x="123" y="341"/>
                    <a:pt x="124" y="346"/>
                    <a:pt x="128" y="349"/>
                  </a:cubicBezTo>
                  <a:cubicBezTo>
                    <a:pt x="130" y="352"/>
                    <a:pt x="134" y="353"/>
                    <a:pt x="137" y="353"/>
                  </a:cubicBezTo>
                  <a:lnTo>
                    <a:pt x="141" y="352"/>
                  </a:lnTo>
                  <a:lnTo>
                    <a:pt x="298" y="307"/>
                  </a:lnTo>
                  <a:cubicBezTo>
                    <a:pt x="303" y="306"/>
                    <a:pt x="306" y="303"/>
                    <a:pt x="307" y="298"/>
                  </a:cubicBezTo>
                  <a:lnTo>
                    <a:pt x="353" y="141"/>
                  </a:lnTo>
                  <a:cubicBezTo>
                    <a:pt x="354" y="136"/>
                    <a:pt x="353" y="131"/>
                    <a:pt x="349" y="128"/>
                  </a:cubicBezTo>
                  <a:close/>
                  <a:moveTo>
                    <a:pt x="156" y="320"/>
                  </a:moveTo>
                  <a:lnTo>
                    <a:pt x="193" y="193"/>
                  </a:lnTo>
                  <a:lnTo>
                    <a:pt x="284" y="284"/>
                  </a:lnTo>
                  <a:lnTo>
                    <a:pt x="156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8" name="Freeform 99"/>
            <p:cNvSpPr>
              <a:spLocks noChangeAspect="1" noEditPoints="1"/>
            </p:cNvSpPr>
            <p:nvPr userDrawn="1"/>
          </p:nvSpPr>
          <p:spPr bwMode="auto">
            <a:xfrm>
              <a:off x="8098150" y="3767118"/>
              <a:ext cx="181621" cy="192000"/>
            </a:xfrm>
            <a:custGeom>
              <a:avLst/>
              <a:gdLst>
                <a:gd name="T0" fmla="*/ 130 w 371"/>
                <a:gd name="T1" fmla="*/ 332 h 397"/>
                <a:gd name="T2" fmla="*/ 139 w 371"/>
                <a:gd name="T3" fmla="*/ 371 h 397"/>
                <a:gd name="T4" fmla="*/ 172 w 371"/>
                <a:gd name="T5" fmla="*/ 397 h 397"/>
                <a:gd name="T6" fmla="*/ 199 w 371"/>
                <a:gd name="T7" fmla="*/ 397 h 397"/>
                <a:gd name="T8" fmla="*/ 232 w 371"/>
                <a:gd name="T9" fmla="*/ 371 h 397"/>
                <a:gd name="T10" fmla="*/ 241 w 371"/>
                <a:gd name="T11" fmla="*/ 332 h 397"/>
                <a:gd name="T12" fmla="*/ 273 w 371"/>
                <a:gd name="T13" fmla="*/ 314 h 397"/>
                <a:gd name="T14" fmla="*/ 312 w 371"/>
                <a:gd name="T15" fmla="*/ 325 h 397"/>
                <a:gd name="T16" fmla="*/ 351 w 371"/>
                <a:gd name="T17" fmla="*/ 309 h 397"/>
                <a:gd name="T18" fmla="*/ 364 w 371"/>
                <a:gd name="T19" fmla="*/ 286 h 397"/>
                <a:gd name="T20" fmla="*/ 358 w 371"/>
                <a:gd name="T21" fmla="*/ 245 h 397"/>
                <a:gd name="T22" fmla="*/ 329 w 371"/>
                <a:gd name="T23" fmla="*/ 217 h 397"/>
                <a:gd name="T24" fmla="*/ 329 w 371"/>
                <a:gd name="T25" fmla="*/ 180 h 397"/>
                <a:gd name="T26" fmla="*/ 358 w 371"/>
                <a:gd name="T27" fmla="*/ 152 h 397"/>
                <a:gd name="T28" fmla="*/ 364 w 371"/>
                <a:gd name="T29" fmla="*/ 111 h 397"/>
                <a:gd name="T30" fmla="*/ 351 w 371"/>
                <a:gd name="T31" fmla="*/ 88 h 397"/>
                <a:gd name="T32" fmla="*/ 312 w 371"/>
                <a:gd name="T33" fmla="*/ 72 h 397"/>
                <a:gd name="T34" fmla="*/ 273 w 371"/>
                <a:gd name="T35" fmla="*/ 83 h 397"/>
                <a:gd name="T36" fmla="*/ 241 w 371"/>
                <a:gd name="T37" fmla="*/ 65 h 397"/>
                <a:gd name="T38" fmla="*/ 232 w 371"/>
                <a:gd name="T39" fmla="*/ 26 h 397"/>
                <a:gd name="T40" fmla="*/ 199 w 371"/>
                <a:gd name="T41" fmla="*/ 0 h 397"/>
                <a:gd name="T42" fmla="*/ 172 w 371"/>
                <a:gd name="T43" fmla="*/ 0 h 397"/>
                <a:gd name="T44" fmla="*/ 139 w 371"/>
                <a:gd name="T45" fmla="*/ 26 h 397"/>
                <a:gd name="T46" fmla="*/ 130 w 371"/>
                <a:gd name="T47" fmla="*/ 65 h 397"/>
                <a:gd name="T48" fmla="*/ 98 w 371"/>
                <a:gd name="T49" fmla="*/ 83 h 397"/>
                <a:gd name="T50" fmla="*/ 59 w 371"/>
                <a:gd name="T51" fmla="*/ 72 h 397"/>
                <a:gd name="T52" fmla="*/ 20 w 371"/>
                <a:gd name="T53" fmla="*/ 88 h 397"/>
                <a:gd name="T54" fmla="*/ 7 w 371"/>
                <a:gd name="T55" fmla="*/ 111 h 397"/>
                <a:gd name="T56" fmla="*/ 13 w 371"/>
                <a:gd name="T57" fmla="*/ 152 h 397"/>
                <a:gd name="T58" fmla="*/ 42 w 371"/>
                <a:gd name="T59" fmla="*/ 180 h 397"/>
                <a:gd name="T60" fmla="*/ 42 w 371"/>
                <a:gd name="T61" fmla="*/ 217 h 397"/>
                <a:gd name="T62" fmla="*/ 13 w 371"/>
                <a:gd name="T63" fmla="*/ 245 h 397"/>
                <a:gd name="T64" fmla="*/ 7 w 371"/>
                <a:gd name="T65" fmla="*/ 286 h 397"/>
                <a:gd name="T66" fmla="*/ 20 w 371"/>
                <a:gd name="T67" fmla="*/ 309 h 397"/>
                <a:gd name="T68" fmla="*/ 59 w 371"/>
                <a:gd name="T69" fmla="*/ 325 h 397"/>
                <a:gd name="T70" fmla="*/ 98 w 371"/>
                <a:gd name="T71" fmla="*/ 314 h 397"/>
                <a:gd name="T72" fmla="*/ 130 w 371"/>
                <a:gd name="T73" fmla="*/ 332 h 397"/>
                <a:gd name="T74" fmla="*/ 186 w 371"/>
                <a:gd name="T75" fmla="*/ 145 h 397"/>
                <a:gd name="T76" fmla="*/ 238 w 371"/>
                <a:gd name="T77" fmla="*/ 198 h 397"/>
                <a:gd name="T78" fmla="*/ 186 w 371"/>
                <a:gd name="T79" fmla="*/ 251 h 397"/>
                <a:gd name="T80" fmla="*/ 133 w 371"/>
                <a:gd name="T81" fmla="*/ 198 h 397"/>
                <a:gd name="T82" fmla="*/ 186 w 371"/>
                <a:gd name="T83" fmla="*/ 1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1" h="397">
                  <a:moveTo>
                    <a:pt x="130" y="332"/>
                  </a:moveTo>
                  <a:lnTo>
                    <a:pt x="139" y="371"/>
                  </a:lnTo>
                  <a:cubicBezTo>
                    <a:pt x="143" y="385"/>
                    <a:pt x="158" y="397"/>
                    <a:pt x="172" y="397"/>
                  </a:cubicBezTo>
                  <a:lnTo>
                    <a:pt x="199" y="397"/>
                  </a:lnTo>
                  <a:cubicBezTo>
                    <a:pt x="213" y="397"/>
                    <a:pt x="228" y="385"/>
                    <a:pt x="232" y="371"/>
                  </a:cubicBezTo>
                  <a:lnTo>
                    <a:pt x="241" y="332"/>
                  </a:lnTo>
                  <a:cubicBezTo>
                    <a:pt x="245" y="318"/>
                    <a:pt x="259" y="310"/>
                    <a:pt x="273" y="314"/>
                  </a:cubicBezTo>
                  <a:lnTo>
                    <a:pt x="312" y="325"/>
                  </a:lnTo>
                  <a:cubicBezTo>
                    <a:pt x="326" y="329"/>
                    <a:pt x="344" y="322"/>
                    <a:pt x="351" y="309"/>
                  </a:cubicBezTo>
                  <a:lnTo>
                    <a:pt x="364" y="286"/>
                  </a:lnTo>
                  <a:cubicBezTo>
                    <a:pt x="371" y="273"/>
                    <a:pt x="369" y="255"/>
                    <a:pt x="358" y="245"/>
                  </a:cubicBezTo>
                  <a:lnTo>
                    <a:pt x="329" y="217"/>
                  </a:lnTo>
                  <a:cubicBezTo>
                    <a:pt x="319" y="207"/>
                    <a:pt x="319" y="190"/>
                    <a:pt x="329" y="180"/>
                  </a:cubicBezTo>
                  <a:lnTo>
                    <a:pt x="358" y="152"/>
                  </a:lnTo>
                  <a:cubicBezTo>
                    <a:pt x="369" y="142"/>
                    <a:pt x="371" y="123"/>
                    <a:pt x="364" y="111"/>
                  </a:cubicBezTo>
                  <a:lnTo>
                    <a:pt x="351" y="88"/>
                  </a:lnTo>
                  <a:cubicBezTo>
                    <a:pt x="343" y="75"/>
                    <a:pt x="326" y="68"/>
                    <a:pt x="312" y="72"/>
                  </a:cubicBezTo>
                  <a:lnTo>
                    <a:pt x="273" y="83"/>
                  </a:lnTo>
                  <a:cubicBezTo>
                    <a:pt x="259" y="87"/>
                    <a:pt x="245" y="79"/>
                    <a:pt x="241" y="65"/>
                  </a:cubicBezTo>
                  <a:lnTo>
                    <a:pt x="232" y="26"/>
                  </a:lnTo>
                  <a:cubicBezTo>
                    <a:pt x="228" y="11"/>
                    <a:pt x="213" y="0"/>
                    <a:pt x="199" y="0"/>
                  </a:cubicBezTo>
                  <a:lnTo>
                    <a:pt x="172" y="0"/>
                  </a:lnTo>
                  <a:cubicBezTo>
                    <a:pt x="158" y="0"/>
                    <a:pt x="143" y="11"/>
                    <a:pt x="139" y="26"/>
                  </a:cubicBezTo>
                  <a:lnTo>
                    <a:pt x="130" y="65"/>
                  </a:lnTo>
                  <a:cubicBezTo>
                    <a:pt x="126" y="79"/>
                    <a:pt x="112" y="87"/>
                    <a:pt x="98" y="83"/>
                  </a:cubicBezTo>
                  <a:lnTo>
                    <a:pt x="59" y="72"/>
                  </a:lnTo>
                  <a:cubicBezTo>
                    <a:pt x="45" y="68"/>
                    <a:pt x="28" y="75"/>
                    <a:pt x="20" y="88"/>
                  </a:cubicBezTo>
                  <a:lnTo>
                    <a:pt x="7" y="111"/>
                  </a:lnTo>
                  <a:cubicBezTo>
                    <a:pt x="0" y="123"/>
                    <a:pt x="2" y="142"/>
                    <a:pt x="13" y="152"/>
                  </a:cubicBezTo>
                  <a:lnTo>
                    <a:pt x="42" y="180"/>
                  </a:lnTo>
                  <a:cubicBezTo>
                    <a:pt x="52" y="190"/>
                    <a:pt x="52" y="207"/>
                    <a:pt x="42" y="217"/>
                  </a:cubicBezTo>
                  <a:lnTo>
                    <a:pt x="13" y="245"/>
                  </a:lnTo>
                  <a:cubicBezTo>
                    <a:pt x="2" y="255"/>
                    <a:pt x="0" y="273"/>
                    <a:pt x="7" y="286"/>
                  </a:cubicBezTo>
                  <a:lnTo>
                    <a:pt x="20" y="309"/>
                  </a:lnTo>
                  <a:cubicBezTo>
                    <a:pt x="28" y="322"/>
                    <a:pt x="45" y="329"/>
                    <a:pt x="59" y="325"/>
                  </a:cubicBezTo>
                  <a:lnTo>
                    <a:pt x="98" y="314"/>
                  </a:lnTo>
                  <a:cubicBezTo>
                    <a:pt x="112" y="310"/>
                    <a:pt x="126" y="318"/>
                    <a:pt x="130" y="332"/>
                  </a:cubicBezTo>
                  <a:close/>
                  <a:moveTo>
                    <a:pt x="186" y="145"/>
                  </a:moveTo>
                  <a:cubicBezTo>
                    <a:pt x="215" y="145"/>
                    <a:pt x="238" y="169"/>
                    <a:pt x="238" y="198"/>
                  </a:cubicBezTo>
                  <a:cubicBezTo>
                    <a:pt x="238" y="228"/>
                    <a:pt x="215" y="251"/>
                    <a:pt x="186" y="251"/>
                  </a:cubicBezTo>
                  <a:cubicBezTo>
                    <a:pt x="156" y="251"/>
                    <a:pt x="133" y="228"/>
                    <a:pt x="133" y="198"/>
                  </a:cubicBezTo>
                  <a:cubicBezTo>
                    <a:pt x="133" y="169"/>
                    <a:pt x="156" y="145"/>
                    <a:pt x="186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9" name="Freeform 346"/>
            <p:cNvSpPr>
              <a:spLocks noChangeAspect="1" noEditPoints="1"/>
            </p:cNvSpPr>
            <p:nvPr userDrawn="1"/>
          </p:nvSpPr>
          <p:spPr bwMode="auto">
            <a:xfrm>
              <a:off x="9803269" y="3774016"/>
              <a:ext cx="128752" cy="182400"/>
            </a:xfrm>
            <a:custGeom>
              <a:avLst/>
              <a:gdLst>
                <a:gd name="T0" fmla="*/ 291 w 318"/>
                <a:gd name="T1" fmla="*/ 132 h 449"/>
                <a:gd name="T2" fmla="*/ 253 w 318"/>
                <a:gd name="T3" fmla="*/ 38 h 449"/>
                <a:gd name="T4" fmla="*/ 159 w 318"/>
                <a:gd name="T5" fmla="*/ 0 h 449"/>
                <a:gd name="T6" fmla="*/ 66 w 318"/>
                <a:gd name="T7" fmla="*/ 38 h 449"/>
                <a:gd name="T8" fmla="*/ 27 w 318"/>
                <a:gd name="T9" fmla="*/ 132 h 449"/>
                <a:gd name="T10" fmla="*/ 66 w 318"/>
                <a:gd name="T11" fmla="*/ 225 h 449"/>
                <a:gd name="T12" fmla="*/ 159 w 318"/>
                <a:gd name="T13" fmla="*/ 264 h 449"/>
                <a:gd name="T14" fmla="*/ 253 w 318"/>
                <a:gd name="T15" fmla="*/ 225 h 449"/>
                <a:gd name="T16" fmla="*/ 291 w 318"/>
                <a:gd name="T17" fmla="*/ 132 h 449"/>
                <a:gd name="T18" fmla="*/ 0 w 318"/>
                <a:gd name="T19" fmla="*/ 396 h 449"/>
                <a:gd name="T20" fmla="*/ 159 w 318"/>
                <a:gd name="T21" fmla="*/ 449 h 449"/>
                <a:gd name="T22" fmla="*/ 318 w 318"/>
                <a:gd name="T23" fmla="*/ 396 h 449"/>
                <a:gd name="T24" fmla="*/ 159 w 318"/>
                <a:gd name="T25" fmla="*/ 291 h 449"/>
                <a:gd name="T26" fmla="*/ 0 w 318"/>
                <a:gd name="T27" fmla="*/ 39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49">
                  <a:moveTo>
                    <a:pt x="291" y="132"/>
                  </a:moveTo>
                  <a:cubicBezTo>
                    <a:pt x="291" y="95"/>
                    <a:pt x="277" y="62"/>
                    <a:pt x="253" y="38"/>
                  </a:cubicBezTo>
                  <a:cubicBezTo>
                    <a:pt x="229" y="14"/>
                    <a:pt x="196" y="0"/>
                    <a:pt x="159" y="0"/>
                  </a:cubicBezTo>
                  <a:cubicBezTo>
                    <a:pt x="123" y="0"/>
                    <a:pt x="90" y="14"/>
                    <a:pt x="66" y="38"/>
                  </a:cubicBezTo>
                  <a:cubicBezTo>
                    <a:pt x="42" y="62"/>
                    <a:pt x="27" y="95"/>
                    <a:pt x="27" y="132"/>
                  </a:cubicBezTo>
                  <a:cubicBezTo>
                    <a:pt x="27" y="168"/>
                    <a:pt x="42" y="201"/>
                    <a:pt x="66" y="225"/>
                  </a:cubicBezTo>
                  <a:cubicBezTo>
                    <a:pt x="90" y="249"/>
                    <a:pt x="123" y="264"/>
                    <a:pt x="159" y="264"/>
                  </a:cubicBezTo>
                  <a:cubicBezTo>
                    <a:pt x="196" y="264"/>
                    <a:pt x="229" y="249"/>
                    <a:pt x="253" y="225"/>
                  </a:cubicBezTo>
                  <a:cubicBezTo>
                    <a:pt x="277" y="201"/>
                    <a:pt x="291" y="168"/>
                    <a:pt x="291" y="132"/>
                  </a:cubicBezTo>
                  <a:close/>
                  <a:moveTo>
                    <a:pt x="0" y="396"/>
                  </a:moveTo>
                  <a:cubicBezTo>
                    <a:pt x="0" y="423"/>
                    <a:pt x="60" y="449"/>
                    <a:pt x="159" y="449"/>
                  </a:cubicBezTo>
                  <a:cubicBezTo>
                    <a:pt x="252" y="449"/>
                    <a:pt x="318" y="423"/>
                    <a:pt x="318" y="396"/>
                  </a:cubicBezTo>
                  <a:cubicBezTo>
                    <a:pt x="318" y="344"/>
                    <a:pt x="256" y="291"/>
                    <a:pt x="159" y="291"/>
                  </a:cubicBezTo>
                  <a:cubicBezTo>
                    <a:pt x="60" y="291"/>
                    <a:pt x="0" y="344"/>
                    <a:pt x="0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932021" y="3697224"/>
              <a:ext cx="904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КАДРЫ</a:t>
              </a:r>
              <a:endPara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8290235" y="3697224"/>
              <a:ext cx="14465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ПРОЦЕССЫ</a:t>
              </a:r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dirty="0"/>
            </a:p>
          </p:txBody>
        </p:sp>
      </p:grpSp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0046243-8F74-8A48-AAAE-F16CB4BFB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4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егион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гора, внешний, снег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1AF5A43E-311B-6445-BCEE-7DFDAD3A9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50" r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0C4D2F-308C-0648-9B44-CB04D9F57101}"/>
              </a:ext>
            </a:extLst>
          </p:cNvPr>
          <p:cNvSpPr/>
          <p:nvPr userDrawn="1"/>
        </p:nvSpPr>
        <p:spPr>
          <a:xfrm>
            <a:off x="9823" y="0"/>
            <a:ext cx="12201823" cy="6854013"/>
          </a:xfrm>
          <a:prstGeom prst="rect">
            <a:avLst/>
          </a:prstGeom>
          <a:solidFill>
            <a:schemeClr val="accent3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34" name="Прямоугольник 233">
            <a:extLst>
              <a:ext uri="{FF2B5EF4-FFF2-40B4-BE49-F238E27FC236}">
                <a16:creationId xmlns:a16="http://schemas.microsoft.com/office/drawing/2014/main" id="{C3348F6A-E23A-384A-BD3F-F2ADD7E8210A}"/>
              </a:ext>
            </a:extLst>
          </p:cNvPr>
          <p:cNvSpPr/>
          <p:nvPr userDrawn="1"/>
        </p:nvSpPr>
        <p:spPr>
          <a:xfrm>
            <a:off x="-9823" y="4772969"/>
            <a:ext cx="12192000" cy="2081044"/>
          </a:xfrm>
          <a:prstGeom prst="rect">
            <a:avLst/>
          </a:prstGeom>
          <a:solidFill>
            <a:schemeClr val="accent3">
              <a:lumMod val="75000"/>
              <a:alpha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noAutofit/>
          </a:bodyPr>
          <a:lstStyle/>
          <a:p>
            <a:pPr marL="0" marR="0" indent="0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785" y="5449513"/>
            <a:ext cx="6282419" cy="48326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Дополнительный текстовый блок</a:t>
            </a:r>
          </a:p>
        </p:txBody>
      </p:sp>
      <p:sp>
        <p:nvSpPr>
          <p:cNvPr id="240" name="Скругленный прямоугольник 239"/>
          <p:cNvSpPr/>
          <p:nvPr userDrawn="1"/>
        </p:nvSpPr>
        <p:spPr>
          <a:xfrm>
            <a:off x="409904" y="319432"/>
            <a:ext cx="11391838" cy="1168436"/>
          </a:xfrm>
          <a:prstGeom prst="roundRect">
            <a:avLst>
              <a:gd name="adj" fmla="val 41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84" name="Рисунок 4"/>
          <p:cNvSpPr>
            <a:spLocks noGrp="1"/>
          </p:cNvSpPr>
          <p:nvPr>
            <p:ph type="pic" sz="quarter" idx="12" hasCustomPrompt="1"/>
          </p:nvPr>
        </p:nvSpPr>
        <p:spPr>
          <a:xfrm>
            <a:off x="435835" y="341434"/>
            <a:ext cx="991312" cy="1119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ru-RU" dirty="0"/>
              <a:t>Герб субъекта РФ</a:t>
            </a:r>
          </a:p>
        </p:txBody>
      </p:sp>
      <p:grpSp>
        <p:nvGrpSpPr>
          <p:cNvPr id="643" name="Группа 642"/>
          <p:cNvGrpSpPr/>
          <p:nvPr userDrawn="1"/>
        </p:nvGrpSpPr>
        <p:grpSpPr>
          <a:xfrm>
            <a:off x="6827283" y="830105"/>
            <a:ext cx="4645052" cy="2617288"/>
            <a:chOff x="4470400" y="225425"/>
            <a:chExt cx="4352926" cy="2452688"/>
          </a:xfrm>
          <a:solidFill>
            <a:srgbClr val="73BAE8"/>
          </a:solidFill>
        </p:grpSpPr>
        <p:sp>
          <p:nvSpPr>
            <p:cNvPr id="644" name="Freeform 5"/>
            <p:cNvSpPr>
              <a:spLocks/>
            </p:cNvSpPr>
            <p:nvPr userDrawn="1"/>
          </p:nvSpPr>
          <p:spPr bwMode="auto">
            <a:xfrm>
              <a:off x="6396038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5" name="Freeform 6"/>
            <p:cNvSpPr>
              <a:spLocks/>
            </p:cNvSpPr>
            <p:nvPr userDrawn="1"/>
          </p:nvSpPr>
          <p:spPr bwMode="auto">
            <a:xfrm>
              <a:off x="6746875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6" name="Freeform 7"/>
            <p:cNvSpPr>
              <a:spLocks/>
            </p:cNvSpPr>
            <p:nvPr userDrawn="1"/>
          </p:nvSpPr>
          <p:spPr bwMode="auto">
            <a:xfrm>
              <a:off x="5519738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7" name="Freeform 8"/>
            <p:cNvSpPr>
              <a:spLocks/>
            </p:cNvSpPr>
            <p:nvPr userDrawn="1"/>
          </p:nvSpPr>
          <p:spPr bwMode="auto">
            <a:xfrm>
              <a:off x="5343525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8" name="Freeform 9"/>
            <p:cNvSpPr>
              <a:spLocks/>
            </p:cNvSpPr>
            <p:nvPr userDrawn="1"/>
          </p:nvSpPr>
          <p:spPr bwMode="auto">
            <a:xfrm>
              <a:off x="4643438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9" name="Freeform 10"/>
            <p:cNvSpPr>
              <a:spLocks/>
            </p:cNvSpPr>
            <p:nvPr userDrawn="1"/>
          </p:nvSpPr>
          <p:spPr bwMode="auto">
            <a:xfrm>
              <a:off x="4994275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0" name="Freeform 11"/>
            <p:cNvSpPr>
              <a:spLocks/>
            </p:cNvSpPr>
            <p:nvPr userDrawn="1"/>
          </p:nvSpPr>
          <p:spPr bwMode="auto">
            <a:xfrm>
              <a:off x="5170488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1" name="Freeform 12"/>
            <p:cNvSpPr>
              <a:spLocks/>
            </p:cNvSpPr>
            <p:nvPr userDrawn="1"/>
          </p:nvSpPr>
          <p:spPr bwMode="auto">
            <a:xfrm>
              <a:off x="5343525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2" name="Freeform 13"/>
            <p:cNvSpPr>
              <a:spLocks/>
            </p:cNvSpPr>
            <p:nvPr userDrawn="1"/>
          </p:nvSpPr>
          <p:spPr bwMode="auto">
            <a:xfrm>
              <a:off x="481965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3" name="Freeform 14"/>
            <p:cNvSpPr>
              <a:spLocks/>
            </p:cNvSpPr>
            <p:nvPr userDrawn="1"/>
          </p:nvSpPr>
          <p:spPr bwMode="auto">
            <a:xfrm>
              <a:off x="4994275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4" name="Freeform 15"/>
            <p:cNvSpPr>
              <a:spLocks/>
            </p:cNvSpPr>
            <p:nvPr userDrawn="1"/>
          </p:nvSpPr>
          <p:spPr bwMode="auto">
            <a:xfrm>
              <a:off x="5170488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5" name="Freeform 16"/>
            <p:cNvSpPr>
              <a:spLocks/>
            </p:cNvSpPr>
            <p:nvPr userDrawn="1"/>
          </p:nvSpPr>
          <p:spPr bwMode="auto">
            <a:xfrm>
              <a:off x="534352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6" name="Freeform 17"/>
            <p:cNvSpPr>
              <a:spLocks/>
            </p:cNvSpPr>
            <p:nvPr userDrawn="1"/>
          </p:nvSpPr>
          <p:spPr bwMode="auto">
            <a:xfrm>
              <a:off x="55197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7" name="Freeform 18"/>
            <p:cNvSpPr>
              <a:spLocks/>
            </p:cNvSpPr>
            <p:nvPr userDrawn="1"/>
          </p:nvSpPr>
          <p:spPr bwMode="auto">
            <a:xfrm>
              <a:off x="569277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8" name="Freeform 19"/>
            <p:cNvSpPr>
              <a:spLocks/>
            </p:cNvSpPr>
            <p:nvPr userDrawn="1"/>
          </p:nvSpPr>
          <p:spPr bwMode="auto">
            <a:xfrm>
              <a:off x="58705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9" name="Freeform 20"/>
            <p:cNvSpPr>
              <a:spLocks/>
            </p:cNvSpPr>
            <p:nvPr userDrawn="1"/>
          </p:nvSpPr>
          <p:spPr bwMode="auto">
            <a:xfrm>
              <a:off x="481965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0" name="Freeform 21"/>
            <p:cNvSpPr>
              <a:spLocks/>
            </p:cNvSpPr>
            <p:nvPr userDrawn="1"/>
          </p:nvSpPr>
          <p:spPr bwMode="auto">
            <a:xfrm>
              <a:off x="4994275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1" name="Freeform 22"/>
            <p:cNvSpPr>
              <a:spLocks/>
            </p:cNvSpPr>
            <p:nvPr userDrawn="1"/>
          </p:nvSpPr>
          <p:spPr bwMode="auto">
            <a:xfrm>
              <a:off x="5170488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2" name="Freeform 23"/>
            <p:cNvSpPr>
              <a:spLocks/>
            </p:cNvSpPr>
            <p:nvPr userDrawn="1"/>
          </p:nvSpPr>
          <p:spPr bwMode="auto">
            <a:xfrm>
              <a:off x="534352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3" name="Freeform 24"/>
            <p:cNvSpPr>
              <a:spLocks/>
            </p:cNvSpPr>
            <p:nvPr userDrawn="1"/>
          </p:nvSpPr>
          <p:spPr bwMode="auto">
            <a:xfrm>
              <a:off x="55197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4" name="Freeform 25"/>
            <p:cNvSpPr>
              <a:spLocks/>
            </p:cNvSpPr>
            <p:nvPr userDrawn="1"/>
          </p:nvSpPr>
          <p:spPr bwMode="auto">
            <a:xfrm>
              <a:off x="569277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5" name="Freeform 26"/>
            <p:cNvSpPr>
              <a:spLocks/>
            </p:cNvSpPr>
            <p:nvPr userDrawn="1"/>
          </p:nvSpPr>
          <p:spPr bwMode="auto">
            <a:xfrm>
              <a:off x="58705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6" name="Freeform 27"/>
            <p:cNvSpPr>
              <a:spLocks/>
            </p:cNvSpPr>
            <p:nvPr userDrawn="1"/>
          </p:nvSpPr>
          <p:spPr bwMode="auto">
            <a:xfrm>
              <a:off x="4819650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7" name="Freeform 28"/>
            <p:cNvSpPr>
              <a:spLocks/>
            </p:cNvSpPr>
            <p:nvPr userDrawn="1"/>
          </p:nvSpPr>
          <p:spPr bwMode="auto">
            <a:xfrm>
              <a:off x="4994275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8" name="Freeform 29"/>
            <p:cNvSpPr>
              <a:spLocks/>
            </p:cNvSpPr>
            <p:nvPr userDrawn="1"/>
          </p:nvSpPr>
          <p:spPr bwMode="auto">
            <a:xfrm>
              <a:off x="5170488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9" name="Freeform 30"/>
            <p:cNvSpPr>
              <a:spLocks/>
            </p:cNvSpPr>
            <p:nvPr userDrawn="1"/>
          </p:nvSpPr>
          <p:spPr bwMode="auto">
            <a:xfrm>
              <a:off x="534352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0" name="Freeform 31"/>
            <p:cNvSpPr>
              <a:spLocks/>
            </p:cNvSpPr>
            <p:nvPr userDrawn="1"/>
          </p:nvSpPr>
          <p:spPr bwMode="auto">
            <a:xfrm>
              <a:off x="55197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1" name="Freeform 32"/>
            <p:cNvSpPr>
              <a:spLocks/>
            </p:cNvSpPr>
            <p:nvPr userDrawn="1"/>
          </p:nvSpPr>
          <p:spPr bwMode="auto">
            <a:xfrm>
              <a:off x="569277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2" name="Freeform 33"/>
            <p:cNvSpPr>
              <a:spLocks/>
            </p:cNvSpPr>
            <p:nvPr userDrawn="1"/>
          </p:nvSpPr>
          <p:spPr bwMode="auto">
            <a:xfrm>
              <a:off x="58705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3" name="Freeform 34"/>
            <p:cNvSpPr>
              <a:spLocks/>
            </p:cNvSpPr>
            <p:nvPr userDrawn="1"/>
          </p:nvSpPr>
          <p:spPr bwMode="auto">
            <a:xfrm>
              <a:off x="4470400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4" name="Freeform 35"/>
            <p:cNvSpPr>
              <a:spLocks/>
            </p:cNvSpPr>
            <p:nvPr userDrawn="1"/>
          </p:nvSpPr>
          <p:spPr bwMode="auto">
            <a:xfrm>
              <a:off x="4819650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5" name="Freeform 36"/>
            <p:cNvSpPr>
              <a:spLocks/>
            </p:cNvSpPr>
            <p:nvPr userDrawn="1"/>
          </p:nvSpPr>
          <p:spPr bwMode="auto">
            <a:xfrm>
              <a:off x="4994275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6" name="Freeform 37"/>
            <p:cNvSpPr>
              <a:spLocks/>
            </p:cNvSpPr>
            <p:nvPr userDrawn="1"/>
          </p:nvSpPr>
          <p:spPr bwMode="auto">
            <a:xfrm>
              <a:off x="5170488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7" name="Freeform 38"/>
            <p:cNvSpPr>
              <a:spLocks/>
            </p:cNvSpPr>
            <p:nvPr userDrawn="1"/>
          </p:nvSpPr>
          <p:spPr bwMode="auto">
            <a:xfrm>
              <a:off x="534352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8" name="Freeform 39"/>
            <p:cNvSpPr>
              <a:spLocks/>
            </p:cNvSpPr>
            <p:nvPr userDrawn="1"/>
          </p:nvSpPr>
          <p:spPr bwMode="auto">
            <a:xfrm>
              <a:off x="55197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9" name="Freeform 40"/>
            <p:cNvSpPr>
              <a:spLocks/>
            </p:cNvSpPr>
            <p:nvPr userDrawn="1"/>
          </p:nvSpPr>
          <p:spPr bwMode="auto">
            <a:xfrm>
              <a:off x="569277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0" name="Freeform 41"/>
            <p:cNvSpPr>
              <a:spLocks/>
            </p:cNvSpPr>
            <p:nvPr userDrawn="1"/>
          </p:nvSpPr>
          <p:spPr bwMode="auto">
            <a:xfrm>
              <a:off x="58705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1" name="Freeform 42"/>
            <p:cNvSpPr>
              <a:spLocks/>
            </p:cNvSpPr>
            <p:nvPr userDrawn="1"/>
          </p:nvSpPr>
          <p:spPr bwMode="auto">
            <a:xfrm>
              <a:off x="4643438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2" name="Freeform 43"/>
            <p:cNvSpPr>
              <a:spLocks/>
            </p:cNvSpPr>
            <p:nvPr userDrawn="1"/>
          </p:nvSpPr>
          <p:spPr bwMode="auto">
            <a:xfrm>
              <a:off x="4819650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3" name="Freeform 44"/>
            <p:cNvSpPr>
              <a:spLocks/>
            </p:cNvSpPr>
            <p:nvPr userDrawn="1"/>
          </p:nvSpPr>
          <p:spPr bwMode="auto">
            <a:xfrm>
              <a:off x="4994275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4" name="Freeform 45"/>
            <p:cNvSpPr>
              <a:spLocks/>
            </p:cNvSpPr>
            <p:nvPr userDrawn="1"/>
          </p:nvSpPr>
          <p:spPr bwMode="auto">
            <a:xfrm>
              <a:off x="5170488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5" name="Freeform 46"/>
            <p:cNvSpPr>
              <a:spLocks/>
            </p:cNvSpPr>
            <p:nvPr userDrawn="1"/>
          </p:nvSpPr>
          <p:spPr bwMode="auto">
            <a:xfrm>
              <a:off x="534352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6" name="Freeform 47"/>
            <p:cNvSpPr>
              <a:spLocks/>
            </p:cNvSpPr>
            <p:nvPr userDrawn="1"/>
          </p:nvSpPr>
          <p:spPr bwMode="auto">
            <a:xfrm>
              <a:off x="55197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7" name="Freeform 48"/>
            <p:cNvSpPr>
              <a:spLocks/>
            </p:cNvSpPr>
            <p:nvPr userDrawn="1"/>
          </p:nvSpPr>
          <p:spPr bwMode="auto">
            <a:xfrm>
              <a:off x="569277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8" name="Freeform 49"/>
            <p:cNvSpPr>
              <a:spLocks/>
            </p:cNvSpPr>
            <p:nvPr userDrawn="1"/>
          </p:nvSpPr>
          <p:spPr bwMode="auto">
            <a:xfrm>
              <a:off x="58705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9" name="Freeform 50"/>
            <p:cNvSpPr>
              <a:spLocks/>
            </p:cNvSpPr>
            <p:nvPr userDrawn="1"/>
          </p:nvSpPr>
          <p:spPr bwMode="auto">
            <a:xfrm>
              <a:off x="46434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0" name="Freeform 51"/>
            <p:cNvSpPr>
              <a:spLocks/>
            </p:cNvSpPr>
            <p:nvPr userDrawn="1"/>
          </p:nvSpPr>
          <p:spPr bwMode="auto">
            <a:xfrm>
              <a:off x="481965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1" name="Freeform 52"/>
            <p:cNvSpPr>
              <a:spLocks/>
            </p:cNvSpPr>
            <p:nvPr userDrawn="1"/>
          </p:nvSpPr>
          <p:spPr bwMode="auto">
            <a:xfrm>
              <a:off x="5343525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2" name="Freeform 53"/>
            <p:cNvSpPr>
              <a:spLocks/>
            </p:cNvSpPr>
            <p:nvPr userDrawn="1"/>
          </p:nvSpPr>
          <p:spPr bwMode="auto">
            <a:xfrm>
              <a:off x="58705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3" name="Freeform 54"/>
            <p:cNvSpPr>
              <a:spLocks/>
            </p:cNvSpPr>
            <p:nvPr userDrawn="1"/>
          </p:nvSpPr>
          <p:spPr bwMode="auto">
            <a:xfrm>
              <a:off x="46434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4" name="Freeform 55"/>
            <p:cNvSpPr>
              <a:spLocks/>
            </p:cNvSpPr>
            <p:nvPr userDrawn="1"/>
          </p:nvSpPr>
          <p:spPr bwMode="auto">
            <a:xfrm>
              <a:off x="6219825" y="758825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5" name="Freeform 56"/>
            <p:cNvSpPr>
              <a:spLocks/>
            </p:cNvSpPr>
            <p:nvPr userDrawn="1"/>
          </p:nvSpPr>
          <p:spPr bwMode="auto">
            <a:xfrm>
              <a:off x="6043613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6" name="Freeform 57"/>
            <p:cNvSpPr>
              <a:spLocks/>
            </p:cNvSpPr>
            <p:nvPr userDrawn="1"/>
          </p:nvSpPr>
          <p:spPr bwMode="auto">
            <a:xfrm>
              <a:off x="6043613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7" name="Freeform 58"/>
            <p:cNvSpPr>
              <a:spLocks/>
            </p:cNvSpPr>
            <p:nvPr userDrawn="1"/>
          </p:nvSpPr>
          <p:spPr bwMode="auto">
            <a:xfrm>
              <a:off x="6219825" y="1111250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8" name="Freeform 59"/>
            <p:cNvSpPr>
              <a:spLocks/>
            </p:cNvSpPr>
            <p:nvPr userDrawn="1"/>
          </p:nvSpPr>
          <p:spPr bwMode="auto">
            <a:xfrm>
              <a:off x="6043613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9" name="Freeform 60"/>
            <p:cNvSpPr>
              <a:spLocks/>
            </p:cNvSpPr>
            <p:nvPr userDrawn="1"/>
          </p:nvSpPr>
          <p:spPr bwMode="auto">
            <a:xfrm>
              <a:off x="6219825" y="1289050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0" name="Freeform 61"/>
            <p:cNvSpPr>
              <a:spLocks/>
            </p:cNvSpPr>
            <p:nvPr userDrawn="1"/>
          </p:nvSpPr>
          <p:spPr bwMode="auto">
            <a:xfrm>
              <a:off x="6043613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1" name="Freeform 62"/>
            <p:cNvSpPr>
              <a:spLocks/>
            </p:cNvSpPr>
            <p:nvPr userDrawn="1"/>
          </p:nvSpPr>
          <p:spPr bwMode="auto">
            <a:xfrm>
              <a:off x="6219825" y="1465263"/>
              <a:ext cx="150813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2" name="Freeform 63"/>
            <p:cNvSpPr>
              <a:spLocks/>
            </p:cNvSpPr>
            <p:nvPr userDrawn="1"/>
          </p:nvSpPr>
          <p:spPr bwMode="auto">
            <a:xfrm>
              <a:off x="6043613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3" name="Freeform 64"/>
            <p:cNvSpPr>
              <a:spLocks/>
            </p:cNvSpPr>
            <p:nvPr userDrawn="1"/>
          </p:nvSpPr>
          <p:spPr bwMode="auto">
            <a:xfrm>
              <a:off x="6219825" y="1641475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4" name="Freeform 65"/>
            <p:cNvSpPr>
              <a:spLocks/>
            </p:cNvSpPr>
            <p:nvPr userDrawn="1"/>
          </p:nvSpPr>
          <p:spPr bwMode="auto">
            <a:xfrm>
              <a:off x="6043613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5" name="Freeform 66"/>
            <p:cNvSpPr>
              <a:spLocks/>
            </p:cNvSpPr>
            <p:nvPr userDrawn="1"/>
          </p:nvSpPr>
          <p:spPr bwMode="auto">
            <a:xfrm>
              <a:off x="6219825" y="1817688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6" name="Freeform 67"/>
            <p:cNvSpPr>
              <a:spLocks/>
            </p:cNvSpPr>
            <p:nvPr userDrawn="1"/>
          </p:nvSpPr>
          <p:spPr bwMode="auto">
            <a:xfrm>
              <a:off x="6043613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7" name="Freeform 68"/>
            <p:cNvSpPr>
              <a:spLocks/>
            </p:cNvSpPr>
            <p:nvPr userDrawn="1"/>
          </p:nvSpPr>
          <p:spPr bwMode="auto">
            <a:xfrm>
              <a:off x="6219825" y="1998663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8" name="Freeform 69"/>
            <p:cNvSpPr>
              <a:spLocks/>
            </p:cNvSpPr>
            <p:nvPr userDrawn="1"/>
          </p:nvSpPr>
          <p:spPr bwMode="auto">
            <a:xfrm>
              <a:off x="6043613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9" name="Freeform 70"/>
            <p:cNvSpPr>
              <a:spLocks/>
            </p:cNvSpPr>
            <p:nvPr userDrawn="1"/>
          </p:nvSpPr>
          <p:spPr bwMode="auto">
            <a:xfrm>
              <a:off x="6219825" y="2174875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0" name="Freeform 71"/>
            <p:cNvSpPr>
              <a:spLocks/>
            </p:cNvSpPr>
            <p:nvPr userDrawn="1"/>
          </p:nvSpPr>
          <p:spPr bwMode="auto">
            <a:xfrm>
              <a:off x="6219825" y="2351088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1" name="Freeform 72"/>
            <p:cNvSpPr>
              <a:spLocks/>
            </p:cNvSpPr>
            <p:nvPr userDrawn="1"/>
          </p:nvSpPr>
          <p:spPr bwMode="auto">
            <a:xfrm>
              <a:off x="67468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2" name="Freeform 73"/>
            <p:cNvSpPr>
              <a:spLocks/>
            </p:cNvSpPr>
            <p:nvPr userDrawn="1"/>
          </p:nvSpPr>
          <p:spPr bwMode="auto">
            <a:xfrm>
              <a:off x="6746875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3" name="Freeform 74"/>
            <p:cNvSpPr>
              <a:spLocks/>
            </p:cNvSpPr>
            <p:nvPr userDrawn="1"/>
          </p:nvSpPr>
          <p:spPr bwMode="auto">
            <a:xfrm>
              <a:off x="63960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4" name="Freeform 75"/>
            <p:cNvSpPr>
              <a:spLocks/>
            </p:cNvSpPr>
            <p:nvPr userDrawn="1"/>
          </p:nvSpPr>
          <p:spPr bwMode="auto">
            <a:xfrm>
              <a:off x="6570663" y="1111250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5" name="Freeform 76"/>
            <p:cNvSpPr>
              <a:spLocks/>
            </p:cNvSpPr>
            <p:nvPr userDrawn="1"/>
          </p:nvSpPr>
          <p:spPr bwMode="auto">
            <a:xfrm>
              <a:off x="67468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6" name="Freeform 77"/>
            <p:cNvSpPr>
              <a:spLocks/>
            </p:cNvSpPr>
            <p:nvPr userDrawn="1"/>
          </p:nvSpPr>
          <p:spPr bwMode="auto">
            <a:xfrm>
              <a:off x="63960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7" name="Freeform 78"/>
            <p:cNvSpPr>
              <a:spLocks/>
            </p:cNvSpPr>
            <p:nvPr userDrawn="1"/>
          </p:nvSpPr>
          <p:spPr bwMode="auto">
            <a:xfrm>
              <a:off x="6570663" y="1289050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8" name="Freeform 79"/>
            <p:cNvSpPr>
              <a:spLocks/>
            </p:cNvSpPr>
            <p:nvPr userDrawn="1"/>
          </p:nvSpPr>
          <p:spPr bwMode="auto">
            <a:xfrm>
              <a:off x="67468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9" name="Freeform 80"/>
            <p:cNvSpPr>
              <a:spLocks/>
            </p:cNvSpPr>
            <p:nvPr userDrawn="1"/>
          </p:nvSpPr>
          <p:spPr bwMode="auto">
            <a:xfrm>
              <a:off x="63960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0" name="Freeform 81"/>
            <p:cNvSpPr>
              <a:spLocks/>
            </p:cNvSpPr>
            <p:nvPr userDrawn="1"/>
          </p:nvSpPr>
          <p:spPr bwMode="auto">
            <a:xfrm>
              <a:off x="6570663" y="1465263"/>
              <a:ext cx="149225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1" name="Freeform 82"/>
            <p:cNvSpPr>
              <a:spLocks/>
            </p:cNvSpPr>
            <p:nvPr userDrawn="1"/>
          </p:nvSpPr>
          <p:spPr bwMode="auto">
            <a:xfrm>
              <a:off x="67468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2" name="Freeform 83"/>
            <p:cNvSpPr>
              <a:spLocks/>
            </p:cNvSpPr>
            <p:nvPr userDrawn="1"/>
          </p:nvSpPr>
          <p:spPr bwMode="auto">
            <a:xfrm>
              <a:off x="63960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3" name="Freeform 84"/>
            <p:cNvSpPr>
              <a:spLocks/>
            </p:cNvSpPr>
            <p:nvPr userDrawn="1"/>
          </p:nvSpPr>
          <p:spPr bwMode="auto">
            <a:xfrm>
              <a:off x="6570663" y="1641475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4" name="Freeform 85"/>
            <p:cNvSpPr>
              <a:spLocks/>
            </p:cNvSpPr>
            <p:nvPr userDrawn="1"/>
          </p:nvSpPr>
          <p:spPr bwMode="auto">
            <a:xfrm>
              <a:off x="63960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5" name="Freeform 86"/>
            <p:cNvSpPr>
              <a:spLocks/>
            </p:cNvSpPr>
            <p:nvPr userDrawn="1"/>
          </p:nvSpPr>
          <p:spPr bwMode="auto">
            <a:xfrm>
              <a:off x="6570663" y="1817688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6" name="Freeform 87"/>
            <p:cNvSpPr>
              <a:spLocks/>
            </p:cNvSpPr>
            <p:nvPr userDrawn="1"/>
          </p:nvSpPr>
          <p:spPr bwMode="auto">
            <a:xfrm>
              <a:off x="67468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7" name="Freeform 88"/>
            <p:cNvSpPr>
              <a:spLocks/>
            </p:cNvSpPr>
            <p:nvPr userDrawn="1"/>
          </p:nvSpPr>
          <p:spPr bwMode="auto">
            <a:xfrm>
              <a:off x="6396038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8" name="Freeform 89"/>
            <p:cNvSpPr>
              <a:spLocks/>
            </p:cNvSpPr>
            <p:nvPr userDrawn="1"/>
          </p:nvSpPr>
          <p:spPr bwMode="auto">
            <a:xfrm>
              <a:off x="6570663" y="1998663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9" name="Freeform 90"/>
            <p:cNvSpPr>
              <a:spLocks/>
            </p:cNvSpPr>
            <p:nvPr userDrawn="1"/>
          </p:nvSpPr>
          <p:spPr bwMode="auto">
            <a:xfrm>
              <a:off x="67468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0" name="Freeform 91"/>
            <p:cNvSpPr>
              <a:spLocks/>
            </p:cNvSpPr>
            <p:nvPr userDrawn="1"/>
          </p:nvSpPr>
          <p:spPr bwMode="auto">
            <a:xfrm>
              <a:off x="6396038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1" name="Freeform 92"/>
            <p:cNvSpPr>
              <a:spLocks/>
            </p:cNvSpPr>
            <p:nvPr userDrawn="1"/>
          </p:nvSpPr>
          <p:spPr bwMode="auto">
            <a:xfrm>
              <a:off x="6570663" y="2174875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2" name="Freeform 93"/>
            <p:cNvSpPr>
              <a:spLocks/>
            </p:cNvSpPr>
            <p:nvPr userDrawn="1"/>
          </p:nvSpPr>
          <p:spPr bwMode="auto">
            <a:xfrm>
              <a:off x="6746875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3" name="Freeform 94"/>
            <p:cNvSpPr>
              <a:spLocks/>
            </p:cNvSpPr>
            <p:nvPr userDrawn="1"/>
          </p:nvSpPr>
          <p:spPr bwMode="auto">
            <a:xfrm>
              <a:off x="6396038" y="235108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4" name="Freeform 95"/>
            <p:cNvSpPr>
              <a:spLocks/>
            </p:cNvSpPr>
            <p:nvPr userDrawn="1"/>
          </p:nvSpPr>
          <p:spPr bwMode="auto">
            <a:xfrm>
              <a:off x="6570663" y="2351088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5" name="Freeform 96"/>
            <p:cNvSpPr>
              <a:spLocks/>
            </p:cNvSpPr>
            <p:nvPr userDrawn="1"/>
          </p:nvSpPr>
          <p:spPr bwMode="auto">
            <a:xfrm>
              <a:off x="6746875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6" name="Freeform 97"/>
            <p:cNvSpPr>
              <a:spLocks/>
            </p:cNvSpPr>
            <p:nvPr userDrawn="1"/>
          </p:nvSpPr>
          <p:spPr bwMode="auto">
            <a:xfrm>
              <a:off x="6396038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7" name="Freeform 98"/>
            <p:cNvSpPr>
              <a:spLocks/>
            </p:cNvSpPr>
            <p:nvPr userDrawn="1"/>
          </p:nvSpPr>
          <p:spPr bwMode="auto">
            <a:xfrm>
              <a:off x="6570663" y="2528888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8" name="Freeform 99"/>
            <p:cNvSpPr>
              <a:spLocks/>
            </p:cNvSpPr>
            <p:nvPr userDrawn="1"/>
          </p:nvSpPr>
          <p:spPr bwMode="auto">
            <a:xfrm>
              <a:off x="6919913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9" name="Freeform 100"/>
            <p:cNvSpPr>
              <a:spLocks/>
            </p:cNvSpPr>
            <p:nvPr userDrawn="1"/>
          </p:nvSpPr>
          <p:spPr bwMode="auto">
            <a:xfrm>
              <a:off x="6919913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0" name="Freeform 101"/>
            <p:cNvSpPr>
              <a:spLocks/>
            </p:cNvSpPr>
            <p:nvPr userDrawn="1"/>
          </p:nvSpPr>
          <p:spPr bwMode="auto">
            <a:xfrm>
              <a:off x="691991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1" name="Freeform 102"/>
            <p:cNvSpPr>
              <a:spLocks/>
            </p:cNvSpPr>
            <p:nvPr userDrawn="1"/>
          </p:nvSpPr>
          <p:spPr bwMode="auto">
            <a:xfrm>
              <a:off x="7096125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2" name="Freeform 103"/>
            <p:cNvSpPr>
              <a:spLocks/>
            </p:cNvSpPr>
            <p:nvPr userDrawn="1"/>
          </p:nvSpPr>
          <p:spPr bwMode="auto">
            <a:xfrm>
              <a:off x="726916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3" name="Freeform 104"/>
            <p:cNvSpPr>
              <a:spLocks/>
            </p:cNvSpPr>
            <p:nvPr userDrawn="1"/>
          </p:nvSpPr>
          <p:spPr bwMode="auto">
            <a:xfrm>
              <a:off x="7446963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4" name="Freeform 105"/>
            <p:cNvSpPr>
              <a:spLocks/>
            </p:cNvSpPr>
            <p:nvPr userDrawn="1"/>
          </p:nvSpPr>
          <p:spPr bwMode="auto">
            <a:xfrm>
              <a:off x="691991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5" name="Freeform 106"/>
            <p:cNvSpPr>
              <a:spLocks/>
            </p:cNvSpPr>
            <p:nvPr userDrawn="1"/>
          </p:nvSpPr>
          <p:spPr bwMode="auto">
            <a:xfrm>
              <a:off x="7096125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6" name="Freeform 107"/>
            <p:cNvSpPr>
              <a:spLocks/>
            </p:cNvSpPr>
            <p:nvPr userDrawn="1"/>
          </p:nvSpPr>
          <p:spPr bwMode="auto">
            <a:xfrm>
              <a:off x="726916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7" name="Freeform 108"/>
            <p:cNvSpPr>
              <a:spLocks/>
            </p:cNvSpPr>
            <p:nvPr userDrawn="1"/>
          </p:nvSpPr>
          <p:spPr bwMode="auto">
            <a:xfrm>
              <a:off x="7446963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8" name="Freeform 109"/>
            <p:cNvSpPr>
              <a:spLocks/>
            </p:cNvSpPr>
            <p:nvPr userDrawn="1"/>
          </p:nvSpPr>
          <p:spPr bwMode="auto">
            <a:xfrm>
              <a:off x="691991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9" name="Freeform 110"/>
            <p:cNvSpPr>
              <a:spLocks/>
            </p:cNvSpPr>
            <p:nvPr userDrawn="1"/>
          </p:nvSpPr>
          <p:spPr bwMode="auto">
            <a:xfrm>
              <a:off x="7096125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0" name="Freeform 111"/>
            <p:cNvSpPr>
              <a:spLocks/>
            </p:cNvSpPr>
            <p:nvPr userDrawn="1"/>
          </p:nvSpPr>
          <p:spPr bwMode="auto">
            <a:xfrm>
              <a:off x="726916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1" name="Freeform 112"/>
            <p:cNvSpPr>
              <a:spLocks/>
            </p:cNvSpPr>
            <p:nvPr userDrawn="1"/>
          </p:nvSpPr>
          <p:spPr bwMode="auto">
            <a:xfrm>
              <a:off x="7446963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2" name="Freeform 113"/>
            <p:cNvSpPr>
              <a:spLocks/>
            </p:cNvSpPr>
            <p:nvPr userDrawn="1"/>
          </p:nvSpPr>
          <p:spPr bwMode="auto">
            <a:xfrm>
              <a:off x="691991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3" name="Freeform 114"/>
            <p:cNvSpPr>
              <a:spLocks/>
            </p:cNvSpPr>
            <p:nvPr userDrawn="1"/>
          </p:nvSpPr>
          <p:spPr bwMode="auto">
            <a:xfrm>
              <a:off x="7096125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4" name="Freeform 115"/>
            <p:cNvSpPr>
              <a:spLocks/>
            </p:cNvSpPr>
            <p:nvPr userDrawn="1"/>
          </p:nvSpPr>
          <p:spPr bwMode="auto">
            <a:xfrm>
              <a:off x="726916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5" name="Freeform 116"/>
            <p:cNvSpPr>
              <a:spLocks/>
            </p:cNvSpPr>
            <p:nvPr userDrawn="1"/>
          </p:nvSpPr>
          <p:spPr bwMode="auto">
            <a:xfrm>
              <a:off x="7446963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6" name="Freeform 117"/>
            <p:cNvSpPr>
              <a:spLocks/>
            </p:cNvSpPr>
            <p:nvPr userDrawn="1"/>
          </p:nvSpPr>
          <p:spPr bwMode="auto">
            <a:xfrm>
              <a:off x="691991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7" name="Freeform 118"/>
            <p:cNvSpPr>
              <a:spLocks/>
            </p:cNvSpPr>
            <p:nvPr userDrawn="1"/>
          </p:nvSpPr>
          <p:spPr bwMode="auto">
            <a:xfrm>
              <a:off x="7096125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8" name="Freeform 119"/>
            <p:cNvSpPr>
              <a:spLocks/>
            </p:cNvSpPr>
            <p:nvPr userDrawn="1"/>
          </p:nvSpPr>
          <p:spPr bwMode="auto">
            <a:xfrm>
              <a:off x="726916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9" name="Freeform 120"/>
            <p:cNvSpPr>
              <a:spLocks/>
            </p:cNvSpPr>
            <p:nvPr userDrawn="1"/>
          </p:nvSpPr>
          <p:spPr bwMode="auto">
            <a:xfrm>
              <a:off x="7446963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0" name="Freeform 121"/>
            <p:cNvSpPr>
              <a:spLocks/>
            </p:cNvSpPr>
            <p:nvPr userDrawn="1"/>
          </p:nvSpPr>
          <p:spPr bwMode="auto">
            <a:xfrm>
              <a:off x="691991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1" name="Freeform 122"/>
            <p:cNvSpPr>
              <a:spLocks/>
            </p:cNvSpPr>
            <p:nvPr userDrawn="1"/>
          </p:nvSpPr>
          <p:spPr bwMode="auto">
            <a:xfrm>
              <a:off x="7096125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2" name="Freeform 123"/>
            <p:cNvSpPr>
              <a:spLocks/>
            </p:cNvSpPr>
            <p:nvPr userDrawn="1"/>
          </p:nvSpPr>
          <p:spPr bwMode="auto">
            <a:xfrm>
              <a:off x="726916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3" name="Freeform 124"/>
            <p:cNvSpPr>
              <a:spLocks/>
            </p:cNvSpPr>
            <p:nvPr userDrawn="1"/>
          </p:nvSpPr>
          <p:spPr bwMode="auto">
            <a:xfrm>
              <a:off x="7446963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4" name="Freeform 125"/>
            <p:cNvSpPr>
              <a:spLocks/>
            </p:cNvSpPr>
            <p:nvPr userDrawn="1"/>
          </p:nvSpPr>
          <p:spPr bwMode="auto">
            <a:xfrm>
              <a:off x="691991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5" name="Freeform 126"/>
            <p:cNvSpPr>
              <a:spLocks/>
            </p:cNvSpPr>
            <p:nvPr userDrawn="1"/>
          </p:nvSpPr>
          <p:spPr bwMode="auto">
            <a:xfrm>
              <a:off x="7096125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6" name="Freeform 127"/>
            <p:cNvSpPr>
              <a:spLocks/>
            </p:cNvSpPr>
            <p:nvPr userDrawn="1"/>
          </p:nvSpPr>
          <p:spPr bwMode="auto">
            <a:xfrm>
              <a:off x="726916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7" name="Freeform 128"/>
            <p:cNvSpPr>
              <a:spLocks/>
            </p:cNvSpPr>
            <p:nvPr userDrawn="1"/>
          </p:nvSpPr>
          <p:spPr bwMode="auto">
            <a:xfrm>
              <a:off x="7446963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8" name="Freeform 129"/>
            <p:cNvSpPr>
              <a:spLocks/>
            </p:cNvSpPr>
            <p:nvPr userDrawn="1"/>
          </p:nvSpPr>
          <p:spPr bwMode="auto">
            <a:xfrm>
              <a:off x="691991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9" name="Freeform 130"/>
            <p:cNvSpPr>
              <a:spLocks/>
            </p:cNvSpPr>
            <p:nvPr userDrawn="1"/>
          </p:nvSpPr>
          <p:spPr bwMode="auto">
            <a:xfrm>
              <a:off x="726916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0" name="Freeform 131"/>
            <p:cNvSpPr>
              <a:spLocks/>
            </p:cNvSpPr>
            <p:nvPr userDrawn="1"/>
          </p:nvSpPr>
          <p:spPr bwMode="auto">
            <a:xfrm>
              <a:off x="7446963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1" name="Freeform 132"/>
            <p:cNvSpPr>
              <a:spLocks/>
            </p:cNvSpPr>
            <p:nvPr userDrawn="1"/>
          </p:nvSpPr>
          <p:spPr bwMode="auto">
            <a:xfrm>
              <a:off x="7096125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2" name="Freeform 133"/>
            <p:cNvSpPr>
              <a:spLocks/>
            </p:cNvSpPr>
            <p:nvPr userDrawn="1"/>
          </p:nvSpPr>
          <p:spPr bwMode="auto">
            <a:xfrm>
              <a:off x="8320088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3" name="Freeform 134"/>
            <p:cNvSpPr>
              <a:spLocks/>
            </p:cNvSpPr>
            <p:nvPr userDrawn="1"/>
          </p:nvSpPr>
          <p:spPr bwMode="auto">
            <a:xfrm>
              <a:off x="849630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4" name="Freeform 135"/>
            <p:cNvSpPr>
              <a:spLocks/>
            </p:cNvSpPr>
            <p:nvPr userDrawn="1"/>
          </p:nvSpPr>
          <p:spPr bwMode="auto">
            <a:xfrm>
              <a:off x="7446963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5" name="Freeform 136"/>
            <p:cNvSpPr>
              <a:spLocks/>
            </p:cNvSpPr>
            <p:nvPr userDrawn="1"/>
          </p:nvSpPr>
          <p:spPr bwMode="auto">
            <a:xfrm>
              <a:off x="7796213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6" name="Freeform 137"/>
            <p:cNvSpPr>
              <a:spLocks/>
            </p:cNvSpPr>
            <p:nvPr userDrawn="1"/>
          </p:nvSpPr>
          <p:spPr bwMode="auto">
            <a:xfrm>
              <a:off x="7969250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7" name="Freeform 138"/>
            <p:cNvSpPr>
              <a:spLocks/>
            </p:cNvSpPr>
            <p:nvPr userDrawn="1"/>
          </p:nvSpPr>
          <p:spPr bwMode="auto">
            <a:xfrm>
              <a:off x="8147050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8" name="Freeform 139"/>
            <p:cNvSpPr>
              <a:spLocks/>
            </p:cNvSpPr>
            <p:nvPr userDrawn="1"/>
          </p:nvSpPr>
          <p:spPr bwMode="auto">
            <a:xfrm>
              <a:off x="762000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9" name="Freeform 140"/>
            <p:cNvSpPr>
              <a:spLocks/>
            </p:cNvSpPr>
            <p:nvPr userDrawn="1"/>
          </p:nvSpPr>
          <p:spPr bwMode="auto">
            <a:xfrm>
              <a:off x="7796213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0" name="Freeform 141"/>
            <p:cNvSpPr>
              <a:spLocks/>
            </p:cNvSpPr>
            <p:nvPr userDrawn="1"/>
          </p:nvSpPr>
          <p:spPr bwMode="auto">
            <a:xfrm>
              <a:off x="796925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1" name="Freeform 142"/>
            <p:cNvSpPr>
              <a:spLocks/>
            </p:cNvSpPr>
            <p:nvPr userDrawn="1"/>
          </p:nvSpPr>
          <p:spPr bwMode="auto">
            <a:xfrm>
              <a:off x="8147050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2" name="Freeform 143"/>
            <p:cNvSpPr>
              <a:spLocks/>
            </p:cNvSpPr>
            <p:nvPr userDrawn="1"/>
          </p:nvSpPr>
          <p:spPr bwMode="auto">
            <a:xfrm>
              <a:off x="8320088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3" name="Freeform 144"/>
            <p:cNvSpPr>
              <a:spLocks/>
            </p:cNvSpPr>
            <p:nvPr userDrawn="1"/>
          </p:nvSpPr>
          <p:spPr bwMode="auto">
            <a:xfrm>
              <a:off x="8496300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4" name="Freeform 145"/>
            <p:cNvSpPr>
              <a:spLocks/>
            </p:cNvSpPr>
            <p:nvPr userDrawn="1"/>
          </p:nvSpPr>
          <p:spPr bwMode="auto">
            <a:xfrm>
              <a:off x="762000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5" name="Freeform 146"/>
            <p:cNvSpPr>
              <a:spLocks/>
            </p:cNvSpPr>
            <p:nvPr userDrawn="1"/>
          </p:nvSpPr>
          <p:spPr bwMode="auto">
            <a:xfrm>
              <a:off x="7796213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6" name="Freeform 147"/>
            <p:cNvSpPr>
              <a:spLocks/>
            </p:cNvSpPr>
            <p:nvPr userDrawn="1"/>
          </p:nvSpPr>
          <p:spPr bwMode="auto">
            <a:xfrm>
              <a:off x="796925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7" name="Freeform 148"/>
            <p:cNvSpPr>
              <a:spLocks/>
            </p:cNvSpPr>
            <p:nvPr userDrawn="1"/>
          </p:nvSpPr>
          <p:spPr bwMode="auto">
            <a:xfrm>
              <a:off x="8147050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8" name="Freeform 149"/>
            <p:cNvSpPr>
              <a:spLocks/>
            </p:cNvSpPr>
            <p:nvPr userDrawn="1"/>
          </p:nvSpPr>
          <p:spPr bwMode="auto">
            <a:xfrm>
              <a:off x="8320088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9" name="Freeform 150"/>
            <p:cNvSpPr>
              <a:spLocks/>
            </p:cNvSpPr>
            <p:nvPr userDrawn="1"/>
          </p:nvSpPr>
          <p:spPr bwMode="auto">
            <a:xfrm>
              <a:off x="849630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0" name="Freeform 151"/>
            <p:cNvSpPr>
              <a:spLocks/>
            </p:cNvSpPr>
            <p:nvPr userDrawn="1"/>
          </p:nvSpPr>
          <p:spPr bwMode="auto">
            <a:xfrm>
              <a:off x="762000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1" name="Freeform 152"/>
            <p:cNvSpPr>
              <a:spLocks/>
            </p:cNvSpPr>
            <p:nvPr userDrawn="1"/>
          </p:nvSpPr>
          <p:spPr bwMode="auto">
            <a:xfrm>
              <a:off x="7796213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2" name="Freeform 153"/>
            <p:cNvSpPr>
              <a:spLocks/>
            </p:cNvSpPr>
            <p:nvPr userDrawn="1"/>
          </p:nvSpPr>
          <p:spPr bwMode="auto">
            <a:xfrm>
              <a:off x="796925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3" name="Freeform 154"/>
            <p:cNvSpPr>
              <a:spLocks/>
            </p:cNvSpPr>
            <p:nvPr userDrawn="1"/>
          </p:nvSpPr>
          <p:spPr bwMode="auto">
            <a:xfrm>
              <a:off x="8147050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4" name="Freeform 155"/>
            <p:cNvSpPr>
              <a:spLocks/>
            </p:cNvSpPr>
            <p:nvPr userDrawn="1"/>
          </p:nvSpPr>
          <p:spPr bwMode="auto">
            <a:xfrm>
              <a:off x="849630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5" name="Freeform 156"/>
            <p:cNvSpPr>
              <a:spLocks/>
            </p:cNvSpPr>
            <p:nvPr userDrawn="1"/>
          </p:nvSpPr>
          <p:spPr bwMode="auto">
            <a:xfrm>
              <a:off x="8669338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6" name="Freeform 157"/>
            <p:cNvSpPr>
              <a:spLocks/>
            </p:cNvSpPr>
            <p:nvPr userDrawn="1"/>
          </p:nvSpPr>
          <p:spPr bwMode="auto">
            <a:xfrm>
              <a:off x="762000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7" name="Freeform 158"/>
            <p:cNvSpPr>
              <a:spLocks/>
            </p:cNvSpPr>
            <p:nvPr userDrawn="1"/>
          </p:nvSpPr>
          <p:spPr bwMode="auto">
            <a:xfrm>
              <a:off x="7796213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8" name="Freeform 159"/>
            <p:cNvSpPr>
              <a:spLocks/>
            </p:cNvSpPr>
            <p:nvPr userDrawn="1"/>
          </p:nvSpPr>
          <p:spPr bwMode="auto">
            <a:xfrm>
              <a:off x="796925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9" name="Freeform 160"/>
            <p:cNvSpPr>
              <a:spLocks/>
            </p:cNvSpPr>
            <p:nvPr userDrawn="1"/>
          </p:nvSpPr>
          <p:spPr bwMode="auto">
            <a:xfrm>
              <a:off x="8147050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0" name="Freeform 161"/>
            <p:cNvSpPr>
              <a:spLocks/>
            </p:cNvSpPr>
            <p:nvPr userDrawn="1"/>
          </p:nvSpPr>
          <p:spPr bwMode="auto">
            <a:xfrm>
              <a:off x="8669338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1" name="Freeform 162"/>
            <p:cNvSpPr>
              <a:spLocks/>
            </p:cNvSpPr>
            <p:nvPr userDrawn="1"/>
          </p:nvSpPr>
          <p:spPr bwMode="auto">
            <a:xfrm>
              <a:off x="762000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2" name="Freeform 163"/>
            <p:cNvSpPr>
              <a:spLocks/>
            </p:cNvSpPr>
            <p:nvPr userDrawn="1"/>
          </p:nvSpPr>
          <p:spPr bwMode="auto">
            <a:xfrm>
              <a:off x="7796213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3" name="Freeform 164"/>
            <p:cNvSpPr>
              <a:spLocks/>
            </p:cNvSpPr>
            <p:nvPr userDrawn="1"/>
          </p:nvSpPr>
          <p:spPr bwMode="auto">
            <a:xfrm>
              <a:off x="796925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4" name="Freeform 165"/>
            <p:cNvSpPr>
              <a:spLocks/>
            </p:cNvSpPr>
            <p:nvPr userDrawn="1"/>
          </p:nvSpPr>
          <p:spPr bwMode="auto">
            <a:xfrm>
              <a:off x="8669338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5" name="Freeform 166"/>
            <p:cNvSpPr>
              <a:spLocks/>
            </p:cNvSpPr>
            <p:nvPr userDrawn="1"/>
          </p:nvSpPr>
          <p:spPr bwMode="auto">
            <a:xfrm>
              <a:off x="762000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6" name="Freeform 167"/>
            <p:cNvSpPr>
              <a:spLocks/>
            </p:cNvSpPr>
            <p:nvPr userDrawn="1"/>
          </p:nvSpPr>
          <p:spPr bwMode="auto">
            <a:xfrm>
              <a:off x="7796213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7" name="Freeform 168"/>
            <p:cNvSpPr>
              <a:spLocks/>
            </p:cNvSpPr>
            <p:nvPr userDrawn="1"/>
          </p:nvSpPr>
          <p:spPr bwMode="auto">
            <a:xfrm>
              <a:off x="796925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8" name="Freeform 169"/>
            <p:cNvSpPr>
              <a:spLocks/>
            </p:cNvSpPr>
            <p:nvPr userDrawn="1"/>
          </p:nvSpPr>
          <p:spPr bwMode="auto">
            <a:xfrm>
              <a:off x="762000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9" name="Freeform 170"/>
            <p:cNvSpPr>
              <a:spLocks/>
            </p:cNvSpPr>
            <p:nvPr userDrawn="1"/>
          </p:nvSpPr>
          <p:spPr bwMode="auto">
            <a:xfrm>
              <a:off x="7796213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0" name="Freeform 171"/>
            <p:cNvSpPr>
              <a:spLocks/>
            </p:cNvSpPr>
            <p:nvPr userDrawn="1"/>
          </p:nvSpPr>
          <p:spPr bwMode="auto">
            <a:xfrm>
              <a:off x="796925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1" name="Freeform 172"/>
            <p:cNvSpPr>
              <a:spLocks/>
            </p:cNvSpPr>
            <p:nvPr userDrawn="1"/>
          </p:nvSpPr>
          <p:spPr bwMode="auto">
            <a:xfrm>
              <a:off x="8147050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2" name="Freeform 173"/>
            <p:cNvSpPr>
              <a:spLocks/>
            </p:cNvSpPr>
            <p:nvPr userDrawn="1"/>
          </p:nvSpPr>
          <p:spPr bwMode="auto">
            <a:xfrm>
              <a:off x="8320088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3" name="Freeform 174"/>
            <p:cNvSpPr>
              <a:spLocks/>
            </p:cNvSpPr>
            <p:nvPr userDrawn="1"/>
          </p:nvSpPr>
          <p:spPr bwMode="auto">
            <a:xfrm>
              <a:off x="86693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4" name="Freeform 175"/>
            <p:cNvSpPr>
              <a:spLocks/>
            </p:cNvSpPr>
            <p:nvPr userDrawn="1"/>
          </p:nvSpPr>
          <p:spPr bwMode="auto">
            <a:xfrm>
              <a:off x="7796213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5" name="Freeform 176"/>
            <p:cNvSpPr>
              <a:spLocks/>
            </p:cNvSpPr>
            <p:nvPr userDrawn="1"/>
          </p:nvSpPr>
          <p:spPr bwMode="auto">
            <a:xfrm>
              <a:off x="7969250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6" name="Freeform 177"/>
            <p:cNvSpPr>
              <a:spLocks/>
            </p:cNvSpPr>
            <p:nvPr userDrawn="1"/>
          </p:nvSpPr>
          <p:spPr bwMode="auto">
            <a:xfrm>
              <a:off x="8147050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7" name="Freeform 178"/>
            <p:cNvSpPr>
              <a:spLocks/>
            </p:cNvSpPr>
            <p:nvPr userDrawn="1"/>
          </p:nvSpPr>
          <p:spPr bwMode="auto">
            <a:xfrm>
              <a:off x="8320088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8" name="Freeform 179"/>
            <p:cNvSpPr>
              <a:spLocks/>
            </p:cNvSpPr>
            <p:nvPr userDrawn="1"/>
          </p:nvSpPr>
          <p:spPr bwMode="auto">
            <a:xfrm>
              <a:off x="86693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9" name="Freeform 180"/>
            <p:cNvSpPr>
              <a:spLocks/>
            </p:cNvSpPr>
            <p:nvPr userDrawn="1"/>
          </p:nvSpPr>
          <p:spPr bwMode="auto">
            <a:xfrm>
              <a:off x="8320088" y="235108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0" name="Freeform 181"/>
            <p:cNvSpPr>
              <a:spLocks/>
            </p:cNvSpPr>
            <p:nvPr userDrawn="1"/>
          </p:nvSpPr>
          <p:spPr bwMode="auto">
            <a:xfrm>
              <a:off x="8147050" y="2528888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1" name="Freeform 182"/>
            <p:cNvSpPr>
              <a:spLocks/>
            </p:cNvSpPr>
            <p:nvPr userDrawn="1"/>
          </p:nvSpPr>
          <p:spPr bwMode="auto">
            <a:xfrm>
              <a:off x="8496300" y="22542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2" name="Freeform 183"/>
            <p:cNvSpPr>
              <a:spLocks/>
            </p:cNvSpPr>
            <p:nvPr userDrawn="1"/>
          </p:nvSpPr>
          <p:spPr bwMode="auto">
            <a:xfrm>
              <a:off x="8320088" y="40163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3" name="Freeform 184"/>
            <p:cNvSpPr>
              <a:spLocks/>
            </p:cNvSpPr>
            <p:nvPr userDrawn="1"/>
          </p:nvSpPr>
          <p:spPr bwMode="auto">
            <a:xfrm>
              <a:off x="8496300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4" name="Freeform 185"/>
            <p:cNvSpPr>
              <a:spLocks/>
            </p:cNvSpPr>
            <p:nvPr userDrawn="1"/>
          </p:nvSpPr>
          <p:spPr bwMode="auto">
            <a:xfrm>
              <a:off x="8147050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5" name="Freeform 186"/>
            <p:cNvSpPr>
              <a:spLocks/>
            </p:cNvSpPr>
            <p:nvPr userDrawn="1"/>
          </p:nvSpPr>
          <p:spPr bwMode="auto">
            <a:xfrm>
              <a:off x="8320088" y="577850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6" name="Freeform 187"/>
            <p:cNvSpPr>
              <a:spLocks/>
            </p:cNvSpPr>
            <p:nvPr userDrawn="1"/>
          </p:nvSpPr>
          <p:spPr bwMode="auto">
            <a:xfrm>
              <a:off x="8320088" y="758825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7" name="Freeform 188"/>
            <p:cNvSpPr>
              <a:spLocks/>
            </p:cNvSpPr>
            <p:nvPr userDrawn="1"/>
          </p:nvSpPr>
          <p:spPr bwMode="auto">
            <a:xfrm>
              <a:off x="8496300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237" name="Прямоугольник 236"/>
          <p:cNvSpPr/>
          <p:nvPr userDrawn="1"/>
        </p:nvSpPr>
        <p:spPr>
          <a:xfrm>
            <a:off x="0" y="3772110"/>
            <a:ext cx="12192000" cy="1000858"/>
          </a:xfrm>
          <a:prstGeom prst="rect">
            <a:avLst/>
          </a:prstGeom>
          <a:solidFill>
            <a:srgbClr val="BDDBE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23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72602" y="3879595"/>
            <a:ext cx="10846796" cy="480000"/>
          </a:xfrm>
          <a:prstGeom prst="rect">
            <a:avLst/>
          </a:prstGeom>
        </p:spPr>
        <p:txBody>
          <a:bodyPr lIns="0" rIns="0" bIns="10800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2 строки</a:t>
            </a:r>
            <a:endParaRPr lang="en-US" dirty="0"/>
          </a:p>
        </p:txBody>
      </p:sp>
      <p:pic>
        <p:nvPicPr>
          <p:cNvPr id="285" name="Рисунок 28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15" y="492476"/>
            <a:ext cx="2250927" cy="698055"/>
          </a:xfrm>
          <a:prstGeom prst="rect">
            <a:avLst/>
          </a:prstGeom>
        </p:spPr>
      </p:pic>
      <p:cxnSp>
        <p:nvCxnSpPr>
          <p:cNvPr id="286" name="Прямая соединительная линия 285"/>
          <p:cNvCxnSpPr/>
          <p:nvPr userDrawn="1"/>
        </p:nvCxnSpPr>
        <p:spPr>
          <a:xfrm>
            <a:off x="1702672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 userDrawn="1"/>
        </p:nvCxnSpPr>
        <p:spPr>
          <a:xfrm>
            <a:off x="5823567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0" name="Группа 289"/>
          <p:cNvGrpSpPr/>
          <p:nvPr userDrawn="1"/>
        </p:nvGrpSpPr>
        <p:grpSpPr>
          <a:xfrm>
            <a:off x="1866901" y="571500"/>
            <a:ext cx="3550754" cy="608013"/>
            <a:chOff x="1866901" y="571500"/>
            <a:chExt cx="3550754" cy="608013"/>
          </a:xfrm>
        </p:grpSpPr>
        <p:pic>
          <p:nvPicPr>
            <p:cNvPr id="291" name="Рисунок 29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87" y="598047"/>
              <a:ext cx="1780768" cy="572400"/>
            </a:xfrm>
            <a:prstGeom prst="rect">
              <a:avLst/>
            </a:prstGeom>
          </p:spPr>
        </p:pic>
        <p:grpSp>
          <p:nvGrpSpPr>
            <p:cNvPr id="292" name="Group 86"/>
            <p:cNvGrpSpPr>
              <a:grpSpLocks noChangeAspect="1"/>
            </p:cNvGrpSpPr>
            <p:nvPr userDrawn="1"/>
          </p:nvGrpSpPr>
          <p:grpSpPr bwMode="auto">
            <a:xfrm>
              <a:off x="1866901" y="571500"/>
              <a:ext cx="1625600" cy="608013"/>
              <a:chOff x="1176" y="360"/>
              <a:chExt cx="1024" cy="383"/>
            </a:xfrm>
          </p:grpSpPr>
          <p:sp>
            <p:nvSpPr>
              <p:cNvPr id="293" name="Freeform 87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4" name="Freeform 88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06 w 127"/>
                  <a:gd name="T1" fmla="*/ 127 h 127"/>
                  <a:gd name="T2" fmla="*/ 21 w 127"/>
                  <a:gd name="T3" fmla="*/ 127 h 127"/>
                  <a:gd name="T4" fmla="*/ 0 w 127"/>
                  <a:gd name="T5" fmla="*/ 106 h 127"/>
                  <a:gd name="T6" fmla="*/ 0 w 127"/>
                  <a:gd name="T7" fmla="*/ 21 h 127"/>
                  <a:gd name="T8" fmla="*/ 21 w 127"/>
                  <a:gd name="T9" fmla="*/ 0 h 127"/>
                  <a:gd name="T10" fmla="*/ 106 w 127"/>
                  <a:gd name="T11" fmla="*/ 0 h 127"/>
                  <a:gd name="T12" fmla="*/ 127 w 127"/>
                  <a:gd name="T13" fmla="*/ 21 h 127"/>
                  <a:gd name="T14" fmla="*/ 127 w 127"/>
                  <a:gd name="T15" fmla="*/ 106 h 127"/>
                  <a:gd name="T16" fmla="*/ 106 w 127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7">
                    <a:moveTo>
                      <a:pt x="10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6"/>
                      <a:pt x="127" y="106"/>
                      <a:pt x="127" y="106"/>
                    </a:cubicBezTo>
                    <a:cubicBezTo>
                      <a:pt x="127" y="117"/>
                      <a:pt x="117" y="127"/>
                      <a:pt x="10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5" name="Freeform 89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6" name="Freeform 90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7" name="Freeform 91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8" name="Freeform 92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9" name="Freeform 93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779 w 2128"/>
                  <a:gd name="T1" fmla="*/ 2160 h 2160"/>
                  <a:gd name="T2" fmla="*/ 350 w 2128"/>
                  <a:gd name="T3" fmla="*/ 2160 h 2160"/>
                  <a:gd name="T4" fmla="*/ 0 w 2128"/>
                  <a:gd name="T5" fmla="*/ 1806 h 2160"/>
                  <a:gd name="T6" fmla="*/ 0 w 2128"/>
                  <a:gd name="T7" fmla="*/ 355 h 2160"/>
                  <a:gd name="T8" fmla="*/ 350 w 2128"/>
                  <a:gd name="T9" fmla="*/ 0 h 2160"/>
                  <a:gd name="T10" fmla="*/ 1779 w 2128"/>
                  <a:gd name="T11" fmla="*/ 0 h 2160"/>
                  <a:gd name="T12" fmla="*/ 2128 w 2128"/>
                  <a:gd name="T13" fmla="*/ 355 h 2160"/>
                  <a:gd name="T14" fmla="*/ 2128 w 2128"/>
                  <a:gd name="T15" fmla="*/ 1806 h 2160"/>
                  <a:gd name="T16" fmla="*/ 1779 w 2128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60">
                    <a:moveTo>
                      <a:pt x="1779" y="2160"/>
                    </a:moveTo>
                    <a:cubicBezTo>
                      <a:pt x="350" y="2160"/>
                      <a:pt x="350" y="2160"/>
                      <a:pt x="350" y="2160"/>
                    </a:cubicBezTo>
                    <a:cubicBezTo>
                      <a:pt x="167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9"/>
                      <a:pt x="2128" y="355"/>
                    </a:cubicBezTo>
                    <a:cubicBezTo>
                      <a:pt x="2128" y="1806"/>
                      <a:pt x="2128" y="1806"/>
                      <a:pt x="2128" y="1806"/>
                    </a:cubicBezTo>
                    <a:cubicBezTo>
                      <a:pt x="2128" y="1992"/>
                      <a:pt x="1962" y="2160"/>
                      <a:pt x="1779" y="216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0" name="Freeform 94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06 w 127"/>
                  <a:gd name="T1" fmla="*/ 129 h 129"/>
                  <a:gd name="T2" fmla="*/ 21 w 127"/>
                  <a:gd name="T3" fmla="*/ 129 h 129"/>
                  <a:gd name="T4" fmla="*/ 0 w 127"/>
                  <a:gd name="T5" fmla="*/ 108 h 129"/>
                  <a:gd name="T6" fmla="*/ 0 w 127"/>
                  <a:gd name="T7" fmla="*/ 21 h 129"/>
                  <a:gd name="T8" fmla="*/ 21 w 127"/>
                  <a:gd name="T9" fmla="*/ 0 h 129"/>
                  <a:gd name="T10" fmla="*/ 106 w 127"/>
                  <a:gd name="T11" fmla="*/ 0 h 129"/>
                  <a:gd name="T12" fmla="*/ 127 w 127"/>
                  <a:gd name="T13" fmla="*/ 21 h 129"/>
                  <a:gd name="T14" fmla="*/ 127 w 127"/>
                  <a:gd name="T15" fmla="*/ 108 h 129"/>
                  <a:gd name="T16" fmla="*/ 106 w 127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9">
                    <a:moveTo>
                      <a:pt x="106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19"/>
                      <a:pt x="117" y="129"/>
                      <a:pt x="106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1" name="Freeform 95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297 w 2128"/>
                  <a:gd name="T11" fmla="*/ 0 h 2112"/>
                  <a:gd name="T12" fmla="*/ 2128 w 2128"/>
                  <a:gd name="T13" fmla="*/ 825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297" y="0"/>
                      <a:pt x="1297" y="0"/>
                      <a:pt x="1297" y="0"/>
                    </a:cubicBezTo>
                    <a:cubicBezTo>
                      <a:pt x="1763" y="0"/>
                      <a:pt x="2128" y="363"/>
                      <a:pt x="2128" y="825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59BFA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2" name="Freeform 96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78 w 128"/>
                  <a:gd name="T11" fmla="*/ 0 h 127"/>
                  <a:gd name="T12" fmla="*/ 128 w 128"/>
                  <a:gd name="T13" fmla="*/ 50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06" y="0"/>
                      <a:pt x="128" y="22"/>
                      <a:pt x="128" y="50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3" name="Freeform 97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1264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254 h 2112"/>
                  <a:gd name="T16" fmla="*/ 1264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264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254"/>
                      <a:pt x="2128" y="1254"/>
                      <a:pt x="2128" y="1254"/>
                    </a:cubicBezTo>
                    <a:cubicBezTo>
                      <a:pt x="2128" y="1733"/>
                      <a:pt x="1746" y="2112"/>
                      <a:pt x="1264" y="2112"/>
                    </a:cubicBezTo>
                  </a:path>
                </a:pathLst>
              </a:custGeom>
              <a:solidFill>
                <a:srgbClr val="AA93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4" name="Freeform 98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76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76 h 127"/>
                  <a:gd name="T16" fmla="*/ 76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7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76"/>
                      <a:pt x="128" y="76"/>
                      <a:pt x="128" y="76"/>
                    </a:cubicBezTo>
                    <a:cubicBezTo>
                      <a:pt x="128" y="104"/>
                      <a:pt x="105" y="127"/>
                      <a:pt x="7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5" name="Freeform 99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732 w 2128"/>
                  <a:gd name="T3" fmla="*/ 2112 h 2112"/>
                  <a:gd name="T4" fmla="*/ 0 w 2128"/>
                  <a:gd name="T5" fmla="*/ 138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732" y="2112"/>
                      <a:pt x="732" y="2112"/>
                      <a:pt x="732" y="2112"/>
                    </a:cubicBezTo>
                    <a:cubicBezTo>
                      <a:pt x="333" y="2112"/>
                      <a:pt x="0" y="1782"/>
                      <a:pt x="0" y="138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71A9C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6" name="Freeform 100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44 w 128"/>
                  <a:gd name="T3" fmla="*/ 127 h 127"/>
                  <a:gd name="T4" fmla="*/ 0 w 128"/>
                  <a:gd name="T5" fmla="*/ 83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44" y="127"/>
                      <a:pt x="44" y="127"/>
                      <a:pt x="44" y="127"/>
                    </a:cubicBezTo>
                    <a:cubicBezTo>
                      <a:pt x="20" y="127"/>
                      <a:pt x="0" y="107"/>
                      <a:pt x="0" y="8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7" name="Freeform 101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8" name="Freeform 102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9" name="Freeform 103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897 w 1072"/>
                  <a:gd name="T1" fmla="*/ 1056 h 1056"/>
                  <a:gd name="T2" fmla="*/ 176 w 1072"/>
                  <a:gd name="T3" fmla="*/ 1056 h 1056"/>
                  <a:gd name="T4" fmla="*/ 0 w 1072"/>
                  <a:gd name="T5" fmla="*/ 883 h 1056"/>
                  <a:gd name="T6" fmla="*/ 0 w 1072"/>
                  <a:gd name="T7" fmla="*/ 174 h 1056"/>
                  <a:gd name="T8" fmla="*/ 176 w 1072"/>
                  <a:gd name="T9" fmla="*/ 0 h 1056"/>
                  <a:gd name="T10" fmla="*/ 897 w 1072"/>
                  <a:gd name="T11" fmla="*/ 0 h 1056"/>
                  <a:gd name="T12" fmla="*/ 1072 w 1072"/>
                  <a:gd name="T13" fmla="*/ 174 h 1056"/>
                  <a:gd name="T14" fmla="*/ 1072 w 1072"/>
                  <a:gd name="T15" fmla="*/ 883 h 1056"/>
                  <a:gd name="T16" fmla="*/ 897 w 1072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56">
                    <a:moveTo>
                      <a:pt x="897" y="1056"/>
                    </a:moveTo>
                    <a:cubicBezTo>
                      <a:pt x="176" y="1056"/>
                      <a:pt x="176" y="1056"/>
                      <a:pt x="176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3"/>
                      <a:pt x="1072" y="174"/>
                    </a:cubicBezTo>
                    <a:cubicBezTo>
                      <a:pt x="1072" y="883"/>
                      <a:pt x="1072" y="883"/>
                      <a:pt x="1072" y="883"/>
                    </a:cubicBezTo>
                    <a:cubicBezTo>
                      <a:pt x="1072" y="974"/>
                      <a:pt x="989" y="1056"/>
                      <a:pt x="897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0" name="Freeform 104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1" name="Freeform 105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897 w 1072"/>
                  <a:gd name="T1" fmla="*/ 1080 h 1080"/>
                  <a:gd name="T2" fmla="*/ 176 w 1072"/>
                  <a:gd name="T3" fmla="*/ 1080 h 1080"/>
                  <a:gd name="T4" fmla="*/ 0 w 1072"/>
                  <a:gd name="T5" fmla="*/ 903 h 1080"/>
                  <a:gd name="T6" fmla="*/ 0 w 1072"/>
                  <a:gd name="T7" fmla="*/ 178 h 1080"/>
                  <a:gd name="T8" fmla="*/ 176 w 1072"/>
                  <a:gd name="T9" fmla="*/ 0 h 1080"/>
                  <a:gd name="T10" fmla="*/ 897 w 1072"/>
                  <a:gd name="T11" fmla="*/ 0 h 1080"/>
                  <a:gd name="T12" fmla="*/ 1072 w 1072"/>
                  <a:gd name="T13" fmla="*/ 178 h 1080"/>
                  <a:gd name="T14" fmla="*/ 1072 w 1072"/>
                  <a:gd name="T15" fmla="*/ 903 h 1080"/>
                  <a:gd name="T16" fmla="*/ 897 w 1072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80">
                    <a:moveTo>
                      <a:pt x="897" y="1080"/>
                    </a:moveTo>
                    <a:cubicBezTo>
                      <a:pt x="176" y="1080"/>
                      <a:pt x="176" y="1080"/>
                      <a:pt x="176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5"/>
                      <a:pt x="1072" y="178"/>
                    </a:cubicBezTo>
                    <a:cubicBezTo>
                      <a:pt x="1072" y="903"/>
                      <a:pt x="1072" y="903"/>
                      <a:pt x="1072" y="903"/>
                    </a:cubicBezTo>
                    <a:cubicBezTo>
                      <a:pt x="1072" y="996"/>
                      <a:pt x="989" y="1080"/>
                      <a:pt x="897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2" name="Freeform 106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3" name="Freeform 107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890 w 1064"/>
                  <a:gd name="T1" fmla="*/ 1056 h 1056"/>
                  <a:gd name="T2" fmla="*/ 175 w 1064"/>
                  <a:gd name="T3" fmla="*/ 1056 h 1056"/>
                  <a:gd name="T4" fmla="*/ 0 w 1064"/>
                  <a:gd name="T5" fmla="*/ 883 h 1056"/>
                  <a:gd name="T6" fmla="*/ 0 w 1064"/>
                  <a:gd name="T7" fmla="*/ 174 h 1056"/>
                  <a:gd name="T8" fmla="*/ 175 w 1064"/>
                  <a:gd name="T9" fmla="*/ 0 h 1056"/>
                  <a:gd name="T10" fmla="*/ 890 w 1064"/>
                  <a:gd name="T11" fmla="*/ 0 h 1056"/>
                  <a:gd name="T12" fmla="*/ 1064 w 1064"/>
                  <a:gd name="T13" fmla="*/ 174 h 1056"/>
                  <a:gd name="T14" fmla="*/ 1064 w 1064"/>
                  <a:gd name="T15" fmla="*/ 883 h 1056"/>
                  <a:gd name="T16" fmla="*/ 890 w 1064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56">
                    <a:moveTo>
                      <a:pt x="890" y="1056"/>
                    </a:moveTo>
                    <a:cubicBezTo>
                      <a:pt x="175" y="1056"/>
                      <a:pt x="175" y="1056"/>
                      <a:pt x="175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3"/>
                      <a:pt x="1064" y="174"/>
                    </a:cubicBezTo>
                    <a:cubicBezTo>
                      <a:pt x="1064" y="883"/>
                      <a:pt x="1064" y="883"/>
                      <a:pt x="1064" y="883"/>
                    </a:cubicBezTo>
                    <a:cubicBezTo>
                      <a:pt x="1064" y="974"/>
                      <a:pt x="981" y="1056"/>
                      <a:pt x="890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4" name="Freeform 108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5" name="Freeform 109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890 w 1064"/>
                  <a:gd name="T1" fmla="*/ 1080 h 1080"/>
                  <a:gd name="T2" fmla="*/ 175 w 1064"/>
                  <a:gd name="T3" fmla="*/ 1080 h 1080"/>
                  <a:gd name="T4" fmla="*/ 0 w 1064"/>
                  <a:gd name="T5" fmla="*/ 903 h 1080"/>
                  <a:gd name="T6" fmla="*/ 0 w 1064"/>
                  <a:gd name="T7" fmla="*/ 178 h 1080"/>
                  <a:gd name="T8" fmla="*/ 175 w 1064"/>
                  <a:gd name="T9" fmla="*/ 0 h 1080"/>
                  <a:gd name="T10" fmla="*/ 890 w 1064"/>
                  <a:gd name="T11" fmla="*/ 0 h 1080"/>
                  <a:gd name="T12" fmla="*/ 1064 w 1064"/>
                  <a:gd name="T13" fmla="*/ 178 h 1080"/>
                  <a:gd name="T14" fmla="*/ 1064 w 1064"/>
                  <a:gd name="T15" fmla="*/ 903 h 1080"/>
                  <a:gd name="T16" fmla="*/ 890 w 1064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80">
                    <a:moveTo>
                      <a:pt x="890" y="1080"/>
                    </a:moveTo>
                    <a:cubicBezTo>
                      <a:pt x="175" y="1080"/>
                      <a:pt x="175" y="1080"/>
                      <a:pt x="175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5"/>
                      <a:pt x="1064" y="178"/>
                    </a:cubicBezTo>
                    <a:cubicBezTo>
                      <a:pt x="1064" y="903"/>
                      <a:pt x="1064" y="903"/>
                      <a:pt x="1064" y="903"/>
                    </a:cubicBezTo>
                    <a:cubicBezTo>
                      <a:pt x="1064" y="996"/>
                      <a:pt x="981" y="1080"/>
                      <a:pt x="890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6" name="Freeform 110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7" name="Freeform 111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" name="Freeform 112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9" name="Freeform 113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806 w 2160"/>
                  <a:gd name="T1" fmla="*/ 2112 h 2112"/>
                  <a:gd name="T2" fmla="*/ 355 w 2160"/>
                  <a:gd name="T3" fmla="*/ 2112 h 2112"/>
                  <a:gd name="T4" fmla="*/ 0 w 2160"/>
                  <a:gd name="T5" fmla="*/ 1766 h 2112"/>
                  <a:gd name="T6" fmla="*/ 0 w 2160"/>
                  <a:gd name="T7" fmla="*/ 347 h 2112"/>
                  <a:gd name="T8" fmla="*/ 355 w 2160"/>
                  <a:gd name="T9" fmla="*/ 0 h 2112"/>
                  <a:gd name="T10" fmla="*/ 1806 w 2160"/>
                  <a:gd name="T11" fmla="*/ 0 h 2112"/>
                  <a:gd name="T12" fmla="*/ 2160 w 2160"/>
                  <a:gd name="T13" fmla="*/ 347 h 2112"/>
                  <a:gd name="T14" fmla="*/ 2160 w 2160"/>
                  <a:gd name="T15" fmla="*/ 1766 h 2112"/>
                  <a:gd name="T16" fmla="*/ 1806 w 2160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" h="2112">
                    <a:moveTo>
                      <a:pt x="1806" y="2112"/>
                    </a:moveTo>
                    <a:cubicBezTo>
                      <a:pt x="355" y="2112"/>
                      <a:pt x="355" y="2112"/>
                      <a:pt x="355" y="2112"/>
                    </a:cubicBezTo>
                    <a:cubicBezTo>
                      <a:pt x="169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9" y="0"/>
                      <a:pt x="355" y="0"/>
                    </a:cubicBezTo>
                    <a:cubicBezTo>
                      <a:pt x="1806" y="0"/>
                      <a:pt x="1806" y="0"/>
                      <a:pt x="1806" y="0"/>
                    </a:cubicBezTo>
                    <a:cubicBezTo>
                      <a:pt x="1992" y="0"/>
                      <a:pt x="2160" y="165"/>
                      <a:pt x="2160" y="347"/>
                    </a:cubicBezTo>
                    <a:cubicBezTo>
                      <a:pt x="2160" y="1766"/>
                      <a:pt x="2160" y="1766"/>
                      <a:pt x="2160" y="1766"/>
                    </a:cubicBezTo>
                    <a:cubicBezTo>
                      <a:pt x="2160" y="1947"/>
                      <a:pt x="1992" y="2112"/>
                      <a:pt x="1806" y="2112"/>
                    </a:cubicBezTo>
                  </a:path>
                </a:pathLst>
              </a:custGeom>
              <a:solidFill>
                <a:srgbClr val="A29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0" name="Freeform 114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08 w 129"/>
                  <a:gd name="T1" fmla="*/ 127 h 127"/>
                  <a:gd name="T2" fmla="*/ 21 w 129"/>
                  <a:gd name="T3" fmla="*/ 127 h 127"/>
                  <a:gd name="T4" fmla="*/ 0 w 129"/>
                  <a:gd name="T5" fmla="*/ 106 h 127"/>
                  <a:gd name="T6" fmla="*/ 0 w 129"/>
                  <a:gd name="T7" fmla="*/ 21 h 127"/>
                  <a:gd name="T8" fmla="*/ 21 w 129"/>
                  <a:gd name="T9" fmla="*/ 0 h 127"/>
                  <a:gd name="T10" fmla="*/ 108 w 129"/>
                  <a:gd name="T11" fmla="*/ 0 h 127"/>
                  <a:gd name="T12" fmla="*/ 129 w 129"/>
                  <a:gd name="T13" fmla="*/ 21 h 127"/>
                  <a:gd name="T14" fmla="*/ 129 w 129"/>
                  <a:gd name="T15" fmla="*/ 106 h 127"/>
                  <a:gd name="T16" fmla="*/ 108 w 129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127">
                    <a:moveTo>
                      <a:pt x="108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9" y="0"/>
                      <a:pt x="129" y="10"/>
                      <a:pt x="129" y="21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29" y="117"/>
                      <a:pt x="119" y="127"/>
                      <a:pt x="108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1" name="Freeform 115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E8BDA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2" name="Freeform 116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3" name="Freeform 117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793 w 2144"/>
                  <a:gd name="T1" fmla="*/ 2160 h 2160"/>
                  <a:gd name="T2" fmla="*/ 352 w 2144"/>
                  <a:gd name="T3" fmla="*/ 2160 h 2160"/>
                  <a:gd name="T4" fmla="*/ 0 w 2144"/>
                  <a:gd name="T5" fmla="*/ 1806 h 2160"/>
                  <a:gd name="T6" fmla="*/ 0 w 2144"/>
                  <a:gd name="T7" fmla="*/ 355 h 2160"/>
                  <a:gd name="T8" fmla="*/ 352 w 2144"/>
                  <a:gd name="T9" fmla="*/ 0 h 2160"/>
                  <a:gd name="T10" fmla="*/ 1793 w 2144"/>
                  <a:gd name="T11" fmla="*/ 0 h 2160"/>
                  <a:gd name="T12" fmla="*/ 2144 w 2144"/>
                  <a:gd name="T13" fmla="*/ 355 h 2160"/>
                  <a:gd name="T14" fmla="*/ 2144 w 2144"/>
                  <a:gd name="T15" fmla="*/ 1806 h 2160"/>
                  <a:gd name="T16" fmla="*/ 1793 w 2144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60">
                    <a:moveTo>
                      <a:pt x="1793" y="2160"/>
                    </a:moveTo>
                    <a:cubicBezTo>
                      <a:pt x="352" y="2160"/>
                      <a:pt x="352" y="2160"/>
                      <a:pt x="352" y="2160"/>
                    </a:cubicBezTo>
                    <a:cubicBezTo>
                      <a:pt x="168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9"/>
                      <a:pt x="2144" y="355"/>
                    </a:cubicBezTo>
                    <a:cubicBezTo>
                      <a:pt x="2144" y="1806"/>
                      <a:pt x="2144" y="1806"/>
                      <a:pt x="2144" y="1806"/>
                    </a:cubicBezTo>
                    <a:cubicBezTo>
                      <a:pt x="2144" y="1992"/>
                      <a:pt x="1977" y="2160"/>
                      <a:pt x="1793" y="2160"/>
                    </a:cubicBezTo>
                  </a:path>
                </a:pathLst>
              </a:custGeom>
              <a:solidFill>
                <a:srgbClr val="989E8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4" name="Freeform 118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1236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t" anchorCtr="0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раздела.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347570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лагодари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" y="0"/>
            <a:ext cx="12192002" cy="6858000"/>
          </a:xfrm>
          <a:prstGeom prst="rect">
            <a:avLst/>
          </a:prstGeom>
        </p:spPr>
      </p:pic>
      <p:sp>
        <p:nvSpPr>
          <p:cNvPr id="443" name="Прямоугольник 442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3363340" y="3561650"/>
            <a:ext cx="88170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72" name="Скругленный прямоугольник 71"/>
          <p:cNvSpPr/>
          <p:nvPr userDrawn="1"/>
        </p:nvSpPr>
        <p:spPr>
          <a:xfrm>
            <a:off x="3487272" y="3674501"/>
            <a:ext cx="8704729" cy="384000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36000" tIns="76800" rIns="144000" bIns="96000" rtlCol="0" anchor="t" anchorCtr="0">
            <a:noAutofit/>
          </a:bodyPr>
          <a:lstStyle/>
          <a:p>
            <a:endParaRPr lang="ru-RU" sz="12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Прямоугольник 50"/>
          <p:cNvSpPr/>
          <p:nvPr userDrawn="1"/>
        </p:nvSpPr>
        <p:spPr>
          <a:xfrm>
            <a:off x="578511" y="2986644"/>
            <a:ext cx="3489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/>
              <a:t>Благодарим за внимание!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69BD12-309F-8148-891F-D8E1464FA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55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35" name="Freeform 101"/>
          <p:cNvSpPr>
            <a:spLocks noEditPoints="1"/>
          </p:cNvSpPr>
          <p:nvPr/>
        </p:nvSpPr>
        <p:spPr bwMode="auto">
          <a:xfrm>
            <a:off x="6342036" y="3822357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8" name="Прямоугольник 417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19" name="Скругленный прямоугольник 418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4E988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  <p:sp>
        <p:nvSpPr>
          <p:cNvPr id="420" name="Freeform 101"/>
          <p:cNvSpPr>
            <a:spLocks noEditPoints="1"/>
          </p:cNvSpPr>
          <p:nvPr/>
        </p:nvSpPr>
        <p:spPr bwMode="auto">
          <a:xfrm>
            <a:off x="6372772" y="3763563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3" name="Прямоугольник 422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2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4" name="Рисунок 5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71E1A22-7F8F-9142-8505-0A59F41D8B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33" name="Прямоугольник 432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84759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</a:p>
        </p:txBody>
      </p:sp>
      <p:sp>
        <p:nvSpPr>
          <p:cNvPr id="436" name="Прямоугольник 435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sp>
        <p:nvSpPr>
          <p:cNvPr id="21" name="Freeform 99"/>
          <p:cNvSpPr>
            <a:spLocks noChangeAspect="1" noEditPoints="1"/>
          </p:cNvSpPr>
          <p:nvPr/>
        </p:nvSpPr>
        <p:spPr bwMode="auto">
          <a:xfrm>
            <a:off x="6352415" y="3763431"/>
            <a:ext cx="181621" cy="192000"/>
          </a:xfrm>
          <a:custGeom>
            <a:avLst/>
            <a:gdLst>
              <a:gd name="T0" fmla="*/ 130 w 371"/>
              <a:gd name="T1" fmla="*/ 332 h 397"/>
              <a:gd name="T2" fmla="*/ 139 w 371"/>
              <a:gd name="T3" fmla="*/ 371 h 397"/>
              <a:gd name="T4" fmla="*/ 172 w 371"/>
              <a:gd name="T5" fmla="*/ 397 h 397"/>
              <a:gd name="T6" fmla="*/ 199 w 371"/>
              <a:gd name="T7" fmla="*/ 397 h 397"/>
              <a:gd name="T8" fmla="*/ 232 w 371"/>
              <a:gd name="T9" fmla="*/ 371 h 397"/>
              <a:gd name="T10" fmla="*/ 241 w 371"/>
              <a:gd name="T11" fmla="*/ 332 h 397"/>
              <a:gd name="T12" fmla="*/ 273 w 371"/>
              <a:gd name="T13" fmla="*/ 314 h 397"/>
              <a:gd name="T14" fmla="*/ 312 w 371"/>
              <a:gd name="T15" fmla="*/ 325 h 397"/>
              <a:gd name="T16" fmla="*/ 351 w 371"/>
              <a:gd name="T17" fmla="*/ 309 h 397"/>
              <a:gd name="T18" fmla="*/ 364 w 371"/>
              <a:gd name="T19" fmla="*/ 286 h 397"/>
              <a:gd name="T20" fmla="*/ 358 w 371"/>
              <a:gd name="T21" fmla="*/ 245 h 397"/>
              <a:gd name="T22" fmla="*/ 329 w 371"/>
              <a:gd name="T23" fmla="*/ 217 h 397"/>
              <a:gd name="T24" fmla="*/ 329 w 371"/>
              <a:gd name="T25" fmla="*/ 180 h 397"/>
              <a:gd name="T26" fmla="*/ 358 w 371"/>
              <a:gd name="T27" fmla="*/ 152 h 397"/>
              <a:gd name="T28" fmla="*/ 364 w 371"/>
              <a:gd name="T29" fmla="*/ 111 h 397"/>
              <a:gd name="T30" fmla="*/ 351 w 371"/>
              <a:gd name="T31" fmla="*/ 88 h 397"/>
              <a:gd name="T32" fmla="*/ 312 w 371"/>
              <a:gd name="T33" fmla="*/ 72 h 397"/>
              <a:gd name="T34" fmla="*/ 273 w 371"/>
              <a:gd name="T35" fmla="*/ 83 h 397"/>
              <a:gd name="T36" fmla="*/ 241 w 371"/>
              <a:gd name="T37" fmla="*/ 65 h 397"/>
              <a:gd name="T38" fmla="*/ 232 w 371"/>
              <a:gd name="T39" fmla="*/ 26 h 397"/>
              <a:gd name="T40" fmla="*/ 199 w 371"/>
              <a:gd name="T41" fmla="*/ 0 h 397"/>
              <a:gd name="T42" fmla="*/ 172 w 371"/>
              <a:gd name="T43" fmla="*/ 0 h 397"/>
              <a:gd name="T44" fmla="*/ 139 w 371"/>
              <a:gd name="T45" fmla="*/ 26 h 397"/>
              <a:gd name="T46" fmla="*/ 130 w 371"/>
              <a:gd name="T47" fmla="*/ 65 h 397"/>
              <a:gd name="T48" fmla="*/ 98 w 371"/>
              <a:gd name="T49" fmla="*/ 83 h 397"/>
              <a:gd name="T50" fmla="*/ 59 w 371"/>
              <a:gd name="T51" fmla="*/ 72 h 397"/>
              <a:gd name="T52" fmla="*/ 20 w 371"/>
              <a:gd name="T53" fmla="*/ 88 h 397"/>
              <a:gd name="T54" fmla="*/ 7 w 371"/>
              <a:gd name="T55" fmla="*/ 111 h 397"/>
              <a:gd name="T56" fmla="*/ 13 w 371"/>
              <a:gd name="T57" fmla="*/ 152 h 397"/>
              <a:gd name="T58" fmla="*/ 42 w 371"/>
              <a:gd name="T59" fmla="*/ 180 h 397"/>
              <a:gd name="T60" fmla="*/ 42 w 371"/>
              <a:gd name="T61" fmla="*/ 217 h 397"/>
              <a:gd name="T62" fmla="*/ 13 w 371"/>
              <a:gd name="T63" fmla="*/ 245 h 397"/>
              <a:gd name="T64" fmla="*/ 7 w 371"/>
              <a:gd name="T65" fmla="*/ 286 h 397"/>
              <a:gd name="T66" fmla="*/ 20 w 371"/>
              <a:gd name="T67" fmla="*/ 309 h 397"/>
              <a:gd name="T68" fmla="*/ 59 w 371"/>
              <a:gd name="T69" fmla="*/ 325 h 397"/>
              <a:gd name="T70" fmla="*/ 98 w 371"/>
              <a:gd name="T71" fmla="*/ 314 h 397"/>
              <a:gd name="T72" fmla="*/ 130 w 371"/>
              <a:gd name="T73" fmla="*/ 332 h 397"/>
              <a:gd name="T74" fmla="*/ 186 w 371"/>
              <a:gd name="T75" fmla="*/ 145 h 397"/>
              <a:gd name="T76" fmla="*/ 238 w 371"/>
              <a:gd name="T77" fmla="*/ 198 h 397"/>
              <a:gd name="T78" fmla="*/ 186 w 371"/>
              <a:gd name="T79" fmla="*/ 251 h 397"/>
              <a:gd name="T80" fmla="*/ 133 w 371"/>
              <a:gd name="T81" fmla="*/ 198 h 397"/>
              <a:gd name="T82" fmla="*/ 186 w 371"/>
              <a:gd name="T83" fmla="*/ 145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1" h="397">
                <a:moveTo>
                  <a:pt x="130" y="332"/>
                </a:moveTo>
                <a:lnTo>
                  <a:pt x="139" y="371"/>
                </a:lnTo>
                <a:cubicBezTo>
                  <a:pt x="143" y="385"/>
                  <a:pt x="158" y="397"/>
                  <a:pt x="172" y="397"/>
                </a:cubicBezTo>
                <a:lnTo>
                  <a:pt x="199" y="397"/>
                </a:lnTo>
                <a:cubicBezTo>
                  <a:pt x="213" y="397"/>
                  <a:pt x="228" y="385"/>
                  <a:pt x="232" y="371"/>
                </a:cubicBezTo>
                <a:lnTo>
                  <a:pt x="241" y="332"/>
                </a:lnTo>
                <a:cubicBezTo>
                  <a:pt x="245" y="318"/>
                  <a:pt x="259" y="310"/>
                  <a:pt x="273" y="314"/>
                </a:cubicBezTo>
                <a:lnTo>
                  <a:pt x="312" y="325"/>
                </a:lnTo>
                <a:cubicBezTo>
                  <a:pt x="326" y="329"/>
                  <a:pt x="344" y="322"/>
                  <a:pt x="351" y="309"/>
                </a:cubicBezTo>
                <a:lnTo>
                  <a:pt x="364" y="286"/>
                </a:lnTo>
                <a:cubicBezTo>
                  <a:pt x="371" y="273"/>
                  <a:pt x="369" y="255"/>
                  <a:pt x="358" y="245"/>
                </a:cubicBezTo>
                <a:lnTo>
                  <a:pt x="329" y="217"/>
                </a:lnTo>
                <a:cubicBezTo>
                  <a:pt x="319" y="207"/>
                  <a:pt x="319" y="190"/>
                  <a:pt x="329" y="180"/>
                </a:cubicBezTo>
                <a:lnTo>
                  <a:pt x="358" y="152"/>
                </a:lnTo>
                <a:cubicBezTo>
                  <a:pt x="369" y="142"/>
                  <a:pt x="371" y="123"/>
                  <a:pt x="364" y="111"/>
                </a:cubicBezTo>
                <a:lnTo>
                  <a:pt x="351" y="88"/>
                </a:lnTo>
                <a:cubicBezTo>
                  <a:pt x="343" y="75"/>
                  <a:pt x="326" y="68"/>
                  <a:pt x="312" y="72"/>
                </a:cubicBezTo>
                <a:lnTo>
                  <a:pt x="273" y="83"/>
                </a:lnTo>
                <a:cubicBezTo>
                  <a:pt x="259" y="87"/>
                  <a:pt x="245" y="79"/>
                  <a:pt x="241" y="65"/>
                </a:cubicBezTo>
                <a:lnTo>
                  <a:pt x="232" y="26"/>
                </a:lnTo>
                <a:cubicBezTo>
                  <a:pt x="228" y="11"/>
                  <a:pt x="213" y="0"/>
                  <a:pt x="199" y="0"/>
                </a:cubicBezTo>
                <a:lnTo>
                  <a:pt x="172" y="0"/>
                </a:lnTo>
                <a:cubicBezTo>
                  <a:pt x="158" y="0"/>
                  <a:pt x="143" y="11"/>
                  <a:pt x="139" y="26"/>
                </a:cubicBezTo>
                <a:lnTo>
                  <a:pt x="130" y="65"/>
                </a:lnTo>
                <a:cubicBezTo>
                  <a:pt x="126" y="79"/>
                  <a:pt x="112" y="87"/>
                  <a:pt x="98" y="83"/>
                </a:cubicBezTo>
                <a:lnTo>
                  <a:pt x="59" y="72"/>
                </a:lnTo>
                <a:cubicBezTo>
                  <a:pt x="45" y="68"/>
                  <a:pt x="28" y="75"/>
                  <a:pt x="20" y="88"/>
                </a:cubicBezTo>
                <a:lnTo>
                  <a:pt x="7" y="111"/>
                </a:lnTo>
                <a:cubicBezTo>
                  <a:pt x="0" y="123"/>
                  <a:pt x="2" y="142"/>
                  <a:pt x="13" y="152"/>
                </a:cubicBezTo>
                <a:lnTo>
                  <a:pt x="42" y="180"/>
                </a:lnTo>
                <a:cubicBezTo>
                  <a:pt x="52" y="190"/>
                  <a:pt x="52" y="207"/>
                  <a:pt x="42" y="217"/>
                </a:cubicBezTo>
                <a:lnTo>
                  <a:pt x="13" y="245"/>
                </a:lnTo>
                <a:cubicBezTo>
                  <a:pt x="2" y="255"/>
                  <a:pt x="0" y="273"/>
                  <a:pt x="7" y="286"/>
                </a:cubicBezTo>
                <a:lnTo>
                  <a:pt x="20" y="309"/>
                </a:lnTo>
                <a:cubicBezTo>
                  <a:pt x="28" y="322"/>
                  <a:pt x="45" y="329"/>
                  <a:pt x="59" y="325"/>
                </a:cubicBezTo>
                <a:lnTo>
                  <a:pt x="98" y="314"/>
                </a:lnTo>
                <a:cubicBezTo>
                  <a:pt x="112" y="310"/>
                  <a:pt x="126" y="318"/>
                  <a:pt x="130" y="332"/>
                </a:cubicBezTo>
                <a:close/>
                <a:moveTo>
                  <a:pt x="186" y="145"/>
                </a:moveTo>
                <a:cubicBezTo>
                  <a:pt x="215" y="145"/>
                  <a:pt x="238" y="169"/>
                  <a:pt x="238" y="198"/>
                </a:cubicBezTo>
                <a:cubicBezTo>
                  <a:pt x="238" y="228"/>
                  <a:pt x="215" y="251"/>
                  <a:pt x="186" y="251"/>
                </a:cubicBezTo>
                <a:cubicBezTo>
                  <a:pt x="156" y="251"/>
                  <a:pt x="133" y="228"/>
                  <a:pt x="133" y="198"/>
                </a:cubicBezTo>
                <a:cubicBezTo>
                  <a:pt x="133" y="169"/>
                  <a:pt x="156" y="145"/>
                  <a:pt x="186" y="1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6A9072-6C97-8448-82F0-947794C5F0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1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33" name="Прямоугольник 432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498EB1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</a:t>
            </a:r>
          </a:p>
        </p:txBody>
      </p:sp>
      <p:sp>
        <p:nvSpPr>
          <p:cNvPr id="16" name="Freeform 346"/>
          <p:cNvSpPr>
            <a:spLocks noChangeAspect="1" noEditPoints="1"/>
          </p:cNvSpPr>
          <p:nvPr/>
        </p:nvSpPr>
        <p:spPr bwMode="auto">
          <a:xfrm>
            <a:off x="6364751" y="3769773"/>
            <a:ext cx="128752" cy="182400"/>
          </a:xfrm>
          <a:custGeom>
            <a:avLst/>
            <a:gdLst>
              <a:gd name="T0" fmla="*/ 291 w 318"/>
              <a:gd name="T1" fmla="*/ 132 h 449"/>
              <a:gd name="T2" fmla="*/ 253 w 318"/>
              <a:gd name="T3" fmla="*/ 38 h 449"/>
              <a:gd name="T4" fmla="*/ 159 w 318"/>
              <a:gd name="T5" fmla="*/ 0 h 449"/>
              <a:gd name="T6" fmla="*/ 66 w 318"/>
              <a:gd name="T7" fmla="*/ 38 h 449"/>
              <a:gd name="T8" fmla="*/ 27 w 318"/>
              <a:gd name="T9" fmla="*/ 132 h 449"/>
              <a:gd name="T10" fmla="*/ 66 w 318"/>
              <a:gd name="T11" fmla="*/ 225 h 449"/>
              <a:gd name="T12" fmla="*/ 159 w 318"/>
              <a:gd name="T13" fmla="*/ 264 h 449"/>
              <a:gd name="T14" fmla="*/ 253 w 318"/>
              <a:gd name="T15" fmla="*/ 225 h 449"/>
              <a:gd name="T16" fmla="*/ 291 w 318"/>
              <a:gd name="T17" fmla="*/ 132 h 449"/>
              <a:gd name="T18" fmla="*/ 0 w 318"/>
              <a:gd name="T19" fmla="*/ 396 h 449"/>
              <a:gd name="T20" fmla="*/ 159 w 318"/>
              <a:gd name="T21" fmla="*/ 449 h 449"/>
              <a:gd name="T22" fmla="*/ 318 w 318"/>
              <a:gd name="T23" fmla="*/ 396 h 449"/>
              <a:gd name="T24" fmla="*/ 159 w 318"/>
              <a:gd name="T25" fmla="*/ 291 h 449"/>
              <a:gd name="T26" fmla="*/ 0 w 318"/>
              <a:gd name="T27" fmla="*/ 396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18" h="449">
                <a:moveTo>
                  <a:pt x="291" y="132"/>
                </a:moveTo>
                <a:cubicBezTo>
                  <a:pt x="291" y="95"/>
                  <a:pt x="277" y="62"/>
                  <a:pt x="253" y="38"/>
                </a:cubicBezTo>
                <a:cubicBezTo>
                  <a:pt x="229" y="14"/>
                  <a:pt x="196" y="0"/>
                  <a:pt x="159" y="0"/>
                </a:cubicBezTo>
                <a:cubicBezTo>
                  <a:pt x="123" y="0"/>
                  <a:pt x="90" y="14"/>
                  <a:pt x="66" y="38"/>
                </a:cubicBezTo>
                <a:cubicBezTo>
                  <a:pt x="42" y="62"/>
                  <a:pt x="27" y="95"/>
                  <a:pt x="27" y="132"/>
                </a:cubicBezTo>
                <a:cubicBezTo>
                  <a:pt x="27" y="168"/>
                  <a:pt x="42" y="201"/>
                  <a:pt x="66" y="225"/>
                </a:cubicBezTo>
                <a:cubicBezTo>
                  <a:pt x="90" y="249"/>
                  <a:pt x="123" y="264"/>
                  <a:pt x="159" y="264"/>
                </a:cubicBezTo>
                <a:cubicBezTo>
                  <a:pt x="196" y="264"/>
                  <a:pt x="229" y="249"/>
                  <a:pt x="253" y="225"/>
                </a:cubicBezTo>
                <a:cubicBezTo>
                  <a:pt x="277" y="201"/>
                  <a:pt x="291" y="168"/>
                  <a:pt x="291" y="132"/>
                </a:cubicBezTo>
                <a:close/>
                <a:moveTo>
                  <a:pt x="0" y="396"/>
                </a:moveTo>
                <a:cubicBezTo>
                  <a:pt x="0" y="423"/>
                  <a:pt x="60" y="449"/>
                  <a:pt x="159" y="449"/>
                </a:cubicBezTo>
                <a:cubicBezTo>
                  <a:pt x="252" y="449"/>
                  <a:pt x="318" y="423"/>
                  <a:pt x="318" y="396"/>
                </a:cubicBezTo>
                <a:cubicBezTo>
                  <a:pt x="318" y="344"/>
                  <a:pt x="256" y="291"/>
                  <a:pt x="159" y="291"/>
                </a:cubicBezTo>
                <a:cubicBezTo>
                  <a:pt x="60" y="291"/>
                  <a:pt x="0" y="344"/>
                  <a:pt x="0" y="3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4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37D4A0-4277-AB48-A231-A5C8A10FC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4"/>
          <a:stretch/>
        </p:blipFill>
        <p:spPr>
          <a:xfrm>
            <a:off x="-4185" y="3559125"/>
            <a:ext cx="12192002" cy="336355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A8D15A-98DC-6F4A-AC16-A29FD5A30C6A}"/>
              </a:ext>
            </a:extLst>
          </p:cNvPr>
          <p:cNvGrpSpPr/>
          <p:nvPr userDrawn="1"/>
        </p:nvGrpSpPr>
        <p:grpSpPr>
          <a:xfrm>
            <a:off x="6099530" y="3550499"/>
            <a:ext cx="6092470" cy="609600"/>
            <a:chOff x="6099530" y="3550499"/>
            <a:chExt cx="6092470" cy="609600"/>
          </a:xfrm>
        </p:grpSpPr>
        <p:sp>
          <p:nvSpPr>
            <p:cNvPr id="433" name="Прямоугольник 432"/>
            <p:cNvSpPr/>
            <p:nvPr/>
          </p:nvSpPr>
          <p:spPr>
            <a:xfrm>
              <a:off x="6099530" y="3550499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434" name="Скругленный прямоугольник 433"/>
            <p:cNvSpPr/>
            <p:nvPr/>
          </p:nvSpPr>
          <p:spPr>
            <a:xfrm>
              <a:off x="6232499" y="3671896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en-US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r>
                <a:rPr lang="ru-RU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Психологическая поддержка изменений</a:t>
              </a: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8C764BB-011E-B043-A09C-B3BB6072FF2D}"/>
                </a:ext>
              </a:extLst>
            </p:cNvPr>
            <p:cNvGrpSpPr/>
            <p:nvPr userDrawn="1"/>
          </p:nvGrpSpPr>
          <p:grpSpPr>
            <a:xfrm>
              <a:off x="6338141" y="3764903"/>
              <a:ext cx="227012" cy="227013"/>
              <a:chOff x="6705600" y="2805113"/>
              <a:chExt cx="227012" cy="227013"/>
            </a:xfrm>
            <a:solidFill>
              <a:schemeClr val="bg1"/>
            </a:solidFill>
          </p:grpSpPr>
          <p:sp>
            <p:nvSpPr>
              <p:cNvPr id="32" name="Oval 1014">
                <a:extLst>
                  <a:ext uri="{FF2B5EF4-FFF2-40B4-BE49-F238E27FC236}">
                    <a16:creationId xmlns:a16="http://schemas.microsoft.com/office/drawing/2014/main" id="{A2380D78-96F1-CE46-AC1A-38A3A4FD9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5287" y="2854325"/>
                <a:ext cx="17463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3" name="Oval 1015">
                <a:extLst>
                  <a:ext uri="{FF2B5EF4-FFF2-40B4-BE49-F238E27FC236}">
                    <a16:creationId xmlns:a16="http://schemas.microsoft.com/office/drawing/2014/main" id="{688DABC8-6821-8542-A10A-E52BE6B13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3862" y="2854325"/>
                <a:ext cx="17463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4" name="Oval 1016">
                <a:extLst>
                  <a:ext uri="{FF2B5EF4-FFF2-40B4-BE49-F238E27FC236}">
                    <a16:creationId xmlns:a16="http://schemas.microsoft.com/office/drawing/2014/main" id="{F2BB825B-40DE-BF47-BF2D-82D611C0A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2437" y="2854325"/>
                <a:ext cx="19050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Freeform 1017">
                <a:extLst>
                  <a:ext uri="{FF2B5EF4-FFF2-40B4-BE49-F238E27FC236}">
                    <a16:creationId xmlns:a16="http://schemas.microsoft.com/office/drawing/2014/main" id="{ECC65970-9F98-2545-A191-2783C905A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5600" y="2805113"/>
                <a:ext cx="155575" cy="139700"/>
              </a:xfrm>
              <a:custGeom>
                <a:avLst/>
                <a:gdLst>
                  <a:gd name="T0" fmla="*/ 13 w 86"/>
                  <a:gd name="T1" fmla="*/ 0 h 77"/>
                  <a:gd name="T2" fmla="*/ 74 w 86"/>
                  <a:gd name="T3" fmla="*/ 0 h 77"/>
                  <a:gd name="T4" fmla="*/ 86 w 86"/>
                  <a:gd name="T5" fmla="*/ 13 h 77"/>
                  <a:gd name="T6" fmla="*/ 86 w 86"/>
                  <a:gd name="T7" fmla="*/ 39 h 77"/>
                  <a:gd name="T8" fmla="*/ 78 w 86"/>
                  <a:gd name="T9" fmla="*/ 39 h 77"/>
                  <a:gd name="T10" fmla="*/ 78 w 86"/>
                  <a:gd name="T11" fmla="*/ 13 h 77"/>
                  <a:gd name="T12" fmla="*/ 74 w 86"/>
                  <a:gd name="T13" fmla="*/ 9 h 77"/>
                  <a:gd name="T14" fmla="*/ 13 w 86"/>
                  <a:gd name="T15" fmla="*/ 9 h 77"/>
                  <a:gd name="T16" fmla="*/ 9 w 86"/>
                  <a:gd name="T17" fmla="*/ 13 h 77"/>
                  <a:gd name="T18" fmla="*/ 9 w 86"/>
                  <a:gd name="T19" fmla="*/ 50 h 77"/>
                  <a:gd name="T20" fmla="*/ 13 w 86"/>
                  <a:gd name="T21" fmla="*/ 54 h 77"/>
                  <a:gd name="T22" fmla="*/ 19 w 86"/>
                  <a:gd name="T23" fmla="*/ 54 h 77"/>
                  <a:gd name="T24" fmla="*/ 19 w 86"/>
                  <a:gd name="T25" fmla="*/ 63 h 77"/>
                  <a:gd name="T26" fmla="*/ 28 w 86"/>
                  <a:gd name="T27" fmla="*/ 54 h 77"/>
                  <a:gd name="T28" fmla="*/ 28 w 86"/>
                  <a:gd name="T29" fmla="*/ 66 h 77"/>
                  <a:gd name="T30" fmla="*/ 18 w 86"/>
                  <a:gd name="T31" fmla="*/ 76 h 77"/>
                  <a:gd name="T32" fmla="*/ 15 w 86"/>
                  <a:gd name="T33" fmla="*/ 77 h 77"/>
                  <a:gd name="T34" fmla="*/ 15 w 86"/>
                  <a:gd name="T35" fmla="*/ 77 h 77"/>
                  <a:gd name="T36" fmla="*/ 11 w 86"/>
                  <a:gd name="T37" fmla="*/ 76 h 77"/>
                  <a:gd name="T38" fmla="*/ 10 w 86"/>
                  <a:gd name="T39" fmla="*/ 73 h 77"/>
                  <a:gd name="T40" fmla="*/ 10 w 86"/>
                  <a:gd name="T41" fmla="*/ 62 h 77"/>
                  <a:gd name="T42" fmla="*/ 0 w 86"/>
                  <a:gd name="T43" fmla="*/ 50 h 77"/>
                  <a:gd name="T44" fmla="*/ 0 w 86"/>
                  <a:gd name="T45" fmla="*/ 13 h 77"/>
                  <a:gd name="T46" fmla="*/ 13 w 86"/>
                  <a:gd name="T4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77">
                    <a:moveTo>
                      <a:pt x="13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81" y="0"/>
                      <a:pt x="86" y="6"/>
                      <a:pt x="86" y="13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1"/>
                      <a:pt x="76" y="9"/>
                      <a:pt x="7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2"/>
                      <a:pt x="10" y="54"/>
                      <a:pt x="13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7" y="77"/>
                      <a:pt x="16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3" y="77"/>
                      <a:pt x="12" y="77"/>
                      <a:pt x="11" y="76"/>
                    </a:cubicBezTo>
                    <a:cubicBezTo>
                      <a:pt x="11" y="75"/>
                      <a:pt x="10" y="74"/>
                      <a:pt x="10" y="7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1"/>
                      <a:pt x="0" y="56"/>
                      <a:pt x="0" y="5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Freeform 1018">
                <a:extLst>
                  <a:ext uri="{FF2B5EF4-FFF2-40B4-BE49-F238E27FC236}">
                    <a16:creationId xmlns:a16="http://schemas.microsoft.com/office/drawing/2014/main" id="{BE19E236-91C9-E145-AE22-E13E59084F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0687" y="2890838"/>
                <a:ext cx="161925" cy="141288"/>
              </a:xfrm>
              <a:custGeom>
                <a:avLst/>
                <a:gdLst>
                  <a:gd name="T0" fmla="*/ 80 w 90"/>
                  <a:gd name="T1" fmla="*/ 0 h 78"/>
                  <a:gd name="T2" fmla="*/ 9 w 90"/>
                  <a:gd name="T3" fmla="*/ 0 h 78"/>
                  <a:gd name="T4" fmla="*/ 0 w 90"/>
                  <a:gd name="T5" fmla="*/ 9 h 78"/>
                  <a:gd name="T6" fmla="*/ 0 w 90"/>
                  <a:gd name="T7" fmla="*/ 52 h 78"/>
                  <a:gd name="T8" fmla="*/ 9 w 90"/>
                  <a:gd name="T9" fmla="*/ 61 h 78"/>
                  <a:gd name="T10" fmla="*/ 60 w 90"/>
                  <a:gd name="T11" fmla="*/ 61 h 78"/>
                  <a:gd name="T12" fmla="*/ 76 w 90"/>
                  <a:gd name="T13" fmla="*/ 77 h 78"/>
                  <a:gd name="T14" fmla="*/ 78 w 90"/>
                  <a:gd name="T15" fmla="*/ 76 h 78"/>
                  <a:gd name="T16" fmla="*/ 78 w 90"/>
                  <a:gd name="T17" fmla="*/ 61 h 78"/>
                  <a:gd name="T18" fmla="*/ 80 w 90"/>
                  <a:gd name="T19" fmla="*/ 61 h 78"/>
                  <a:gd name="T20" fmla="*/ 89 w 90"/>
                  <a:gd name="T21" fmla="*/ 52 h 78"/>
                  <a:gd name="T22" fmla="*/ 89 w 90"/>
                  <a:gd name="T23" fmla="*/ 9 h 78"/>
                  <a:gd name="T24" fmla="*/ 80 w 90"/>
                  <a:gd name="T25" fmla="*/ 0 h 78"/>
                  <a:gd name="T26" fmla="*/ 49 w 90"/>
                  <a:gd name="T27" fmla="*/ 46 h 78"/>
                  <a:gd name="T28" fmla="*/ 48 w 90"/>
                  <a:gd name="T29" fmla="*/ 47 h 78"/>
                  <a:gd name="T30" fmla="*/ 19 w 90"/>
                  <a:gd name="T31" fmla="*/ 47 h 78"/>
                  <a:gd name="T32" fmla="*/ 18 w 90"/>
                  <a:gd name="T33" fmla="*/ 46 h 78"/>
                  <a:gd name="T34" fmla="*/ 18 w 90"/>
                  <a:gd name="T35" fmla="*/ 41 h 78"/>
                  <a:gd name="T36" fmla="*/ 19 w 90"/>
                  <a:gd name="T37" fmla="*/ 40 h 78"/>
                  <a:gd name="T38" fmla="*/ 48 w 90"/>
                  <a:gd name="T39" fmla="*/ 40 h 78"/>
                  <a:gd name="T40" fmla="*/ 49 w 90"/>
                  <a:gd name="T41" fmla="*/ 41 h 78"/>
                  <a:gd name="T42" fmla="*/ 49 w 90"/>
                  <a:gd name="T43" fmla="*/ 46 h 78"/>
                  <a:gd name="T44" fmla="*/ 71 w 90"/>
                  <a:gd name="T45" fmla="*/ 33 h 78"/>
                  <a:gd name="T46" fmla="*/ 70 w 90"/>
                  <a:gd name="T47" fmla="*/ 34 h 78"/>
                  <a:gd name="T48" fmla="*/ 19 w 90"/>
                  <a:gd name="T49" fmla="*/ 34 h 78"/>
                  <a:gd name="T50" fmla="*/ 18 w 90"/>
                  <a:gd name="T51" fmla="*/ 33 h 78"/>
                  <a:gd name="T52" fmla="*/ 18 w 90"/>
                  <a:gd name="T53" fmla="*/ 28 h 78"/>
                  <a:gd name="T54" fmla="*/ 19 w 90"/>
                  <a:gd name="T55" fmla="*/ 27 h 78"/>
                  <a:gd name="T56" fmla="*/ 70 w 90"/>
                  <a:gd name="T57" fmla="*/ 27 h 78"/>
                  <a:gd name="T58" fmla="*/ 71 w 90"/>
                  <a:gd name="T59" fmla="*/ 28 h 78"/>
                  <a:gd name="T60" fmla="*/ 71 w 90"/>
                  <a:gd name="T61" fmla="*/ 33 h 78"/>
                  <a:gd name="T62" fmla="*/ 71 w 90"/>
                  <a:gd name="T63" fmla="*/ 19 h 78"/>
                  <a:gd name="T64" fmla="*/ 70 w 90"/>
                  <a:gd name="T65" fmla="*/ 21 h 78"/>
                  <a:gd name="T66" fmla="*/ 19 w 90"/>
                  <a:gd name="T67" fmla="*/ 21 h 78"/>
                  <a:gd name="T68" fmla="*/ 18 w 90"/>
                  <a:gd name="T69" fmla="*/ 19 h 78"/>
                  <a:gd name="T70" fmla="*/ 18 w 90"/>
                  <a:gd name="T71" fmla="*/ 15 h 78"/>
                  <a:gd name="T72" fmla="*/ 19 w 90"/>
                  <a:gd name="T73" fmla="*/ 14 h 78"/>
                  <a:gd name="T74" fmla="*/ 70 w 90"/>
                  <a:gd name="T75" fmla="*/ 14 h 78"/>
                  <a:gd name="T76" fmla="*/ 71 w 90"/>
                  <a:gd name="T77" fmla="*/ 15 h 78"/>
                  <a:gd name="T78" fmla="*/ 71 w 90"/>
                  <a:gd name="T79" fmla="*/ 1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0" h="78">
                    <a:moveTo>
                      <a:pt x="8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7"/>
                      <a:pt x="4" y="61"/>
                      <a:pt x="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7" y="78"/>
                      <a:pt x="78" y="77"/>
                      <a:pt x="78" y="76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5" y="61"/>
                      <a:pt x="89" y="57"/>
                      <a:pt x="89" y="52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4"/>
                      <a:pt x="85" y="0"/>
                      <a:pt x="80" y="0"/>
                    </a:cubicBezTo>
                    <a:close/>
                    <a:moveTo>
                      <a:pt x="49" y="46"/>
                    </a:moveTo>
                    <a:cubicBezTo>
                      <a:pt x="49" y="47"/>
                      <a:pt x="49" y="47"/>
                      <a:pt x="4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8" y="47"/>
                      <a:pt x="18" y="46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9" y="40"/>
                      <a:pt x="19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40"/>
                      <a:pt x="49" y="41"/>
                      <a:pt x="49" y="41"/>
                    </a:cubicBezTo>
                    <a:cubicBezTo>
                      <a:pt x="49" y="46"/>
                      <a:pt x="49" y="46"/>
                      <a:pt x="49" y="46"/>
                    </a:cubicBezTo>
                    <a:close/>
                    <a:moveTo>
                      <a:pt x="71" y="33"/>
                    </a:moveTo>
                    <a:cubicBezTo>
                      <a:pt x="71" y="33"/>
                      <a:pt x="71" y="34"/>
                      <a:pt x="7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8" y="33"/>
                      <a:pt x="18" y="33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9" y="27"/>
                      <a:pt x="19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1" y="27"/>
                      <a:pt x="71" y="27"/>
                      <a:pt x="71" y="28"/>
                    </a:cubicBezTo>
                    <a:cubicBezTo>
                      <a:pt x="71" y="33"/>
                      <a:pt x="71" y="33"/>
                      <a:pt x="71" y="33"/>
                    </a:cubicBezTo>
                    <a:close/>
                    <a:moveTo>
                      <a:pt x="71" y="19"/>
                    </a:moveTo>
                    <a:cubicBezTo>
                      <a:pt x="71" y="20"/>
                      <a:pt x="71" y="21"/>
                      <a:pt x="7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8" y="20"/>
                      <a:pt x="18" y="1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1" y="14"/>
                      <a:pt x="71" y="14"/>
                      <a:pt x="71" y="15"/>
                    </a:cubicBezTo>
                    <a:cubicBezTo>
                      <a:pt x="71" y="19"/>
                      <a:pt x="71" y="19"/>
                      <a:pt x="71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72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739F28-6B31-DF47-881F-568B3C783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007D8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4"/>
          <a:stretch/>
        </p:blipFill>
        <p:spPr>
          <a:xfrm>
            <a:off x="0" y="3557400"/>
            <a:ext cx="12192002" cy="336355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</p:pic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A8D15A-98DC-6F4A-AC16-A29FD5A30C6A}"/>
              </a:ext>
            </a:extLst>
          </p:cNvPr>
          <p:cNvGrpSpPr/>
          <p:nvPr userDrawn="1"/>
        </p:nvGrpSpPr>
        <p:grpSpPr>
          <a:xfrm>
            <a:off x="6099530" y="3550499"/>
            <a:ext cx="6092470" cy="609600"/>
            <a:chOff x="6099530" y="3550499"/>
            <a:chExt cx="6092470" cy="609600"/>
          </a:xfrm>
        </p:grpSpPr>
        <p:sp>
          <p:nvSpPr>
            <p:cNvPr id="433" name="Прямоугольник 432"/>
            <p:cNvSpPr/>
            <p:nvPr/>
          </p:nvSpPr>
          <p:spPr>
            <a:xfrm>
              <a:off x="6099530" y="3550499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434" name="Скругленный прямоугольник 433"/>
            <p:cNvSpPr/>
            <p:nvPr/>
          </p:nvSpPr>
          <p:spPr>
            <a:xfrm>
              <a:off x="6232499" y="3671896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007382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ДАЛЬНЕЙШИЕ РАБОТЫ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BFDB2BD-A78E-744E-9DC4-90FF917CB4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45772" y="3773896"/>
            <a:ext cx="219258" cy="180000"/>
            <a:chOff x="174236" y="4044965"/>
            <a:chExt cx="144002" cy="118219"/>
          </a:xfrm>
        </p:grpSpPr>
        <p:sp>
          <p:nvSpPr>
            <p:cNvPr id="38" name="Freeform 91">
              <a:extLst>
                <a:ext uri="{FF2B5EF4-FFF2-40B4-BE49-F238E27FC236}">
                  <a16:creationId xmlns:a16="http://schemas.microsoft.com/office/drawing/2014/main" id="{79C20A1C-168C-5C41-9825-0CC4E1871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236" y="4044972"/>
              <a:ext cx="83248" cy="118212"/>
            </a:xfrm>
            <a:custGeom>
              <a:avLst/>
              <a:gdLst>
                <a:gd name="T0" fmla="*/ 20 w 265"/>
                <a:gd name="T1" fmla="*/ 20 h 375"/>
                <a:gd name="T2" fmla="*/ 20 w 265"/>
                <a:gd name="T3" fmla="*/ 95 h 375"/>
                <a:gd name="T4" fmla="*/ 115 w 265"/>
                <a:gd name="T5" fmla="*/ 190 h 375"/>
                <a:gd name="T6" fmla="*/ 20 w 265"/>
                <a:gd name="T7" fmla="*/ 285 h 375"/>
                <a:gd name="T8" fmla="*/ 20 w 265"/>
                <a:gd name="T9" fmla="*/ 360 h 375"/>
                <a:gd name="T10" fmla="*/ 58 w 265"/>
                <a:gd name="T11" fmla="*/ 375 h 375"/>
                <a:gd name="T12" fmla="*/ 95 w 265"/>
                <a:gd name="T13" fmla="*/ 360 h 375"/>
                <a:gd name="T14" fmla="*/ 265 w 265"/>
                <a:gd name="T15" fmla="*/ 190 h 375"/>
                <a:gd name="T16" fmla="*/ 95 w 265"/>
                <a:gd name="T17" fmla="*/ 20 h 375"/>
                <a:gd name="T18" fmla="*/ 20 w 265"/>
                <a:gd name="T19" fmla="*/ 2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375">
                  <a:moveTo>
                    <a:pt x="20" y="20"/>
                  </a:moveTo>
                  <a:cubicBezTo>
                    <a:pt x="0" y="41"/>
                    <a:pt x="0" y="75"/>
                    <a:pt x="20" y="95"/>
                  </a:cubicBezTo>
                  <a:lnTo>
                    <a:pt x="115" y="190"/>
                  </a:lnTo>
                  <a:lnTo>
                    <a:pt x="20" y="285"/>
                  </a:lnTo>
                  <a:cubicBezTo>
                    <a:pt x="0" y="306"/>
                    <a:pt x="0" y="339"/>
                    <a:pt x="20" y="360"/>
                  </a:cubicBezTo>
                  <a:cubicBezTo>
                    <a:pt x="31" y="370"/>
                    <a:pt x="44" y="375"/>
                    <a:pt x="58" y="375"/>
                  </a:cubicBezTo>
                  <a:cubicBezTo>
                    <a:pt x="71" y="375"/>
                    <a:pt x="85" y="370"/>
                    <a:pt x="95" y="360"/>
                  </a:cubicBezTo>
                  <a:lnTo>
                    <a:pt x="265" y="190"/>
                  </a:lnTo>
                  <a:lnTo>
                    <a:pt x="95" y="20"/>
                  </a:lnTo>
                  <a:cubicBezTo>
                    <a:pt x="74" y="0"/>
                    <a:pt x="41" y="0"/>
                    <a:pt x="2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1">
              <a:extLst>
                <a:ext uri="{FF2B5EF4-FFF2-40B4-BE49-F238E27FC236}">
                  <a16:creationId xmlns:a16="http://schemas.microsoft.com/office/drawing/2014/main" id="{4A7C12B1-A14B-9841-856E-4E1DAD0FB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990" y="4044965"/>
              <a:ext cx="83248" cy="118212"/>
            </a:xfrm>
            <a:custGeom>
              <a:avLst/>
              <a:gdLst>
                <a:gd name="T0" fmla="*/ 20 w 265"/>
                <a:gd name="T1" fmla="*/ 20 h 375"/>
                <a:gd name="T2" fmla="*/ 20 w 265"/>
                <a:gd name="T3" fmla="*/ 95 h 375"/>
                <a:gd name="T4" fmla="*/ 115 w 265"/>
                <a:gd name="T5" fmla="*/ 190 h 375"/>
                <a:gd name="T6" fmla="*/ 20 w 265"/>
                <a:gd name="T7" fmla="*/ 285 h 375"/>
                <a:gd name="T8" fmla="*/ 20 w 265"/>
                <a:gd name="T9" fmla="*/ 360 h 375"/>
                <a:gd name="T10" fmla="*/ 58 w 265"/>
                <a:gd name="T11" fmla="*/ 375 h 375"/>
                <a:gd name="T12" fmla="*/ 95 w 265"/>
                <a:gd name="T13" fmla="*/ 360 h 375"/>
                <a:gd name="T14" fmla="*/ 265 w 265"/>
                <a:gd name="T15" fmla="*/ 190 h 375"/>
                <a:gd name="T16" fmla="*/ 95 w 265"/>
                <a:gd name="T17" fmla="*/ 20 h 375"/>
                <a:gd name="T18" fmla="*/ 20 w 265"/>
                <a:gd name="T19" fmla="*/ 2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375">
                  <a:moveTo>
                    <a:pt x="20" y="20"/>
                  </a:moveTo>
                  <a:cubicBezTo>
                    <a:pt x="0" y="41"/>
                    <a:pt x="0" y="75"/>
                    <a:pt x="20" y="95"/>
                  </a:cubicBezTo>
                  <a:lnTo>
                    <a:pt x="115" y="190"/>
                  </a:lnTo>
                  <a:lnTo>
                    <a:pt x="20" y="285"/>
                  </a:lnTo>
                  <a:cubicBezTo>
                    <a:pt x="0" y="306"/>
                    <a:pt x="0" y="339"/>
                    <a:pt x="20" y="360"/>
                  </a:cubicBezTo>
                  <a:cubicBezTo>
                    <a:pt x="31" y="370"/>
                    <a:pt x="44" y="375"/>
                    <a:pt x="58" y="375"/>
                  </a:cubicBezTo>
                  <a:cubicBezTo>
                    <a:pt x="71" y="375"/>
                    <a:pt x="85" y="370"/>
                    <a:pt x="95" y="360"/>
                  </a:cubicBezTo>
                  <a:lnTo>
                    <a:pt x="265" y="190"/>
                  </a:lnTo>
                  <a:lnTo>
                    <a:pt x="95" y="20"/>
                  </a:lnTo>
                  <a:cubicBezTo>
                    <a:pt x="74" y="0"/>
                    <a:pt x="41" y="0"/>
                    <a:pt x="2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9402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 userDrawn="1"/>
        </p:nvSpPr>
        <p:spPr>
          <a:xfrm>
            <a:off x="0" y="483479"/>
            <a:ext cx="12192000" cy="439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47" name="Прямая соединительная линия 46"/>
          <p:cNvCxnSpPr/>
          <p:nvPr userDrawn="1"/>
        </p:nvCxnSpPr>
        <p:spPr>
          <a:xfrm>
            <a:off x="2759" y="922815"/>
            <a:ext cx="12192000" cy="0"/>
          </a:xfrm>
          <a:prstGeom prst="line">
            <a:avLst/>
          </a:prstGeom>
          <a:ln>
            <a:solidFill>
              <a:srgbClr val="E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 userDrawn="1"/>
        </p:nvSpPr>
        <p:spPr>
          <a:xfrm>
            <a:off x="11577837" y="6669087"/>
            <a:ext cx="614162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0" name="Slide Number Placeholder 5"/>
          <p:cNvSpPr txBox="1">
            <a:spLocks/>
          </p:cNvSpPr>
          <p:nvPr userDrawn="1"/>
        </p:nvSpPr>
        <p:spPr>
          <a:xfrm>
            <a:off x="11664860" y="6691400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6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6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 userDrawn="1"/>
        </p:nvSpPr>
        <p:spPr>
          <a:xfrm>
            <a:off x="4" y="6669090"/>
            <a:ext cx="11588969" cy="1889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11577837" y="6669087"/>
            <a:ext cx="614162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5" name="Slide Number Placeholder 5"/>
          <p:cNvSpPr txBox="1">
            <a:spLocks/>
          </p:cNvSpPr>
          <p:nvPr userDrawn="1"/>
        </p:nvSpPr>
        <p:spPr>
          <a:xfrm>
            <a:off x="11664860" y="6691400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6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738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6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738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575077" y="6669090"/>
            <a:ext cx="139086" cy="188913"/>
          </a:xfrm>
          <a:prstGeom prst="rect">
            <a:avLst/>
          </a:prstGeom>
          <a:solidFill>
            <a:srgbClr val="00738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1362" y="6668842"/>
            <a:ext cx="479200" cy="18915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1" dirty="0">
              <a:solidFill>
                <a:schemeClr val="accent5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007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1" y="491884"/>
            <a:ext cx="12192002" cy="430691"/>
          </a:xfrm>
          <a:prstGeom prst="rect">
            <a:avLst/>
          </a:prstGeom>
          <a:solidFill>
            <a:srgbClr val="FFFFFF"/>
          </a:solidFill>
        </p:spPr>
        <p:txBody>
          <a:bodyPr wrap="square" lIns="468000" tIns="54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609582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64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45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27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471910" y="114729"/>
            <a:ext cx="11865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25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cap="none" spc="53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+7 (495) 280-03-77</a:t>
            </a:r>
            <a:endParaRPr lang="ru-RU" sz="800" cap="none" baseline="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">
          <p15:clr>
            <a:srgbClr val="FBAE40"/>
          </p15:clr>
        </p15:guide>
        <p15:guide id="2" orient="horz" pos="709">
          <p15:clr>
            <a:srgbClr val="FBAE40"/>
          </p15:clr>
        </p15:guide>
        <p15:guide id="3" pos="73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. Базовы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ACEB6C-CB3D-584E-B3C7-0C3A6F7A92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6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устой  25х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 userDrawn="1"/>
        </p:nvSpPr>
        <p:spPr>
          <a:xfrm>
            <a:off x="107004" y="2042809"/>
            <a:ext cx="11819107" cy="1284051"/>
          </a:xfrm>
          <a:custGeom>
            <a:avLst/>
            <a:gdLst>
              <a:gd name="connsiteX0" fmla="*/ 0 w 12033115"/>
              <a:gd name="connsiteY0" fmla="*/ 0 h 1284051"/>
              <a:gd name="connsiteX1" fmla="*/ 3005847 w 12033115"/>
              <a:gd name="connsiteY1" fmla="*/ 0 h 1284051"/>
              <a:gd name="connsiteX2" fmla="*/ 3005847 w 12033115"/>
              <a:gd name="connsiteY2" fmla="*/ 1196502 h 1284051"/>
              <a:gd name="connsiteX3" fmla="*/ 6108971 w 12033115"/>
              <a:gd name="connsiteY3" fmla="*/ 1196502 h 1284051"/>
              <a:gd name="connsiteX4" fmla="*/ 6108971 w 12033115"/>
              <a:gd name="connsiteY4" fmla="*/ 29182 h 1284051"/>
              <a:gd name="connsiteX5" fmla="*/ 9124545 w 12033115"/>
              <a:gd name="connsiteY5" fmla="*/ 29182 h 1284051"/>
              <a:gd name="connsiteX6" fmla="*/ 9124545 w 12033115"/>
              <a:gd name="connsiteY6" fmla="*/ 1284051 h 1284051"/>
              <a:gd name="connsiteX7" fmla="*/ 12033115 w 12033115"/>
              <a:gd name="connsiteY7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33115" h="1284051">
                <a:moveTo>
                  <a:pt x="0" y="0"/>
                </a:moveTo>
                <a:lnTo>
                  <a:pt x="3005847" y="0"/>
                </a:lnTo>
                <a:lnTo>
                  <a:pt x="3005847" y="1196502"/>
                </a:lnTo>
                <a:lnTo>
                  <a:pt x="6108971" y="1196502"/>
                </a:lnTo>
                <a:lnTo>
                  <a:pt x="6108971" y="29182"/>
                </a:lnTo>
                <a:lnTo>
                  <a:pt x="9124545" y="29182"/>
                </a:lnTo>
                <a:lnTo>
                  <a:pt x="9124545" y="1284051"/>
                </a:lnTo>
                <a:lnTo>
                  <a:pt x="12033115" y="1284051"/>
                </a:lnTo>
              </a:path>
            </a:pathLst>
          </a:custGeom>
          <a:noFill/>
          <a:ln w="12700">
            <a:solidFill>
              <a:srgbClr val="CC5742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3179763" y="1160463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34" hasCustomPrompt="1"/>
          </p:nvPr>
        </p:nvSpPr>
        <p:spPr>
          <a:xfrm>
            <a:off x="192088" y="3513414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sz="quarter" idx="39" hasCustomPrompt="1"/>
          </p:nvPr>
        </p:nvSpPr>
        <p:spPr>
          <a:xfrm>
            <a:off x="9191625" y="1160463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sz="quarter" idx="40" hasCustomPrompt="1"/>
          </p:nvPr>
        </p:nvSpPr>
        <p:spPr>
          <a:xfrm>
            <a:off x="6203950" y="3513414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8"/>
          </p:nvPr>
        </p:nvSpPr>
        <p:spPr>
          <a:xfrm>
            <a:off x="192088" y="1160463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Рисунок 2"/>
          <p:cNvSpPr>
            <a:spLocks noGrp="1"/>
          </p:cNvSpPr>
          <p:nvPr>
            <p:ph type="pic" sz="quarter" idx="37"/>
          </p:nvPr>
        </p:nvSpPr>
        <p:spPr>
          <a:xfrm>
            <a:off x="3179763" y="2425751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38"/>
          </p:nvPr>
        </p:nvSpPr>
        <p:spPr>
          <a:xfrm>
            <a:off x="6203950" y="1160463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5" name="Рисунок 2"/>
          <p:cNvSpPr>
            <a:spLocks noGrp="1"/>
          </p:cNvSpPr>
          <p:nvPr>
            <p:ph type="pic" sz="quarter" idx="41"/>
          </p:nvPr>
        </p:nvSpPr>
        <p:spPr>
          <a:xfrm>
            <a:off x="9191625" y="2425751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6" name="Текст 2"/>
          <p:cNvSpPr>
            <a:spLocks noGrp="1"/>
          </p:cNvSpPr>
          <p:nvPr>
            <p:ph type="body" sz="quarter" idx="42" hasCustomPrompt="1"/>
          </p:nvPr>
        </p:nvSpPr>
        <p:spPr>
          <a:xfrm>
            <a:off x="2177814" y="170521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43" hasCustomPrompt="1"/>
          </p:nvPr>
        </p:nvSpPr>
        <p:spPr>
          <a:xfrm>
            <a:off x="5268050" y="293089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44" hasCustomPrompt="1"/>
          </p:nvPr>
        </p:nvSpPr>
        <p:spPr>
          <a:xfrm>
            <a:off x="8233870" y="1676028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45" hasCustomPrompt="1"/>
          </p:nvPr>
        </p:nvSpPr>
        <p:spPr>
          <a:xfrm>
            <a:off x="11279913" y="298926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50" name="Прямая соединительная линия 49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Текст 2"/>
          <p:cNvSpPr>
            <a:spLocks noGrp="1"/>
          </p:cNvSpPr>
          <p:nvPr>
            <p:ph type="body" sz="quarter" idx="17"/>
          </p:nvPr>
        </p:nvSpPr>
        <p:spPr>
          <a:xfrm>
            <a:off x="3179763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4" name="Текст 2"/>
          <p:cNvSpPr>
            <a:spLocks noGrp="1"/>
          </p:cNvSpPr>
          <p:nvPr>
            <p:ph type="body" sz="quarter" idx="31"/>
          </p:nvPr>
        </p:nvSpPr>
        <p:spPr>
          <a:xfrm>
            <a:off x="192088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32"/>
          </p:nvPr>
        </p:nvSpPr>
        <p:spPr>
          <a:xfrm>
            <a:off x="6203951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8" name="Текст 2"/>
          <p:cNvSpPr>
            <a:spLocks noGrp="1"/>
          </p:cNvSpPr>
          <p:nvPr>
            <p:ph type="body" sz="quarter" idx="46"/>
          </p:nvPr>
        </p:nvSpPr>
        <p:spPr>
          <a:xfrm>
            <a:off x="9191626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65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21">
          <p15:clr>
            <a:srgbClr val="FBAE40"/>
          </p15:clr>
        </p15:guide>
        <p15:guide id="8" pos="1890">
          <p15:clr>
            <a:srgbClr val="FBAE40"/>
          </p15:clr>
        </p15:guide>
        <p15:guide id="9" pos="2003">
          <p15:clr>
            <a:srgbClr val="FBAE40"/>
          </p15:clr>
        </p15:guide>
        <p15:guide id="10" pos="3772">
          <p15:clr>
            <a:srgbClr val="FBAE40"/>
          </p15:clr>
        </p15:guide>
        <p15:guide id="11" pos="3908">
          <p15:clr>
            <a:srgbClr val="FBAE40"/>
          </p15:clr>
        </p15:guide>
        <p15:guide id="12" pos="5677">
          <p15:clr>
            <a:srgbClr val="FBAE40"/>
          </p15:clr>
        </p15:guide>
        <p15:guide id="13" pos="5790">
          <p15:clr>
            <a:srgbClr val="FBAE40"/>
          </p15:clr>
        </p15:guide>
        <p15:guide id="1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егион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Рисунок 2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3" name="Прямоугольник 602"/>
          <p:cNvSpPr/>
          <p:nvPr userDrawn="1"/>
        </p:nvSpPr>
        <p:spPr>
          <a:xfrm>
            <a:off x="0" y="5339341"/>
            <a:ext cx="12192000" cy="1514672"/>
          </a:xfrm>
          <a:prstGeom prst="rect">
            <a:avLst/>
          </a:prstGeom>
          <a:solidFill>
            <a:srgbClr val="2083C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noAutofit/>
          </a:bodyPr>
          <a:lstStyle/>
          <a:p>
            <a:pPr marL="0" marR="0" indent="0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785" y="5449513"/>
            <a:ext cx="6282419" cy="48326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Дополнительный текстовый блок</a:t>
            </a:r>
          </a:p>
        </p:txBody>
      </p:sp>
      <p:sp>
        <p:nvSpPr>
          <p:cNvPr id="240" name="Скругленный прямоугольник 239"/>
          <p:cNvSpPr/>
          <p:nvPr userDrawn="1"/>
        </p:nvSpPr>
        <p:spPr>
          <a:xfrm>
            <a:off x="409904" y="319432"/>
            <a:ext cx="11391838" cy="1168436"/>
          </a:xfrm>
          <a:prstGeom prst="roundRect">
            <a:avLst>
              <a:gd name="adj" fmla="val 416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84" name="Рисунок 4"/>
          <p:cNvSpPr>
            <a:spLocks noGrp="1"/>
          </p:cNvSpPr>
          <p:nvPr>
            <p:ph type="pic" sz="quarter" idx="12" hasCustomPrompt="1"/>
          </p:nvPr>
        </p:nvSpPr>
        <p:spPr>
          <a:xfrm>
            <a:off x="435835" y="341434"/>
            <a:ext cx="991312" cy="1119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ru-RU" dirty="0"/>
              <a:t>Герб субъекта РФ</a:t>
            </a:r>
          </a:p>
        </p:txBody>
      </p:sp>
      <p:grpSp>
        <p:nvGrpSpPr>
          <p:cNvPr id="643" name="Группа 642"/>
          <p:cNvGrpSpPr/>
          <p:nvPr userDrawn="1"/>
        </p:nvGrpSpPr>
        <p:grpSpPr>
          <a:xfrm>
            <a:off x="6827283" y="830105"/>
            <a:ext cx="4645052" cy="2617288"/>
            <a:chOff x="4470400" y="225425"/>
            <a:chExt cx="4352926" cy="2452688"/>
          </a:xfrm>
          <a:solidFill>
            <a:srgbClr val="73BAE8"/>
          </a:solidFill>
        </p:grpSpPr>
        <p:sp>
          <p:nvSpPr>
            <p:cNvPr id="644" name="Freeform 5"/>
            <p:cNvSpPr>
              <a:spLocks/>
            </p:cNvSpPr>
            <p:nvPr userDrawn="1"/>
          </p:nvSpPr>
          <p:spPr bwMode="auto">
            <a:xfrm>
              <a:off x="6396038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5" name="Freeform 6"/>
            <p:cNvSpPr>
              <a:spLocks/>
            </p:cNvSpPr>
            <p:nvPr userDrawn="1"/>
          </p:nvSpPr>
          <p:spPr bwMode="auto">
            <a:xfrm>
              <a:off x="6746875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6" name="Freeform 7"/>
            <p:cNvSpPr>
              <a:spLocks/>
            </p:cNvSpPr>
            <p:nvPr userDrawn="1"/>
          </p:nvSpPr>
          <p:spPr bwMode="auto">
            <a:xfrm>
              <a:off x="5519738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7" name="Freeform 8"/>
            <p:cNvSpPr>
              <a:spLocks/>
            </p:cNvSpPr>
            <p:nvPr userDrawn="1"/>
          </p:nvSpPr>
          <p:spPr bwMode="auto">
            <a:xfrm>
              <a:off x="5343525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8" name="Freeform 9"/>
            <p:cNvSpPr>
              <a:spLocks/>
            </p:cNvSpPr>
            <p:nvPr userDrawn="1"/>
          </p:nvSpPr>
          <p:spPr bwMode="auto">
            <a:xfrm>
              <a:off x="4643438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9" name="Freeform 10"/>
            <p:cNvSpPr>
              <a:spLocks/>
            </p:cNvSpPr>
            <p:nvPr userDrawn="1"/>
          </p:nvSpPr>
          <p:spPr bwMode="auto">
            <a:xfrm>
              <a:off x="4994275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0" name="Freeform 11"/>
            <p:cNvSpPr>
              <a:spLocks/>
            </p:cNvSpPr>
            <p:nvPr userDrawn="1"/>
          </p:nvSpPr>
          <p:spPr bwMode="auto">
            <a:xfrm>
              <a:off x="5170488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1" name="Freeform 12"/>
            <p:cNvSpPr>
              <a:spLocks/>
            </p:cNvSpPr>
            <p:nvPr userDrawn="1"/>
          </p:nvSpPr>
          <p:spPr bwMode="auto">
            <a:xfrm>
              <a:off x="5343525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2" name="Freeform 13"/>
            <p:cNvSpPr>
              <a:spLocks/>
            </p:cNvSpPr>
            <p:nvPr userDrawn="1"/>
          </p:nvSpPr>
          <p:spPr bwMode="auto">
            <a:xfrm>
              <a:off x="481965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3" name="Freeform 14"/>
            <p:cNvSpPr>
              <a:spLocks/>
            </p:cNvSpPr>
            <p:nvPr userDrawn="1"/>
          </p:nvSpPr>
          <p:spPr bwMode="auto">
            <a:xfrm>
              <a:off x="4994275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4" name="Freeform 15"/>
            <p:cNvSpPr>
              <a:spLocks/>
            </p:cNvSpPr>
            <p:nvPr userDrawn="1"/>
          </p:nvSpPr>
          <p:spPr bwMode="auto">
            <a:xfrm>
              <a:off x="5170488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5" name="Freeform 16"/>
            <p:cNvSpPr>
              <a:spLocks/>
            </p:cNvSpPr>
            <p:nvPr userDrawn="1"/>
          </p:nvSpPr>
          <p:spPr bwMode="auto">
            <a:xfrm>
              <a:off x="534352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6" name="Freeform 17"/>
            <p:cNvSpPr>
              <a:spLocks/>
            </p:cNvSpPr>
            <p:nvPr userDrawn="1"/>
          </p:nvSpPr>
          <p:spPr bwMode="auto">
            <a:xfrm>
              <a:off x="55197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7" name="Freeform 18"/>
            <p:cNvSpPr>
              <a:spLocks/>
            </p:cNvSpPr>
            <p:nvPr userDrawn="1"/>
          </p:nvSpPr>
          <p:spPr bwMode="auto">
            <a:xfrm>
              <a:off x="5692775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8" name="Freeform 19"/>
            <p:cNvSpPr>
              <a:spLocks/>
            </p:cNvSpPr>
            <p:nvPr userDrawn="1"/>
          </p:nvSpPr>
          <p:spPr bwMode="auto">
            <a:xfrm>
              <a:off x="58705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9" name="Freeform 20"/>
            <p:cNvSpPr>
              <a:spLocks/>
            </p:cNvSpPr>
            <p:nvPr userDrawn="1"/>
          </p:nvSpPr>
          <p:spPr bwMode="auto">
            <a:xfrm>
              <a:off x="481965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0" name="Freeform 21"/>
            <p:cNvSpPr>
              <a:spLocks/>
            </p:cNvSpPr>
            <p:nvPr userDrawn="1"/>
          </p:nvSpPr>
          <p:spPr bwMode="auto">
            <a:xfrm>
              <a:off x="4994275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1" name="Freeform 22"/>
            <p:cNvSpPr>
              <a:spLocks/>
            </p:cNvSpPr>
            <p:nvPr userDrawn="1"/>
          </p:nvSpPr>
          <p:spPr bwMode="auto">
            <a:xfrm>
              <a:off x="5170488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2" name="Freeform 23"/>
            <p:cNvSpPr>
              <a:spLocks/>
            </p:cNvSpPr>
            <p:nvPr userDrawn="1"/>
          </p:nvSpPr>
          <p:spPr bwMode="auto">
            <a:xfrm>
              <a:off x="534352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3" name="Freeform 24"/>
            <p:cNvSpPr>
              <a:spLocks/>
            </p:cNvSpPr>
            <p:nvPr userDrawn="1"/>
          </p:nvSpPr>
          <p:spPr bwMode="auto">
            <a:xfrm>
              <a:off x="55197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4" name="Freeform 25"/>
            <p:cNvSpPr>
              <a:spLocks/>
            </p:cNvSpPr>
            <p:nvPr userDrawn="1"/>
          </p:nvSpPr>
          <p:spPr bwMode="auto">
            <a:xfrm>
              <a:off x="5692775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5" name="Freeform 26"/>
            <p:cNvSpPr>
              <a:spLocks/>
            </p:cNvSpPr>
            <p:nvPr userDrawn="1"/>
          </p:nvSpPr>
          <p:spPr bwMode="auto">
            <a:xfrm>
              <a:off x="58705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6" name="Freeform 27"/>
            <p:cNvSpPr>
              <a:spLocks/>
            </p:cNvSpPr>
            <p:nvPr userDrawn="1"/>
          </p:nvSpPr>
          <p:spPr bwMode="auto">
            <a:xfrm>
              <a:off x="4819650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7" name="Freeform 28"/>
            <p:cNvSpPr>
              <a:spLocks/>
            </p:cNvSpPr>
            <p:nvPr userDrawn="1"/>
          </p:nvSpPr>
          <p:spPr bwMode="auto">
            <a:xfrm>
              <a:off x="4994275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8" name="Freeform 29"/>
            <p:cNvSpPr>
              <a:spLocks/>
            </p:cNvSpPr>
            <p:nvPr userDrawn="1"/>
          </p:nvSpPr>
          <p:spPr bwMode="auto">
            <a:xfrm>
              <a:off x="5170488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69" name="Freeform 30"/>
            <p:cNvSpPr>
              <a:spLocks/>
            </p:cNvSpPr>
            <p:nvPr userDrawn="1"/>
          </p:nvSpPr>
          <p:spPr bwMode="auto">
            <a:xfrm>
              <a:off x="534352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0" name="Freeform 31"/>
            <p:cNvSpPr>
              <a:spLocks/>
            </p:cNvSpPr>
            <p:nvPr userDrawn="1"/>
          </p:nvSpPr>
          <p:spPr bwMode="auto">
            <a:xfrm>
              <a:off x="55197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1" name="Freeform 32"/>
            <p:cNvSpPr>
              <a:spLocks/>
            </p:cNvSpPr>
            <p:nvPr userDrawn="1"/>
          </p:nvSpPr>
          <p:spPr bwMode="auto">
            <a:xfrm>
              <a:off x="5692775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2" name="Freeform 33"/>
            <p:cNvSpPr>
              <a:spLocks/>
            </p:cNvSpPr>
            <p:nvPr userDrawn="1"/>
          </p:nvSpPr>
          <p:spPr bwMode="auto">
            <a:xfrm>
              <a:off x="58705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3" name="Freeform 34"/>
            <p:cNvSpPr>
              <a:spLocks/>
            </p:cNvSpPr>
            <p:nvPr userDrawn="1"/>
          </p:nvSpPr>
          <p:spPr bwMode="auto">
            <a:xfrm>
              <a:off x="4470400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4" name="Freeform 35"/>
            <p:cNvSpPr>
              <a:spLocks/>
            </p:cNvSpPr>
            <p:nvPr userDrawn="1"/>
          </p:nvSpPr>
          <p:spPr bwMode="auto">
            <a:xfrm>
              <a:off x="4819650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5" name="Freeform 36"/>
            <p:cNvSpPr>
              <a:spLocks/>
            </p:cNvSpPr>
            <p:nvPr userDrawn="1"/>
          </p:nvSpPr>
          <p:spPr bwMode="auto">
            <a:xfrm>
              <a:off x="4994275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6" name="Freeform 37"/>
            <p:cNvSpPr>
              <a:spLocks/>
            </p:cNvSpPr>
            <p:nvPr userDrawn="1"/>
          </p:nvSpPr>
          <p:spPr bwMode="auto">
            <a:xfrm>
              <a:off x="5170488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7" name="Freeform 38"/>
            <p:cNvSpPr>
              <a:spLocks/>
            </p:cNvSpPr>
            <p:nvPr userDrawn="1"/>
          </p:nvSpPr>
          <p:spPr bwMode="auto">
            <a:xfrm>
              <a:off x="534352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8" name="Freeform 39"/>
            <p:cNvSpPr>
              <a:spLocks/>
            </p:cNvSpPr>
            <p:nvPr userDrawn="1"/>
          </p:nvSpPr>
          <p:spPr bwMode="auto">
            <a:xfrm>
              <a:off x="55197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79" name="Freeform 40"/>
            <p:cNvSpPr>
              <a:spLocks/>
            </p:cNvSpPr>
            <p:nvPr userDrawn="1"/>
          </p:nvSpPr>
          <p:spPr bwMode="auto">
            <a:xfrm>
              <a:off x="5692775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0" name="Freeform 41"/>
            <p:cNvSpPr>
              <a:spLocks/>
            </p:cNvSpPr>
            <p:nvPr userDrawn="1"/>
          </p:nvSpPr>
          <p:spPr bwMode="auto">
            <a:xfrm>
              <a:off x="58705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1" name="Freeform 42"/>
            <p:cNvSpPr>
              <a:spLocks/>
            </p:cNvSpPr>
            <p:nvPr userDrawn="1"/>
          </p:nvSpPr>
          <p:spPr bwMode="auto">
            <a:xfrm>
              <a:off x="4643438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2" name="Freeform 43"/>
            <p:cNvSpPr>
              <a:spLocks/>
            </p:cNvSpPr>
            <p:nvPr userDrawn="1"/>
          </p:nvSpPr>
          <p:spPr bwMode="auto">
            <a:xfrm>
              <a:off x="4819650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3" name="Freeform 44"/>
            <p:cNvSpPr>
              <a:spLocks/>
            </p:cNvSpPr>
            <p:nvPr userDrawn="1"/>
          </p:nvSpPr>
          <p:spPr bwMode="auto">
            <a:xfrm>
              <a:off x="4994275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4" name="Freeform 45"/>
            <p:cNvSpPr>
              <a:spLocks/>
            </p:cNvSpPr>
            <p:nvPr userDrawn="1"/>
          </p:nvSpPr>
          <p:spPr bwMode="auto">
            <a:xfrm>
              <a:off x="5170488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5" name="Freeform 46"/>
            <p:cNvSpPr>
              <a:spLocks/>
            </p:cNvSpPr>
            <p:nvPr userDrawn="1"/>
          </p:nvSpPr>
          <p:spPr bwMode="auto">
            <a:xfrm>
              <a:off x="534352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6" name="Freeform 47"/>
            <p:cNvSpPr>
              <a:spLocks/>
            </p:cNvSpPr>
            <p:nvPr userDrawn="1"/>
          </p:nvSpPr>
          <p:spPr bwMode="auto">
            <a:xfrm>
              <a:off x="55197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7" name="Freeform 48"/>
            <p:cNvSpPr>
              <a:spLocks/>
            </p:cNvSpPr>
            <p:nvPr userDrawn="1"/>
          </p:nvSpPr>
          <p:spPr bwMode="auto">
            <a:xfrm>
              <a:off x="5692775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8" name="Freeform 49"/>
            <p:cNvSpPr>
              <a:spLocks/>
            </p:cNvSpPr>
            <p:nvPr userDrawn="1"/>
          </p:nvSpPr>
          <p:spPr bwMode="auto">
            <a:xfrm>
              <a:off x="58705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89" name="Freeform 50"/>
            <p:cNvSpPr>
              <a:spLocks/>
            </p:cNvSpPr>
            <p:nvPr userDrawn="1"/>
          </p:nvSpPr>
          <p:spPr bwMode="auto">
            <a:xfrm>
              <a:off x="46434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0" name="Freeform 51"/>
            <p:cNvSpPr>
              <a:spLocks/>
            </p:cNvSpPr>
            <p:nvPr userDrawn="1"/>
          </p:nvSpPr>
          <p:spPr bwMode="auto">
            <a:xfrm>
              <a:off x="481965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1" name="Freeform 52"/>
            <p:cNvSpPr>
              <a:spLocks/>
            </p:cNvSpPr>
            <p:nvPr userDrawn="1"/>
          </p:nvSpPr>
          <p:spPr bwMode="auto">
            <a:xfrm>
              <a:off x="5343525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2" name="Freeform 53"/>
            <p:cNvSpPr>
              <a:spLocks/>
            </p:cNvSpPr>
            <p:nvPr userDrawn="1"/>
          </p:nvSpPr>
          <p:spPr bwMode="auto">
            <a:xfrm>
              <a:off x="58705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3" name="Freeform 54"/>
            <p:cNvSpPr>
              <a:spLocks/>
            </p:cNvSpPr>
            <p:nvPr userDrawn="1"/>
          </p:nvSpPr>
          <p:spPr bwMode="auto">
            <a:xfrm>
              <a:off x="46434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4" name="Freeform 55"/>
            <p:cNvSpPr>
              <a:spLocks/>
            </p:cNvSpPr>
            <p:nvPr userDrawn="1"/>
          </p:nvSpPr>
          <p:spPr bwMode="auto">
            <a:xfrm>
              <a:off x="6219825" y="758825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5" name="Freeform 56"/>
            <p:cNvSpPr>
              <a:spLocks/>
            </p:cNvSpPr>
            <p:nvPr userDrawn="1"/>
          </p:nvSpPr>
          <p:spPr bwMode="auto">
            <a:xfrm>
              <a:off x="6043613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6" name="Freeform 57"/>
            <p:cNvSpPr>
              <a:spLocks/>
            </p:cNvSpPr>
            <p:nvPr userDrawn="1"/>
          </p:nvSpPr>
          <p:spPr bwMode="auto">
            <a:xfrm>
              <a:off x="6043613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7" name="Freeform 58"/>
            <p:cNvSpPr>
              <a:spLocks/>
            </p:cNvSpPr>
            <p:nvPr userDrawn="1"/>
          </p:nvSpPr>
          <p:spPr bwMode="auto">
            <a:xfrm>
              <a:off x="6219825" y="1111250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8" name="Freeform 59"/>
            <p:cNvSpPr>
              <a:spLocks/>
            </p:cNvSpPr>
            <p:nvPr userDrawn="1"/>
          </p:nvSpPr>
          <p:spPr bwMode="auto">
            <a:xfrm>
              <a:off x="6043613" y="1289050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99" name="Freeform 60"/>
            <p:cNvSpPr>
              <a:spLocks/>
            </p:cNvSpPr>
            <p:nvPr userDrawn="1"/>
          </p:nvSpPr>
          <p:spPr bwMode="auto">
            <a:xfrm>
              <a:off x="6219825" y="1289050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0" name="Freeform 61"/>
            <p:cNvSpPr>
              <a:spLocks/>
            </p:cNvSpPr>
            <p:nvPr userDrawn="1"/>
          </p:nvSpPr>
          <p:spPr bwMode="auto">
            <a:xfrm>
              <a:off x="6043613" y="1465263"/>
              <a:ext cx="152400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1" name="Freeform 62"/>
            <p:cNvSpPr>
              <a:spLocks/>
            </p:cNvSpPr>
            <p:nvPr userDrawn="1"/>
          </p:nvSpPr>
          <p:spPr bwMode="auto">
            <a:xfrm>
              <a:off x="6219825" y="1465263"/>
              <a:ext cx="150813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2" name="Freeform 63"/>
            <p:cNvSpPr>
              <a:spLocks/>
            </p:cNvSpPr>
            <p:nvPr userDrawn="1"/>
          </p:nvSpPr>
          <p:spPr bwMode="auto">
            <a:xfrm>
              <a:off x="6043613" y="1641475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3" name="Freeform 64"/>
            <p:cNvSpPr>
              <a:spLocks/>
            </p:cNvSpPr>
            <p:nvPr userDrawn="1"/>
          </p:nvSpPr>
          <p:spPr bwMode="auto">
            <a:xfrm>
              <a:off x="6219825" y="1641475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4" name="Freeform 65"/>
            <p:cNvSpPr>
              <a:spLocks/>
            </p:cNvSpPr>
            <p:nvPr userDrawn="1"/>
          </p:nvSpPr>
          <p:spPr bwMode="auto">
            <a:xfrm>
              <a:off x="6043613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5" name="Freeform 66"/>
            <p:cNvSpPr>
              <a:spLocks/>
            </p:cNvSpPr>
            <p:nvPr userDrawn="1"/>
          </p:nvSpPr>
          <p:spPr bwMode="auto">
            <a:xfrm>
              <a:off x="6219825" y="1817688"/>
              <a:ext cx="150813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6" name="Freeform 67"/>
            <p:cNvSpPr>
              <a:spLocks/>
            </p:cNvSpPr>
            <p:nvPr userDrawn="1"/>
          </p:nvSpPr>
          <p:spPr bwMode="auto">
            <a:xfrm>
              <a:off x="6043613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7" name="Freeform 68"/>
            <p:cNvSpPr>
              <a:spLocks/>
            </p:cNvSpPr>
            <p:nvPr userDrawn="1"/>
          </p:nvSpPr>
          <p:spPr bwMode="auto">
            <a:xfrm>
              <a:off x="6219825" y="1998663"/>
              <a:ext cx="150813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8" name="Freeform 69"/>
            <p:cNvSpPr>
              <a:spLocks/>
            </p:cNvSpPr>
            <p:nvPr userDrawn="1"/>
          </p:nvSpPr>
          <p:spPr bwMode="auto">
            <a:xfrm>
              <a:off x="6043613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09" name="Freeform 70"/>
            <p:cNvSpPr>
              <a:spLocks/>
            </p:cNvSpPr>
            <p:nvPr userDrawn="1"/>
          </p:nvSpPr>
          <p:spPr bwMode="auto">
            <a:xfrm>
              <a:off x="6219825" y="2174875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0" name="Freeform 71"/>
            <p:cNvSpPr>
              <a:spLocks/>
            </p:cNvSpPr>
            <p:nvPr userDrawn="1"/>
          </p:nvSpPr>
          <p:spPr bwMode="auto">
            <a:xfrm>
              <a:off x="6219825" y="2351088"/>
              <a:ext cx="150813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1" name="Freeform 72"/>
            <p:cNvSpPr>
              <a:spLocks/>
            </p:cNvSpPr>
            <p:nvPr userDrawn="1"/>
          </p:nvSpPr>
          <p:spPr bwMode="auto">
            <a:xfrm>
              <a:off x="6746875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2" name="Freeform 73"/>
            <p:cNvSpPr>
              <a:spLocks/>
            </p:cNvSpPr>
            <p:nvPr userDrawn="1"/>
          </p:nvSpPr>
          <p:spPr bwMode="auto">
            <a:xfrm>
              <a:off x="6746875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3" name="Freeform 74"/>
            <p:cNvSpPr>
              <a:spLocks/>
            </p:cNvSpPr>
            <p:nvPr userDrawn="1"/>
          </p:nvSpPr>
          <p:spPr bwMode="auto">
            <a:xfrm>
              <a:off x="6396038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4" name="Freeform 75"/>
            <p:cNvSpPr>
              <a:spLocks/>
            </p:cNvSpPr>
            <p:nvPr userDrawn="1"/>
          </p:nvSpPr>
          <p:spPr bwMode="auto">
            <a:xfrm>
              <a:off x="6570663" y="1111250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5" name="Freeform 76"/>
            <p:cNvSpPr>
              <a:spLocks/>
            </p:cNvSpPr>
            <p:nvPr userDrawn="1"/>
          </p:nvSpPr>
          <p:spPr bwMode="auto">
            <a:xfrm>
              <a:off x="6746875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6" name="Freeform 77"/>
            <p:cNvSpPr>
              <a:spLocks/>
            </p:cNvSpPr>
            <p:nvPr userDrawn="1"/>
          </p:nvSpPr>
          <p:spPr bwMode="auto">
            <a:xfrm>
              <a:off x="6396038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7" name="Freeform 78"/>
            <p:cNvSpPr>
              <a:spLocks/>
            </p:cNvSpPr>
            <p:nvPr userDrawn="1"/>
          </p:nvSpPr>
          <p:spPr bwMode="auto">
            <a:xfrm>
              <a:off x="6570663" y="1289050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8" name="Freeform 79"/>
            <p:cNvSpPr>
              <a:spLocks/>
            </p:cNvSpPr>
            <p:nvPr userDrawn="1"/>
          </p:nvSpPr>
          <p:spPr bwMode="auto">
            <a:xfrm>
              <a:off x="6746875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9" name="Freeform 80"/>
            <p:cNvSpPr>
              <a:spLocks/>
            </p:cNvSpPr>
            <p:nvPr userDrawn="1"/>
          </p:nvSpPr>
          <p:spPr bwMode="auto">
            <a:xfrm>
              <a:off x="6396038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0" name="Freeform 81"/>
            <p:cNvSpPr>
              <a:spLocks/>
            </p:cNvSpPr>
            <p:nvPr userDrawn="1"/>
          </p:nvSpPr>
          <p:spPr bwMode="auto">
            <a:xfrm>
              <a:off x="6570663" y="1465263"/>
              <a:ext cx="149225" cy="152400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1" name="Freeform 82"/>
            <p:cNvSpPr>
              <a:spLocks/>
            </p:cNvSpPr>
            <p:nvPr userDrawn="1"/>
          </p:nvSpPr>
          <p:spPr bwMode="auto">
            <a:xfrm>
              <a:off x="6746875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2" name="Freeform 83"/>
            <p:cNvSpPr>
              <a:spLocks/>
            </p:cNvSpPr>
            <p:nvPr userDrawn="1"/>
          </p:nvSpPr>
          <p:spPr bwMode="auto">
            <a:xfrm>
              <a:off x="6396038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3" name="Freeform 84"/>
            <p:cNvSpPr>
              <a:spLocks/>
            </p:cNvSpPr>
            <p:nvPr userDrawn="1"/>
          </p:nvSpPr>
          <p:spPr bwMode="auto">
            <a:xfrm>
              <a:off x="6570663" y="1641475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4" name="Freeform 85"/>
            <p:cNvSpPr>
              <a:spLocks/>
            </p:cNvSpPr>
            <p:nvPr userDrawn="1"/>
          </p:nvSpPr>
          <p:spPr bwMode="auto">
            <a:xfrm>
              <a:off x="6396038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5" name="Freeform 86"/>
            <p:cNvSpPr>
              <a:spLocks/>
            </p:cNvSpPr>
            <p:nvPr userDrawn="1"/>
          </p:nvSpPr>
          <p:spPr bwMode="auto">
            <a:xfrm>
              <a:off x="6570663" y="1817688"/>
              <a:ext cx="149225" cy="153988"/>
            </a:xfrm>
            <a:custGeom>
              <a:avLst/>
              <a:gdLst>
                <a:gd name="T0" fmla="*/ 36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6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6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6" name="Freeform 87"/>
            <p:cNvSpPr>
              <a:spLocks/>
            </p:cNvSpPr>
            <p:nvPr userDrawn="1"/>
          </p:nvSpPr>
          <p:spPr bwMode="auto">
            <a:xfrm>
              <a:off x="6746875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9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9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7" name="Freeform 88"/>
            <p:cNvSpPr>
              <a:spLocks/>
            </p:cNvSpPr>
            <p:nvPr userDrawn="1"/>
          </p:nvSpPr>
          <p:spPr bwMode="auto">
            <a:xfrm>
              <a:off x="6396038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8" name="Freeform 89"/>
            <p:cNvSpPr>
              <a:spLocks/>
            </p:cNvSpPr>
            <p:nvPr userDrawn="1"/>
          </p:nvSpPr>
          <p:spPr bwMode="auto">
            <a:xfrm>
              <a:off x="6570663" y="1998663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29" name="Freeform 90"/>
            <p:cNvSpPr>
              <a:spLocks/>
            </p:cNvSpPr>
            <p:nvPr userDrawn="1"/>
          </p:nvSpPr>
          <p:spPr bwMode="auto">
            <a:xfrm>
              <a:off x="6746875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0" name="Freeform 91"/>
            <p:cNvSpPr>
              <a:spLocks/>
            </p:cNvSpPr>
            <p:nvPr userDrawn="1"/>
          </p:nvSpPr>
          <p:spPr bwMode="auto">
            <a:xfrm>
              <a:off x="6396038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1" name="Freeform 92"/>
            <p:cNvSpPr>
              <a:spLocks/>
            </p:cNvSpPr>
            <p:nvPr userDrawn="1"/>
          </p:nvSpPr>
          <p:spPr bwMode="auto">
            <a:xfrm>
              <a:off x="6570663" y="2174875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2" name="Freeform 93"/>
            <p:cNvSpPr>
              <a:spLocks/>
            </p:cNvSpPr>
            <p:nvPr userDrawn="1"/>
          </p:nvSpPr>
          <p:spPr bwMode="auto">
            <a:xfrm>
              <a:off x="6746875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3" name="Freeform 94"/>
            <p:cNvSpPr>
              <a:spLocks/>
            </p:cNvSpPr>
            <p:nvPr userDrawn="1"/>
          </p:nvSpPr>
          <p:spPr bwMode="auto">
            <a:xfrm>
              <a:off x="6396038" y="235108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4" name="Freeform 95"/>
            <p:cNvSpPr>
              <a:spLocks/>
            </p:cNvSpPr>
            <p:nvPr userDrawn="1"/>
          </p:nvSpPr>
          <p:spPr bwMode="auto">
            <a:xfrm>
              <a:off x="6570663" y="2351088"/>
              <a:ext cx="149225" cy="150813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5" name="Freeform 96"/>
            <p:cNvSpPr>
              <a:spLocks/>
            </p:cNvSpPr>
            <p:nvPr userDrawn="1"/>
          </p:nvSpPr>
          <p:spPr bwMode="auto">
            <a:xfrm>
              <a:off x="6746875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6" name="Freeform 97"/>
            <p:cNvSpPr>
              <a:spLocks/>
            </p:cNvSpPr>
            <p:nvPr userDrawn="1"/>
          </p:nvSpPr>
          <p:spPr bwMode="auto">
            <a:xfrm>
              <a:off x="6396038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9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9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7" name="Freeform 98"/>
            <p:cNvSpPr>
              <a:spLocks/>
            </p:cNvSpPr>
            <p:nvPr userDrawn="1"/>
          </p:nvSpPr>
          <p:spPr bwMode="auto">
            <a:xfrm>
              <a:off x="6570663" y="2528888"/>
              <a:ext cx="149225" cy="149225"/>
            </a:xfrm>
            <a:custGeom>
              <a:avLst/>
              <a:gdLst>
                <a:gd name="T0" fmla="*/ 36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6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6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8" name="Freeform 99"/>
            <p:cNvSpPr>
              <a:spLocks/>
            </p:cNvSpPr>
            <p:nvPr userDrawn="1"/>
          </p:nvSpPr>
          <p:spPr bwMode="auto">
            <a:xfrm>
              <a:off x="6919913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39" name="Freeform 100"/>
            <p:cNvSpPr>
              <a:spLocks/>
            </p:cNvSpPr>
            <p:nvPr userDrawn="1"/>
          </p:nvSpPr>
          <p:spPr bwMode="auto">
            <a:xfrm>
              <a:off x="6919913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0" name="Freeform 101"/>
            <p:cNvSpPr>
              <a:spLocks/>
            </p:cNvSpPr>
            <p:nvPr userDrawn="1"/>
          </p:nvSpPr>
          <p:spPr bwMode="auto">
            <a:xfrm>
              <a:off x="691991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1" name="Freeform 102"/>
            <p:cNvSpPr>
              <a:spLocks/>
            </p:cNvSpPr>
            <p:nvPr userDrawn="1"/>
          </p:nvSpPr>
          <p:spPr bwMode="auto">
            <a:xfrm>
              <a:off x="7096125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2" name="Freeform 103"/>
            <p:cNvSpPr>
              <a:spLocks/>
            </p:cNvSpPr>
            <p:nvPr userDrawn="1"/>
          </p:nvSpPr>
          <p:spPr bwMode="auto">
            <a:xfrm>
              <a:off x="7269163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3" name="Freeform 104"/>
            <p:cNvSpPr>
              <a:spLocks/>
            </p:cNvSpPr>
            <p:nvPr userDrawn="1"/>
          </p:nvSpPr>
          <p:spPr bwMode="auto">
            <a:xfrm>
              <a:off x="7446963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4" name="Freeform 105"/>
            <p:cNvSpPr>
              <a:spLocks/>
            </p:cNvSpPr>
            <p:nvPr userDrawn="1"/>
          </p:nvSpPr>
          <p:spPr bwMode="auto">
            <a:xfrm>
              <a:off x="691991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5" name="Freeform 106"/>
            <p:cNvSpPr>
              <a:spLocks/>
            </p:cNvSpPr>
            <p:nvPr userDrawn="1"/>
          </p:nvSpPr>
          <p:spPr bwMode="auto">
            <a:xfrm>
              <a:off x="7096125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6" name="Freeform 107"/>
            <p:cNvSpPr>
              <a:spLocks/>
            </p:cNvSpPr>
            <p:nvPr userDrawn="1"/>
          </p:nvSpPr>
          <p:spPr bwMode="auto">
            <a:xfrm>
              <a:off x="7269163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7" name="Freeform 108"/>
            <p:cNvSpPr>
              <a:spLocks/>
            </p:cNvSpPr>
            <p:nvPr userDrawn="1"/>
          </p:nvSpPr>
          <p:spPr bwMode="auto">
            <a:xfrm>
              <a:off x="7446963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8" name="Freeform 109"/>
            <p:cNvSpPr>
              <a:spLocks/>
            </p:cNvSpPr>
            <p:nvPr userDrawn="1"/>
          </p:nvSpPr>
          <p:spPr bwMode="auto">
            <a:xfrm>
              <a:off x="691991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49" name="Freeform 110"/>
            <p:cNvSpPr>
              <a:spLocks/>
            </p:cNvSpPr>
            <p:nvPr userDrawn="1"/>
          </p:nvSpPr>
          <p:spPr bwMode="auto">
            <a:xfrm>
              <a:off x="7096125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0" name="Freeform 111"/>
            <p:cNvSpPr>
              <a:spLocks/>
            </p:cNvSpPr>
            <p:nvPr userDrawn="1"/>
          </p:nvSpPr>
          <p:spPr bwMode="auto">
            <a:xfrm>
              <a:off x="7269163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1" name="Freeform 112"/>
            <p:cNvSpPr>
              <a:spLocks/>
            </p:cNvSpPr>
            <p:nvPr userDrawn="1"/>
          </p:nvSpPr>
          <p:spPr bwMode="auto">
            <a:xfrm>
              <a:off x="7446963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2" name="Freeform 113"/>
            <p:cNvSpPr>
              <a:spLocks/>
            </p:cNvSpPr>
            <p:nvPr userDrawn="1"/>
          </p:nvSpPr>
          <p:spPr bwMode="auto">
            <a:xfrm>
              <a:off x="691991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3" name="Freeform 114"/>
            <p:cNvSpPr>
              <a:spLocks/>
            </p:cNvSpPr>
            <p:nvPr userDrawn="1"/>
          </p:nvSpPr>
          <p:spPr bwMode="auto">
            <a:xfrm>
              <a:off x="7096125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4" name="Freeform 115"/>
            <p:cNvSpPr>
              <a:spLocks/>
            </p:cNvSpPr>
            <p:nvPr userDrawn="1"/>
          </p:nvSpPr>
          <p:spPr bwMode="auto">
            <a:xfrm>
              <a:off x="7269163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5" name="Freeform 116"/>
            <p:cNvSpPr>
              <a:spLocks/>
            </p:cNvSpPr>
            <p:nvPr userDrawn="1"/>
          </p:nvSpPr>
          <p:spPr bwMode="auto">
            <a:xfrm>
              <a:off x="7446963" y="1641475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6" name="Freeform 117"/>
            <p:cNvSpPr>
              <a:spLocks/>
            </p:cNvSpPr>
            <p:nvPr userDrawn="1"/>
          </p:nvSpPr>
          <p:spPr bwMode="auto">
            <a:xfrm>
              <a:off x="691991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7" name="Freeform 118"/>
            <p:cNvSpPr>
              <a:spLocks/>
            </p:cNvSpPr>
            <p:nvPr userDrawn="1"/>
          </p:nvSpPr>
          <p:spPr bwMode="auto">
            <a:xfrm>
              <a:off x="7096125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8" name="Freeform 119"/>
            <p:cNvSpPr>
              <a:spLocks/>
            </p:cNvSpPr>
            <p:nvPr userDrawn="1"/>
          </p:nvSpPr>
          <p:spPr bwMode="auto">
            <a:xfrm>
              <a:off x="7269163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59" name="Freeform 120"/>
            <p:cNvSpPr>
              <a:spLocks/>
            </p:cNvSpPr>
            <p:nvPr userDrawn="1"/>
          </p:nvSpPr>
          <p:spPr bwMode="auto">
            <a:xfrm>
              <a:off x="7446963" y="1817688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0" name="Freeform 121"/>
            <p:cNvSpPr>
              <a:spLocks/>
            </p:cNvSpPr>
            <p:nvPr userDrawn="1"/>
          </p:nvSpPr>
          <p:spPr bwMode="auto">
            <a:xfrm>
              <a:off x="691991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1" name="Freeform 122"/>
            <p:cNvSpPr>
              <a:spLocks/>
            </p:cNvSpPr>
            <p:nvPr userDrawn="1"/>
          </p:nvSpPr>
          <p:spPr bwMode="auto">
            <a:xfrm>
              <a:off x="7096125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2" name="Freeform 123"/>
            <p:cNvSpPr>
              <a:spLocks/>
            </p:cNvSpPr>
            <p:nvPr userDrawn="1"/>
          </p:nvSpPr>
          <p:spPr bwMode="auto">
            <a:xfrm>
              <a:off x="7269163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3" name="Freeform 124"/>
            <p:cNvSpPr>
              <a:spLocks/>
            </p:cNvSpPr>
            <p:nvPr userDrawn="1"/>
          </p:nvSpPr>
          <p:spPr bwMode="auto">
            <a:xfrm>
              <a:off x="7446963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4" name="Freeform 125"/>
            <p:cNvSpPr>
              <a:spLocks/>
            </p:cNvSpPr>
            <p:nvPr userDrawn="1"/>
          </p:nvSpPr>
          <p:spPr bwMode="auto">
            <a:xfrm>
              <a:off x="691991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5" name="Freeform 126"/>
            <p:cNvSpPr>
              <a:spLocks/>
            </p:cNvSpPr>
            <p:nvPr userDrawn="1"/>
          </p:nvSpPr>
          <p:spPr bwMode="auto">
            <a:xfrm>
              <a:off x="7096125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6" name="Freeform 127"/>
            <p:cNvSpPr>
              <a:spLocks/>
            </p:cNvSpPr>
            <p:nvPr userDrawn="1"/>
          </p:nvSpPr>
          <p:spPr bwMode="auto">
            <a:xfrm>
              <a:off x="7269163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7" name="Freeform 128"/>
            <p:cNvSpPr>
              <a:spLocks/>
            </p:cNvSpPr>
            <p:nvPr userDrawn="1"/>
          </p:nvSpPr>
          <p:spPr bwMode="auto">
            <a:xfrm>
              <a:off x="7446963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8" name="Freeform 129"/>
            <p:cNvSpPr>
              <a:spLocks/>
            </p:cNvSpPr>
            <p:nvPr userDrawn="1"/>
          </p:nvSpPr>
          <p:spPr bwMode="auto">
            <a:xfrm>
              <a:off x="691991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69" name="Freeform 130"/>
            <p:cNvSpPr>
              <a:spLocks/>
            </p:cNvSpPr>
            <p:nvPr userDrawn="1"/>
          </p:nvSpPr>
          <p:spPr bwMode="auto">
            <a:xfrm>
              <a:off x="7269163" y="235108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0" name="Freeform 131"/>
            <p:cNvSpPr>
              <a:spLocks/>
            </p:cNvSpPr>
            <p:nvPr userDrawn="1"/>
          </p:nvSpPr>
          <p:spPr bwMode="auto">
            <a:xfrm>
              <a:off x="7446963" y="235108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1" name="Freeform 132"/>
            <p:cNvSpPr>
              <a:spLocks/>
            </p:cNvSpPr>
            <p:nvPr userDrawn="1"/>
          </p:nvSpPr>
          <p:spPr bwMode="auto">
            <a:xfrm>
              <a:off x="7096125" y="2528888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2" name="Freeform 133"/>
            <p:cNvSpPr>
              <a:spLocks/>
            </p:cNvSpPr>
            <p:nvPr userDrawn="1"/>
          </p:nvSpPr>
          <p:spPr bwMode="auto">
            <a:xfrm>
              <a:off x="8320088" y="181768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3" name="Freeform 134"/>
            <p:cNvSpPr>
              <a:spLocks/>
            </p:cNvSpPr>
            <p:nvPr userDrawn="1"/>
          </p:nvSpPr>
          <p:spPr bwMode="auto">
            <a:xfrm>
              <a:off x="8496300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4" name="Freeform 135"/>
            <p:cNvSpPr>
              <a:spLocks/>
            </p:cNvSpPr>
            <p:nvPr userDrawn="1"/>
          </p:nvSpPr>
          <p:spPr bwMode="auto">
            <a:xfrm>
              <a:off x="7446963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5" name="Freeform 136"/>
            <p:cNvSpPr>
              <a:spLocks/>
            </p:cNvSpPr>
            <p:nvPr userDrawn="1"/>
          </p:nvSpPr>
          <p:spPr bwMode="auto">
            <a:xfrm>
              <a:off x="7796213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6" name="Freeform 137"/>
            <p:cNvSpPr>
              <a:spLocks/>
            </p:cNvSpPr>
            <p:nvPr userDrawn="1"/>
          </p:nvSpPr>
          <p:spPr bwMode="auto">
            <a:xfrm>
              <a:off x="7969250" y="758825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7" name="Freeform 138"/>
            <p:cNvSpPr>
              <a:spLocks/>
            </p:cNvSpPr>
            <p:nvPr userDrawn="1"/>
          </p:nvSpPr>
          <p:spPr bwMode="auto">
            <a:xfrm>
              <a:off x="8147050" y="758825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8" name="Freeform 139"/>
            <p:cNvSpPr>
              <a:spLocks/>
            </p:cNvSpPr>
            <p:nvPr userDrawn="1"/>
          </p:nvSpPr>
          <p:spPr bwMode="auto">
            <a:xfrm>
              <a:off x="762000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79" name="Freeform 140"/>
            <p:cNvSpPr>
              <a:spLocks/>
            </p:cNvSpPr>
            <p:nvPr userDrawn="1"/>
          </p:nvSpPr>
          <p:spPr bwMode="auto">
            <a:xfrm>
              <a:off x="7796213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0" name="Freeform 141"/>
            <p:cNvSpPr>
              <a:spLocks/>
            </p:cNvSpPr>
            <p:nvPr userDrawn="1"/>
          </p:nvSpPr>
          <p:spPr bwMode="auto">
            <a:xfrm>
              <a:off x="7969250" y="935038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1" name="Freeform 142"/>
            <p:cNvSpPr>
              <a:spLocks/>
            </p:cNvSpPr>
            <p:nvPr userDrawn="1"/>
          </p:nvSpPr>
          <p:spPr bwMode="auto">
            <a:xfrm>
              <a:off x="8147050" y="935038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2" name="Freeform 143"/>
            <p:cNvSpPr>
              <a:spLocks/>
            </p:cNvSpPr>
            <p:nvPr userDrawn="1"/>
          </p:nvSpPr>
          <p:spPr bwMode="auto">
            <a:xfrm>
              <a:off x="8320088" y="93503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3" name="Freeform 144"/>
            <p:cNvSpPr>
              <a:spLocks/>
            </p:cNvSpPr>
            <p:nvPr userDrawn="1"/>
          </p:nvSpPr>
          <p:spPr bwMode="auto">
            <a:xfrm>
              <a:off x="8496300" y="935038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4" name="Freeform 145"/>
            <p:cNvSpPr>
              <a:spLocks/>
            </p:cNvSpPr>
            <p:nvPr userDrawn="1"/>
          </p:nvSpPr>
          <p:spPr bwMode="auto">
            <a:xfrm>
              <a:off x="762000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5" name="Freeform 146"/>
            <p:cNvSpPr>
              <a:spLocks/>
            </p:cNvSpPr>
            <p:nvPr userDrawn="1"/>
          </p:nvSpPr>
          <p:spPr bwMode="auto">
            <a:xfrm>
              <a:off x="7796213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6" name="Freeform 147"/>
            <p:cNvSpPr>
              <a:spLocks/>
            </p:cNvSpPr>
            <p:nvPr userDrawn="1"/>
          </p:nvSpPr>
          <p:spPr bwMode="auto">
            <a:xfrm>
              <a:off x="7969250" y="1111250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7" name="Freeform 148"/>
            <p:cNvSpPr>
              <a:spLocks/>
            </p:cNvSpPr>
            <p:nvPr userDrawn="1"/>
          </p:nvSpPr>
          <p:spPr bwMode="auto">
            <a:xfrm>
              <a:off x="8147050" y="1111250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8" name="Freeform 149"/>
            <p:cNvSpPr>
              <a:spLocks/>
            </p:cNvSpPr>
            <p:nvPr userDrawn="1"/>
          </p:nvSpPr>
          <p:spPr bwMode="auto">
            <a:xfrm>
              <a:off x="8320088" y="1111250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89" name="Freeform 150"/>
            <p:cNvSpPr>
              <a:spLocks/>
            </p:cNvSpPr>
            <p:nvPr userDrawn="1"/>
          </p:nvSpPr>
          <p:spPr bwMode="auto">
            <a:xfrm>
              <a:off x="8496300" y="1111250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0" name="Freeform 151"/>
            <p:cNvSpPr>
              <a:spLocks/>
            </p:cNvSpPr>
            <p:nvPr userDrawn="1"/>
          </p:nvSpPr>
          <p:spPr bwMode="auto">
            <a:xfrm>
              <a:off x="762000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1" name="Freeform 152"/>
            <p:cNvSpPr>
              <a:spLocks/>
            </p:cNvSpPr>
            <p:nvPr userDrawn="1"/>
          </p:nvSpPr>
          <p:spPr bwMode="auto">
            <a:xfrm>
              <a:off x="7796213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2" name="Freeform 153"/>
            <p:cNvSpPr>
              <a:spLocks/>
            </p:cNvSpPr>
            <p:nvPr userDrawn="1"/>
          </p:nvSpPr>
          <p:spPr bwMode="auto">
            <a:xfrm>
              <a:off x="7969250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3" name="Freeform 154"/>
            <p:cNvSpPr>
              <a:spLocks/>
            </p:cNvSpPr>
            <p:nvPr userDrawn="1"/>
          </p:nvSpPr>
          <p:spPr bwMode="auto">
            <a:xfrm>
              <a:off x="8147050" y="1289050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4" name="Freeform 155"/>
            <p:cNvSpPr>
              <a:spLocks/>
            </p:cNvSpPr>
            <p:nvPr userDrawn="1"/>
          </p:nvSpPr>
          <p:spPr bwMode="auto">
            <a:xfrm>
              <a:off x="8496300" y="1289050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5" name="Freeform 156"/>
            <p:cNvSpPr>
              <a:spLocks/>
            </p:cNvSpPr>
            <p:nvPr userDrawn="1"/>
          </p:nvSpPr>
          <p:spPr bwMode="auto">
            <a:xfrm>
              <a:off x="8669338" y="1289050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6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6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6" name="Freeform 157"/>
            <p:cNvSpPr>
              <a:spLocks/>
            </p:cNvSpPr>
            <p:nvPr userDrawn="1"/>
          </p:nvSpPr>
          <p:spPr bwMode="auto">
            <a:xfrm>
              <a:off x="762000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7" name="Freeform 158"/>
            <p:cNvSpPr>
              <a:spLocks/>
            </p:cNvSpPr>
            <p:nvPr userDrawn="1"/>
          </p:nvSpPr>
          <p:spPr bwMode="auto">
            <a:xfrm>
              <a:off x="7796213" y="1465263"/>
              <a:ext cx="150813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8" name="Freeform 159"/>
            <p:cNvSpPr>
              <a:spLocks/>
            </p:cNvSpPr>
            <p:nvPr userDrawn="1"/>
          </p:nvSpPr>
          <p:spPr bwMode="auto">
            <a:xfrm>
              <a:off x="7969250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9" name="Freeform 160"/>
            <p:cNvSpPr>
              <a:spLocks/>
            </p:cNvSpPr>
            <p:nvPr userDrawn="1"/>
          </p:nvSpPr>
          <p:spPr bwMode="auto">
            <a:xfrm>
              <a:off x="8147050" y="1465263"/>
              <a:ext cx="149225" cy="152400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0" name="Freeform 161"/>
            <p:cNvSpPr>
              <a:spLocks/>
            </p:cNvSpPr>
            <p:nvPr userDrawn="1"/>
          </p:nvSpPr>
          <p:spPr bwMode="auto">
            <a:xfrm>
              <a:off x="8669338" y="1465263"/>
              <a:ext cx="153988" cy="152400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1" name="Freeform 162"/>
            <p:cNvSpPr>
              <a:spLocks/>
            </p:cNvSpPr>
            <p:nvPr userDrawn="1"/>
          </p:nvSpPr>
          <p:spPr bwMode="auto">
            <a:xfrm>
              <a:off x="762000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2" name="Freeform 163"/>
            <p:cNvSpPr>
              <a:spLocks/>
            </p:cNvSpPr>
            <p:nvPr userDrawn="1"/>
          </p:nvSpPr>
          <p:spPr bwMode="auto">
            <a:xfrm>
              <a:off x="7796213" y="164147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3" name="Freeform 164"/>
            <p:cNvSpPr>
              <a:spLocks/>
            </p:cNvSpPr>
            <p:nvPr userDrawn="1"/>
          </p:nvSpPr>
          <p:spPr bwMode="auto">
            <a:xfrm>
              <a:off x="7969250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4" name="Freeform 165"/>
            <p:cNvSpPr>
              <a:spLocks/>
            </p:cNvSpPr>
            <p:nvPr userDrawn="1"/>
          </p:nvSpPr>
          <p:spPr bwMode="auto">
            <a:xfrm>
              <a:off x="8669338" y="1641475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5" name="Freeform 166"/>
            <p:cNvSpPr>
              <a:spLocks/>
            </p:cNvSpPr>
            <p:nvPr userDrawn="1"/>
          </p:nvSpPr>
          <p:spPr bwMode="auto">
            <a:xfrm>
              <a:off x="762000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6" name="Freeform 167"/>
            <p:cNvSpPr>
              <a:spLocks/>
            </p:cNvSpPr>
            <p:nvPr userDrawn="1"/>
          </p:nvSpPr>
          <p:spPr bwMode="auto">
            <a:xfrm>
              <a:off x="7796213" y="181768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7" name="Freeform 168"/>
            <p:cNvSpPr>
              <a:spLocks/>
            </p:cNvSpPr>
            <p:nvPr userDrawn="1"/>
          </p:nvSpPr>
          <p:spPr bwMode="auto">
            <a:xfrm>
              <a:off x="7969250" y="1817688"/>
              <a:ext cx="153988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8" name="Freeform 169"/>
            <p:cNvSpPr>
              <a:spLocks/>
            </p:cNvSpPr>
            <p:nvPr userDrawn="1"/>
          </p:nvSpPr>
          <p:spPr bwMode="auto">
            <a:xfrm>
              <a:off x="762000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9" name="Freeform 170"/>
            <p:cNvSpPr>
              <a:spLocks/>
            </p:cNvSpPr>
            <p:nvPr userDrawn="1"/>
          </p:nvSpPr>
          <p:spPr bwMode="auto">
            <a:xfrm>
              <a:off x="7796213" y="1998663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0" name="Freeform 171"/>
            <p:cNvSpPr>
              <a:spLocks/>
            </p:cNvSpPr>
            <p:nvPr userDrawn="1"/>
          </p:nvSpPr>
          <p:spPr bwMode="auto">
            <a:xfrm>
              <a:off x="7969250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1" name="Freeform 172"/>
            <p:cNvSpPr>
              <a:spLocks/>
            </p:cNvSpPr>
            <p:nvPr userDrawn="1"/>
          </p:nvSpPr>
          <p:spPr bwMode="auto">
            <a:xfrm>
              <a:off x="8147050" y="1998663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2" name="Freeform 173"/>
            <p:cNvSpPr>
              <a:spLocks/>
            </p:cNvSpPr>
            <p:nvPr userDrawn="1"/>
          </p:nvSpPr>
          <p:spPr bwMode="auto">
            <a:xfrm>
              <a:off x="8320088" y="1998663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3" name="Freeform 174"/>
            <p:cNvSpPr>
              <a:spLocks/>
            </p:cNvSpPr>
            <p:nvPr userDrawn="1"/>
          </p:nvSpPr>
          <p:spPr bwMode="auto">
            <a:xfrm>
              <a:off x="8669338" y="1998663"/>
              <a:ext cx="153988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4" name="Freeform 175"/>
            <p:cNvSpPr>
              <a:spLocks/>
            </p:cNvSpPr>
            <p:nvPr userDrawn="1"/>
          </p:nvSpPr>
          <p:spPr bwMode="auto">
            <a:xfrm>
              <a:off x="7796213" y="2174875"/>
              <a:ext cx="150813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5" name="Freeform 176"/>
            <p:cNvSpPr>
              <a:spLocks/>
            </p:cNvSpPr>
            <p:nvPr userDrawn="1"/>
          </p:nvSpPr>
          <p:spPr bwMode="auto">
            <a:xfrm>
              <a:off x="7969250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6" name="Freeform 177"/>
            <p:cNvSpPr>
              <a:spLocks/>
            </p:cNvSpPr>
            <p:nvPr userDrawn="1"/>
          </p:nvSpPr>
          <p:spPr bwMode="auto">
            <a:xfrm>
              <a:off x="8147050" y="2174875"/>
              <a:ext cx="149225" cy="150813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7" name="Freeform 178"/>
            <p:cNvSpPr>
              <a:spLocks/>
            </p:cNvSpPr>
            <p:nvPr userDrawn="1"/>
          </p:nvSpPr>
          <p:spPr bwMode="auto">
            <a:xfrm>
              <a:off x="8320088" y="2174875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8" name="Freeform 179"/>
            <p:cNvSpPr>
              <a:spLocks/>
            </p:cNvSpPr>
            <p:nvPr userDrawn="1"/>
          </p:nvSpPr>
          <p:spPr bwMode="auto">
            <a:xfrm>
              <a:off x="8669338" y="2174875"/>
              <a:ext cx="153988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9" name="Freeform 180"/>
            <p:cNvSpPr>
              <a:spLocks/>
            </p:cNvSpPr>
            <p:nvPr userDrawn="1"/>
          </p:nvSpPr>
          <p:spPr bwMode="auto">
            <a:xfrm>
              <a:off x="8320088" y="2351088"/>
              <a:ext cx="152400" cy="150813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10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10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1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0" name="Freeform 181"/>
            <p:cNvSpPr>
              <a:spLocks/>
            </p:cNvSpPr>
            <p:nvPr userDrawn="1"/>
          </p:nvSpPr>
          <p:spPr bwMode="auto">
            <a:xfrm>
              <a:off x="8147050" y="2528888"/>
              <a:ext cx="149225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6 h 45"/>
                <a:gd name="T6" fmla="*/ 0 w 45"/>
                <a:gd name="T7" fmla="*/ 10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10 h 45"/>
                <a:gd name="T14" fmla="*/ 45 w 45"/>
                <a:gd name="T15" fmla="*/ 36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1" name="Freeform 182"/>
            <p:cNvSpPr>
              <a:spLocks/>
            </p:cNvSpPr>
            <p:nvPr userDrawn="1"/>
          </p:nvSpPr>
          <p:spPr bwMode="auto">
            <a:xfrm>
              <a:off x="8496300" y="225425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2" name="Freeform 183"/>
            <p:cNvSpPr>
              <a:spLocks/>
            </p:cNvSpPr>
            <p:nvPr userDrawn="1"/>
          </p:nvSpPr>
          <p:spPr bwMode="auto">
            <a:xfrm>
              <a:off x="8320088" y="401638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3" name="Freeform 184"/>
            <p:cNvSpPr>
              <a:spLocks/>
            </p:cNvSpPr>
            <p:nvPr userDrawn="1"/>
          </p:nvSpPr>
          <p:spPr bwMode="auto">
            <a:xfrm>
              <a:off x="8496300" y="401638"/>
              <a:ext cx="150813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4" name="Freeform 185"/>
            <p:cNvSpPr>
              <a:spLocks/>
            </p:cNvSpPr>
            <p:nvPr userDrawn="1"/>
          </p:nvSpPr>
          <p:spPr bwMode="auto">
            <a:xfrm>
              <a:off x="8147050" y="577850"/>
              <a:ext cx="149225" cy="153988"/>
            </a:xfrm>
            <a:custGeom>
              <a:avLst/>
              <a:gdLst>
                <a:gd name="T0" fmla="*/ 35 w 45"/>
                <a:gd name="T1" fmla="*/ 46 h 46"/>
                <a:gd name="T2" fmla="*/ 10 w 45"/>
                <a:gd name="T3" fmla="*/ 46 h 46"/>
                <a:gd name="T4" fmla="*/ 0 w 45"/>
                <a:gd name="T5" fmla="*/ 36 h 46"/>
                <a:gd name="T6" fmla="*/ 0 w 45"/>
                <a:gd name="T7" fmla="*/ 10 h 46"/>
                <a:gd name="T8" fmla="*/ 10 w 45"/>
                <a:gd name="T9" fmla="*/ 0 h 46"/>
                <a:gd name="T10" fmla="*/ 35 w 45"/>
                <a:gd name="T11" fmla="*/ 0 h 46"/>
                <a:gd name="T12" fmla="*/ 45 w 45"/>
                <a:gd name="T13" fmla="*/ 10 h 46"/>
                <a:gd name="T14" fmla="*/ 45 w 45"/>
                <a:gd name="T15" fmla="*/ 36 h 46"/>
                <a:gd name="T16" fmla="*/ 35 w 45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35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5" name="Freeform 186"/>
            <p:cNvSpPr>
              <a:spLocks/>
            </p:cNvSpPr>
            <p:nvPr userDrawn="1"/>
          </p:nvSpPr>
          <p:spPr bwMode="auto">
            <a:xfrm>
              <a:off x="8320088" y="577850"/>
              <a:ext cx="152400" cy="153988"/>
            </a:xfrm>
            <a:custGeom>
              <a:avLst/>
              <a:gdLst>
                <a:gd name="T0" fmla="*/ 36 w 46"/>
                <a:gd name="T1" fmla="*/ 46 h 46"/>
                <a:gd name="T2" fmla="*/ 10 w 46"/>
                <a:gd name="T3" fmla="*/ 46 h 46"/>
                <a:gd name="T4" fmla="*/ 0 w 46"/>
                <a:gd name="T5" fmla="*/ 36 h 46"/>
                <a:gd name="T6" fmla="*/ 0 w 46"/>
                <a:gd name="T7" fmla="*/ 10 h 46"/>
                <a:gd name="T8" fmla="*/ 10 w 46"/>
                <a:gd name="T9" fmla="*/ 0 h 46"/>
                <a:gd name="T10" fmla="*/ 36 w 46"/>
                <a:gd name="T11" fmla="*/ 0 h 46"/>
                <a:gd name="T12" fmla="*/ 46 w 46"/>
                <a:gd name="T13" fmla="*/ 10 h 46"/>
                <a:gd name="T14" fmla="*/ 46 w 46"/>
                <a:gd name="T15" fmla="*/ 36 h 46"/>
                <a:gd name="T16" fmla="*/ 36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5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41"/>
                    <a:pt x="41" y="46"/>
                    <a:pt x="3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6" name="Freeform 187"/>
            <p:cNvSpPr>
              <a:spLocks/>
            </p:cNvSpPr>
            <p:nvPr userDrawn="1"/>
          </p:nvSpPr>
          <p:spPr bwMode="auto">
            <a:xfrm>
              <a:off x="8320088" y="758825"/>
              <a:ext cx="152400" cy="149225"/>
            </a:xfrm>
            <a:custGeom>
              <a:avLst/>
              <a:gdLst>
                <a:gd name="T0" fmla="*/ 36 w 46"/>
                <a:gd name="T1" fmla="*/ 45 h 45"/>
                <a:gd name="T2" fmla="*/ 10 w 46"/>
                <a:gd name="T3" fmla="*/ 45 h 45"/>
                <a:gd name="T4" fmla="*/ 0 w 46"/>
                <a:gd name="T5" fmla="*/ 35 h 45"/>
                <a:gd name="T6" fmla="*/ 0 w 46"/>
                <a:gd name="T7" fmla="*/ 9 h 45"/>
                <a:gd name="T8" fmla="*/ 10 w 46"/>
                <a:gd name="T9" fmla="*/ 0 h 45"/>
                <a:gd name="T10" fmla="*/ 36 w 46"/>
                <a:gd name="T11" fmla="*/ 0 h 45"/>
                <a:gd name="T12" fmla="*/ 46 w 46"/>
                <a:gd name="T13" fmla="*/ 9 h 45"/>
                <a:gd name="T14" fmla="*/ 46 w 46"/>
                <a:gd name="T15" fmla="*/ 35 h 45"/>
                <a:gd name="T16" fmla="*/ 36 w 46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5">
                  <a:moveTo>
                    <a:pt x="36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5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4"/>
                    <a:pt x="46" y="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1"/>
                    <a:pt x="41" y="45"/>
                    <a:pt x="3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7" name="Freeform 188"/>
            <p:cNvSpPr>
              <a:spLocks/>
            </p:cNvSpPr>
            <p:nvPr userDrawn="1"/>
          </p:nvSpPr>
          <p:spPr bwMode="auto">
            <a:xfrm>
              <a:off x="8496300" y="758825"/>
              <a:ext cx="150813" cy="149225"/>
            </a:xfrm>
            <a:custGeom>
              <a:avLst/>
              <a:gdLst>
                <a:gd name="T0" fmla="*/ 35 w 45"/>
                <a:gd name="T1" fmla="*/ 45 h 45"/>
                <a:gd name="T2" fmla="*/ 10 w 45"/>
                <a:gd name="T3" fmla="*/ 45 h 45"/>
                <a:gd name="T4" fmla="*/ 0 w 45"/>
                <a:gd name="T5" fmla="*/ 35 h 45"/>
                <a:gd name="T6" fmla="*/ 0 w 45"/>
                <a:gd name="T7" fmla="*/ 9 h 45"/>
                <a:gd name="T8" fmla="*/ 10 w 45"/>
                <a:gd name="T9" fmla="*/ 0 h 45"/>
                <a:gd name="T10" fmla="*/ 35 w 45"/>
                <a:gd name="T11" fmla="*/ 0 h 45"/>
                <a:gd name="T12" fmla="*/ 45 w 45"/>
                <a:gd name="T13" fmla="*/ 9 h 45"/>
                <a:gd name="T14" fmla="*/ 45 w 45"/>
                <a:gd name="T15" fmla="*/ 35 h 45"/>
                <a:gd name="T16" fmla="*/ 35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4" y="45"/>
                    <a:pt x="0" y="41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1"/>
                    <a:pt x="41" y="4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242" name="Прямоугольник 241"/>
          <p:cNvSpPr/>
          <p:nvPr userDrawn="1"/>
        </p:nvSpPr>
        <p:spPr>
          <a:xfrm>
            <a:off x="0" y="3772109"/>
            <a:ext cx="12192000" cy="1341067"/>
          </a:xfrm>
          <a:prstGeom prst="rect">
            <a:avLst/>
          </a:prstGeom>
          <a:solidFill>
            <a:srgbClr val="BDDBE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24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72602" y="3879595"/>
            <a:ext cx="10846796" cy="480000"/>
          </a:xfrm>
          <a:prstGeom prst="rect">
            <a:avLst/>
          </a:prstGeom>
        </p:spPr>
        <p:txBody>
          <a:bodyPr lIns="0" rIns="0" bIns="10800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3 строки</a:t>
            </a:r>
          </a:p>
        </p:txBody>
      </p:sp>
      <p:pic>
        <p:nvPicPr>
          <p:cNvPr id="238" name="Рисунок 2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15" y="492476"/>
            <a:ext cx="2250927" cy="698055"/>
          </a:xfrm>
          <a:prstGeom prst="rect">
            <a:avLst/>
          </a:prstGeom>
        </p:spPr>
      </p:pic>
      <p:cxnSp>
        <p:nvCxnSpPr>
          <p:cNvPr id="285" name="Прямая соединительная линия 284"/>
          <p:cNvCxnSpPr/>
          <p:nvPr userDrawn="1"/>
        </p:nvCxnSpPr>
        <p:spPr>
          <a:xfrm>
            <a:off x="1702672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/>
          <p:cNvCxnSpPr/>
          <p:nvPr userDrawn="1"/>
        </p:nvCxnSpPr>
        <p:spPr>
          <a:xfrm>
            <a:off x="5823567" y="506867"/>
            <a:ext cx="0" cy="648253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Группа 288"/>
          <p:cNvGrpSpPr/>
          <p:nvPr userDrawn="1"/>
        </p:nvGrpSpPr>
        <p:grpSpPr>
          <a:xfrm>
            <a:off x="1866901" y="571500"/>
            <a:ext cx="3550754" cy="608013"/>
            <a:chOff x="1866901" y="571500"/>
            <a:chExt cx="3550754" cy="608013"/>
          </a:xfrm>
        </p:grpSpPr>
        <p:pic>
          <p:nvPicPr>
            <p:cNvPr id="290" name="Рисунок 28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87" y="598047"/>
              <a:ext cx="1780768" cy="572400"/>
            </a:xfrm>
            <a:prstGeom prst="rect">
              <a:avLst/>
            </a:prstGeom>
          </p:spPr>
        </p:pic>
        <p:grpSp>
          <p:nvGrpSpPr>
            <p:cNvPr id="291" name="Group 86"/>
            <p:cNvGrpSpPr>
              <a:grpSpLocks noChangeAspect="1"/>
            </p:cNvGrpSpPr>
            <p:nvPr userDrawn="1"/>
          </p:nvGrpSpPr>
          <p:grpSpPr bwMode="auto">
            <a:xfrm>
              <a:off x="1866901" y="571500"/>
              <a:ext cx="1625600" cy="608013"/>
              <a:chOff x="1176" y="360"/>
              <a:chExt cx="1024" cy="383"/>
            </a:xfrm>
          </p:grpSpPr>
          <p:sp>
            <p:nvSpPr>
              <p:cNvPr id="292" name="Freeform 87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3" name="Freeform 88"/>
              <p:cNvSpPr>
                <a:spLocks/>
              </p:cNvSpPr>
              <p:nvPr userDrawn="1"/>
            </p:nvSpPr>
            <p:spPr bwMode="auto">
              <a:xfrm>
                <a:off x="1176" y="360"/>
                <a:ext cx="127" cy="127"/>
              </a:xfrm>
              <a:custGeom>
                <a:avLst/>
                <a:gdLst>
                  <a:gd name="T0" fmla="*/ 106 w 127"/>
                  <a:gd name="T1" fmla="*/ 127 h 127"/>
                  <a:gd name="T2" fmla="*/ 21 w 127"/>
                  <a:gd name="T3" fmla="*/ 127 h 127"/>
                  <a:gd name="T4" fmla="*/ 0 w 127"/>
                  <a:gd name="T5" fmla="*/ 106 h 127"/>
                  <a:gd name="T6" fmla="*/ 0 w 127"/>
                  <a:gd name="T7" fmla="*/ 21 h 127"/>
                  <a:gd name="T8" fmla="*/ 21 w 127"/>
                  <a:gd name="T9" fmla="*/ 0 h 127"/>
                  <a:gd name="T10" fmla="*/ 106 w 127"/>
                  <a:gd name="T11" fmla="*/ 0 h 127"/>
                  <a:gd name="T12" fmla="*/ 127 w 127"/>
                  <a:gd name="T13" fmla="*/ 21 h 127"/>
                  <a:gd name="T14" fmla="*/ 127 w 127"/>
                  <a:gd name="T15" fmla="*/ 106 h 127"/>
                  <a:gd name="T16" fmla="*/ 106 w 127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7">
                    <a:moveTo>
                      <a:pt x="10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6"/>
                      <a:pt x="127" y="106"/>
                      <a:pt x="127" y="106"/>
                    </a:cubicBezTo>
                    <a:cubicBezTo>
                      <a:pt x="127" y="117"/>
                      <a:pt x="117" y="127"/>
                      <a:pt x="10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4" name="Freeform 89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5" name="Freeform 90"/>
              <p:cNvSpPr>
                <a:spLocks/>
              </p:cNvSpPr>
              <p:nvPr userDrawn="1"/>
            </p:nvSpPr>
            <p:spPr bwMode="auto">
              <a:xfrm>
                <a:off x="1303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6" name="Freeform 91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7" name="Freeform 92"/>
              <p:cNvSpPr>
                <a:spLocks/>
              </p:cNvSpPr>
              <p:nvPr userDrawn="1"/>
            </p:nvSpPr>
            <p:spPr bwMode="auto">
              <a:xfrm>
                <a:off x="1303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8" name="Freeform 93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779 w 2128"/>
                  <a:gd name="T1" fmla="*/ 2160 h 2160"/>
                  <a:gd name="T2" fmla="*/ 350 w 2128"/>
                  <a:gd name="T3" fmla="*/ 2160 h 2160"/>
                  <a:gd name="T4" fmla="*/ 0 w 2128"/>
                  <a:gd name="T5" fmla="*/ 1806 h 2160"/>
                  <a:gd name="T6" fmla="*/ 0 w 2128"/>
                  <a:gd name="T7" fmla="*/ 355 h 2160"/>
                  <a:gd name="T8" fmla="*/ 350 w 2128"/>
                  <a:gd name="T9" fmla="*/ 0 h 2160"/>
                  <a:gd name="T10" fmla="*/ 1779 w 2128"/>
                  <a:gd name="T11" fmla="*/ 0 h 2160"/>
                  <a:gd name="T12" fmla="*/ 2128 w 2128"/>
                  <a:gd name="T13" fmla="*/ 355 h 2160"/>
                  <a:gd name="T14" fmla="*/ 2128 w 2128"/>
                  <a:gd name="T15" fmla="*/ 1806 h 2160"/>
                  <a:gd name="T16" fmla="*/ 1779 w 2128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60">
                    <a:moveTo>
                      <a:pt x="1779" y="2160"/>
                    </a:moveTo>
                    <a:cubicBezTo>
                      <a:pt x="350" y="2160"/>
                      <a:pt x="350" y="2160"/>
                      <a:pt x="350" y="2160"/>
                    </a:cubicBezTo>
                    <a:cubicBezTo>
                      <a:pt x="167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9"/>
                      <a:pt x="2128" y="355"/>
                    </a:cubicBezTo>
                    <a:cubicBezTo>
                      <a:pt x="2128" y="1806"/>
                      <a:pt x="2128" y="1806"/>
                      <a:pt x="2128" y="1806"/>
                    </a:cubicBezTo>
                    <a:cubicBezTo>
                      <a:pt x="2128" y="1992"/>
                      <a:pt x="1962" y="2160"/>
                      <a:pt x="1779" y="216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9" name="Freeform 94"/>
              <p:cNvSpPr>
                <a:spLocks/>
              </p:cNvSpPr>
              <p:nvPr userDrawn="1"/>
            </p:nvSpPr>
            <p:spPr bwMode="auto">
              <a:xfrm>
                <a:off x="1176" y="487"/>
                <a:ext cx="127" cy="129"/>
              </a:xfrm>
              <a:custGeom>
                <a:avLst/>
                <a:gdLst>
                  <a:gd name="T0" fmla="*/ 106 w 127"/>
                  <a:gd name="T1" fmla="*/ 129 h 129"/>
                  <a:gd name="T2" fmla="*/ 21 w 127"/>
                  <a:gd name="T3" fmla="*/ 129 h 129"/>
                  <a:gd name="T4" fmla="*/ 0 w 127"/>
                  <a:gd name="T5" fmla="*/ 108 h 129"/>
                  <a:gd name="T6" fmla="*/ 0 w 127"/>
                  <a:gd name="T7" fmla="*/ 21 h 129"/>
                  <a:gd name="T8" fmla="*/ 21 w 127"/>
                  <a:gd name="T9" fmla="*/ 0 h 129"/>
                  <a:gd name="T10" fmla="*/ 106 w 127"/>
                  <a:gd name="T11" fmla="*/ 0 h 129"/>
                  <a:gd name="T12" fmla="*/ 127 w 127"/>
                  <a:gd name="T13" fmla="*/ 21 h 129"/>
                  <a:gd name="T14" fmla="*/ 127 w 127"/>
                  <a:gd name="T15" fmla="*/ 108 h 129"/>
                  <a:gd name="T16" fmla="*/ 106 w 127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9">
                    <a:moveTo>
                      <a:pt x="106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7" y="0"/>
                      <a:pt x="127" y="10"/>
                      <a:pt x="127" y="21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19"/>
                      <a:pt x="117" y="129"/>
                      <a:pt x="106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0" name="Freeform 95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297 w 2128"/>
                  <a:gd name="T11" fmla="*/ 0 h 2112"/>
                  <a:gd name="T12" fmla="*/ 2128 w 2128"/>
                  <a:gd name="T13" fmla="*/ 825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297" y="0"/>
                      <a:pt x="1297" y="0"/>
                      <a:pt x="1297" y="0"/>
                    </a:cubicBezTo>
                    <a:cubicBezTo>
                      <a:pt x="1763" y="0"/>
                      <a:pt x="2128" y="363"/>
                      <a:pt x="2128" y="825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59BFA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1" name="Freeform 96"/>
              <p:cNvSpPr>
                <a:spLocks/>
              </p:cNvSpPr>
              <p:nvPr userDrawn="1"/>
            </p:nvSpPr>
            <p:spPr bwMode="auto">
              <a:xfrm>
                <a:off x="1431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78 w 128"/>
                  <a:gd name="T11" fmla="*/ 0 h 127"/>
                  <a:gd name="T12" fmla="*/ 128 w 128"/>
                  <a:gd name="T13" fmla="*/ 50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06" y="0"/>
                      <a:pt x="128" y="22"/>
                      <a:pt x="128" y="50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2" name="Freeform 97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1264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254 h 2112"/>
                  <a:gd name="T16" fmla="*/ 1264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264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254"/>
                      <a:pt x="2128" y="1254"/>
                      <a:pt x="2128" y="1254"/>
                    </a:cubicBezTo>
                    <a:cubicBezTo>
                      <a:pt x="2128" y="1733"/>
                      <a:pt x="1746" y="2112"/>
                      <a:pt x="1264" y="2112"/>
                    </a:cubicBezTo>
                  </a:path>
                </a:pathLst>
              </a:custGeom>
              <a:solidFill>
                <a:srgbClr val="AA93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3" name="Freeform 98"/>
              <p:cNvSpPr>
                <a:spLocks/>
              </p:cNvSpPr>
              <p:nvPr userDrawn="1"/>
            </p:nvSpPr>
            <p:spPr bwMode="auto">
              <a:xfrm>
                <a:off x="1431" y="616"/>
                <a:ext cx="128" cy="127"/>
              </a:xfrm>
              <a:custGeom>
                <a:avLst/>
                <a:gdLst>
                  <a:gd name="T0" fmla="*/ 76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76 h 127"/>
                  <a:gd name="T16" fmla="*/ 76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76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76"/>
                      <a:pt x="128" y="76"/>
                      <a:pt x="128" y="76"/>
                    </a:cubicBezTo>
                    <a:cubicBezTo>
                      <a:pt x="128" y="104"/>
                      <a:pt x="105" y="127"/>
                      <a:pt x="76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4" name="Freeform 99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732 w 2128"/>
                  <a:gd name="T3" fmla="*/ 2112 h 2112"/>
                  <a:gd name="T4" fmla="*/ 0 w 2128"/>
                  <a:gd name="T5" fmla="*/ 138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732" y="2112"/>
                      <a:pt x="732" y="2112"/>
                      <a:pt x="732" y="2112"/>
                    </a:cubicBezTo>
                    <a:cubicBezTo>
                      <a:pt x="333" y="2112"/>
                      <a:pt x="0" y="1782"/>
                      <a:pt x="0" y="138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71A9C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5" name="Freeform 100"/>
              <p:cNvSpPr>
                <a:spLocks/>
              </p:cNvSpPr>
              <p:nvPr userDrawn="1"/>
            </p:nvSpPr>
            <p:spPr bwMode="auto">
              <a:xfrm>
                <a:off x="1816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44 w 128"/>
                  <a:gd name="T3" fmla="*/ 127 h 127"/>
                  <a:gd name="T4" fmla="*/ 0 w 128"/>
                  <a:gd name="T5" fmla="*/ 83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44" y="127"/>
                      <a:pt x="44" y="127"/>
                      <a:pt x="44" y="127"/>
                    </a:cubicBezTo>
                    <a:cubicBezTo>
                      <a:pt x="20" y="127"/>
                      <a:pt x="0" y="107"/>
                      <a:pt x="0" y="8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6" name="Freeform 101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779 w 2128"/>
                  <a:gd name="T1" fmla="*/ 2112 h 2112"/>
                  <a:gd name="T2" fmla="*/ 350 w 2128"/>
                  <a:gd name="T3" fmla="*/ 2112 h 2112"/>
                  <a:gd name="T4" fmla="*/ 0 w 2128"/>
                  <a:gd name="T5" fmla="*/ 1766 h 2112"/>
                  <a:gd name="T6" fmla="*/ 0 w 2128"/>
                  <a:gd name="T7" fmla="*/ 347 h 2112"/>
                  <a:gd name="T8" fmla="*/ 350 w 2128"/>
                  <a:gd name="T9" fmla="*/ 0 h 2112"/>
                  <a:gd name="T10" fmla="*/ 1779 w 2128"/>
                  <a:gd name="T11" fmla="*/ 0 h 2112"/>
                  <a:gd name="T12" fmla="*/ 2128 w 2128"/>
                  <a:gd name="T13" fmla="*/ 347 h 2112"/>
                  <a:gd name="T14" fmla="*/ 2128 w 2128"/>
                  <a:gd name="T15" fmla="*/ 1766 h 2112"/>
                  <a:gd name="T16" fmla="*/ 1779 w 2128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8" h="2112">
                    <a:moveTo>
                      <a:pt x="1779" y="2112"/>
                    </a:moveTo>
                    <a:cubicBezTo>
                      <a:pt x="350" y="2112"/>
                      <a:pt x="350" y="2112"/>
                      <a:pt x="350" y="2112"/>
                    </a:cubicBezTo>
                    <a:cubicBezTo>
                      <a:pt x="167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7" y="0"/>
                      <a:pt x="350" y="0"/>
                    </a:cubicBezTo>
                    <a:cubicBezTo>
                      <a:pt x="1779" y="0"/>
                      <a:pt x="1779" y="0"/>
                      <a:pt x="1779" y="0"/>
                    </a:cubicBezTo>
                    <a:cubicBezTo>
                      <a:pt x="1962" y="0"/>
                      <a:pt x="2128" y="165"/>
                      <a:pt x="2128" y="347"/>
                    </a:cubicBezTo>
                    <a:cubicBezTo>
                      <a:pt x="2128" y="1766"/>
                      <a:pt x="2128" y="1766"/>
                      <a:pt x="2128" y="1766"/>
                    </a:cubicBezTo>
                    <a:cubicBezTo>
                      <a:pt x="2128" y="1947"/>
                      <a:pt x="1962" y="2112"/>
                      <a:pt x="1779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7" name="Freeform 102"/>
              <p:cNvSpPr>
                <a:spLocks/>
              </p:cNvSpPr>
              <p:nvPr userDrawn="1"/>
            </p:nvSpPr>
            <p:spPr bwMode="auto">
              <a:xfrm>
                <a:off x="1816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8" name="Freeform 103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897 w 1072"/>
                  <a:gd name="T1" fmla="*/ 1056 h 1056"/>
                  <a:gd name="T2" fmla="*/ 176 w 1072"/>
                  <a:gd name="T3" fmla="*/ 1056 h 1056"/>
                  <a:gd name="T4" fmla="*/ 0 w 1072"/>
                  <a:gd name="T5" fmla="*/ 883 h 1056"/>
                  <a:gd name="T6" fmla="*/ 0 w 1072"/>
                  <a:gd name="T7" fmla="*/ 174 h 1056"/>
                  <a:gd name="T8" fmla="*/ 176 w 1072"/>
                  <a:gd name="T9" fmla="*/ 0 h 1056"/>
                  <a:gd name="T10" fmla="*/ 897 w 1072"/>
                  <a:gd name="T11" fmla="*/ 0 h 1056"/>
                  <a:gd name="T12" fmla="*/ 1072 w 1072"/>
                  <a:gd name="T13" fmla="*/ 174 h 1056"/>
                  <a:gd name="T14" fmla="*/ 1072 w 1072"/>
                  <a:gd name="T15" fmla="*/ 883 h 1056"/>
                  <a:gd name="T16" fmla="*/ 897 w 1072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56">
                    <a:moveTo>
                      <a:pt x="897" y="1056"/>
                    </a:moveTo>
                    <a:cubicBezTo>
                      <a:pt x="176" y="1056"/>
                      <a:pt x="176" y="1056"/>
                      <a:pt x="176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3"/>
                      <a:pt x="1072" y="174"/>
                    </a:cubicBezTo>
                    <a:cubicBezTo>
                      <a:pt x="1072" y="883"/>
                      <a:pt x="1072" y="883"/>
                      <a:pt x="1072" y="883"/>
                    </a:cubicBezTo>
                    <a:cubicBezTo>
                      <a:pt x="1072" y="974"/>
                      <a:pt x="989" y="1056"/>
                      <a:pt x="897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9" name="Freeform 104"/>
              <p:cNvSpPr>
                <a:spLocks/>
              </p:cNvSpPr>
              <p:nvPr userDrawn="1"/>
            </p:nvSpPr>
            <p:spPr bwMode="auto">
              <a:xfrm>
                <a:off x="1944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0" name="Freeform 105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897 w 1072"/>
                  <a:gd name="T1" fmla="*/ 1080 h 1080"/>
                  <a:gd name="T2" fmla="*/ 176 w 1072"/>
                  <a:gd name="T3" fmla="*/ 1080 h 1080"/>
                  <a:gd name="T4" fmla="*/ 0 w 1072"/>
                  <a:gd name="T5" fmla="*/ 903 h 1080"/>
                  <a:gd name="T6" fmla="*/ 0 w 1072"/>
                  <a:gd name="T7" fmla="*/ 178 h 1080"/>
                  <a:gd name="T8" fmla="*/ 176 w 1072"/>
                  <a:gd name="T9" fmla="*/ 0 h 1080"/>
                  <a:gd name="T10" fmla="*/ 897 w 1072"/>
                  <a:gd name="T11" fmla="*/ 0 h 1080"/>
                  <a:gd name="T12" fmla="*/ 1072 w 1072"/>
                  <a:gd name="T13" fmla="*/ 178 h 1080"/>
                  <a:gd name="T14" fmla="*/ 1072 w 1072"/>
                  <a:gd name="T15" fmla="*/ 903 h 1080"/>
                  <a:gd name="T16" fmla="*/ 897 w 1072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2" h="1080">
                    <a:moveTo>
                      <a:pt x="897" y="1080"/>
                    </a:moveTo>
                    <a:cubicBezTo>
                      <a:pt x="176" y="1080"/>
                      <a:pt x="176" y="1080"/>
                      <a:pt x="176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6" y="0"/>
                    </a:cubicBezTo>
                    <a:cubicBezTo>
                      <a:pt x="897" y="0"/>
                      <a:pt x="897" y="0"/>
                      <a:pt x="897" y="0"/>
                    </a:cubicBezTo>
                    <a:cubicBezTo>
                      <a:pt x="989" y="0"/>
                      <a:pt x="1072" y="85"/>
                      <a:pt x="1072" y="178"/>
                    </a:cubicBezTo>
                    <a:cubicBezTo>
                      <a:pt x="1072" y="903"/>
                      <a:pt x="1072" y="903"/>
                      <a:pt x="1072" y="903"/>
                    </a:cubicBezTo>
                    <a:cubicBezTo>
                      <a:pt x="1072" y="996"/>
                      <a:pt x="989" y="1080"/>
                      <a:pt x="897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1" name="Freeform 106"/>
              <p:cNvSpPr>
                <a:spLocks/>
              </p:cNvSpPr>
              <p:nvPr userDrawn="1"/>
            </p:nvSpPr>
            <p:spPr bwMode="auto">
              <a:xfrm>
                <a:off x="1944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2" name="Freeform 107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890 w 1064"/>
                  <a:gd name="T1" fmla="*/ 1056 h 1056"/>
                  <a:gd name="T2" fmla="*/ 175 w 1064"/>
                  <a:gd name="T3" fmla="*/ 1056 h 1056"/>
                  <a:gd name="T4" fmla="*/ 0 w 1064"/>
                  <a:gd name="T5" fmla="*/ 883 h 1056"/>
                  <a:gd name="T6" fmla="*/ 0 w 1064"/>
                  <a:gd name="T7" fmla="*/ 174 h 1056"/>
                  <a:gd name="T8" fmla="*/ 175 w 1064"/>
                  <a:gd name="T9" fmla="*/ 0 h 1056"/>
                  <a:gd name="T10" fmla="*/ 890 w 1064"/>
                  <a:gd name="T11" fmla="*/ 0 h 1056"/>
                  <a:gd name="T12" fmla="*/ 1064 w 1064"/>
                  <a:gd name="T13" fmla="*/ 174 h 1056"/>
                  <a:gd name="T14" fmla="*/ 1064 w 1064"/>
                  <a:gd name="T15" fmla="*/ 883 h 1056"/>
                  <a:gd name="T16" fmla="*/ 890 w 1064"/>
                  <a:gd name="T1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56">
                    <a:moveTo>
                      <a:pt x="890" y="1056"/>
                    </a:moveTo>
                    <a:cubicBezTo>
                      <a:pt x="175" y="1056"/>
                      <a:pt x="175" y="1056"/>
                      <a:pt x="175" y="1056"/>
                    </a:cubicBezTo>
                    <a:cubicBezTo>
                      <a:pt x="84" y="1056"/>
                      <a:pt x="0" y="974"/>
                      <a:pt x="0" y="883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83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3"/>
                      <a:pt x="1064" y="174"/>
                    </a:cubicBezTo>
                    <a:cubicBezTo>
                      <a:pt x="1064" y="883"/>
                      <a:pt x="1064" y="883"/>
                      <a:pt x="1064" y="883"/>
                    </a:cubicBezTo>
                    <a:cubicBezTo>
                      <a:pt x="1064" y="974"/>
                      <a:pt x="981" y="1056"/>
                      <a:pt x="890" y="1056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3" name="Freeform 108"/>
              <p:cNvSpPr>
                <a:spLocks/>
              </p:cNvSpPr>
              <p:nvPr userDrawn="1"/>
            </p:nvSpPr>
            <p:spPr bwMode="auto">
              <a:xfrm>
                <a:off x="2072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4" name="Freeform 109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890 w 1064"/>
                  <a:gd name="T1" fmla="*/ 1080 h 1080"/>
                  <a:gd name="T2" fmla="*/ 175 w 1064"/>
                  <a:gd name="T3" fmla="*/ 1080 h 1080"/>
                  <a:gd name="T4" fmla="*/ 0 w 1064"/>
                  <a:gd name="T5" fmla="*/ 903 h 1080"/>
                  <a:gd name="T6" fmla="*/ 0 w 1064"/>
                  <a:gd name="T7" fmla="*/ 178 h 1080"/>
                  <a:gd name="T8" fmla="*/ 175 w 1064"/>
                  <a:gd name="T9" fmla="*/ 0 h 1080"/>
                  <a:gd name="T10" fmla="*/ 890 w 1064"/>
                  <a:gd name="T11" fmla="*/ 0 h 1080"/>
                  <a:gd name="T12" fmla="*/ 1064 w 1064"/>
                  <a:gd name="T13" fmla="*/ 178 h 1080"/>
                  <a:gd name="T14" fmla="*/ 1064 w 1064"/>
                  <a:gd name="T15" fmla="*/ 903 h 1080"/>
                  <a:gd name="T16" fmla="*/ 890 w 1064"/>
                  <a:gd name="T1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4" h="1080">
                    <a:moveTo>
                      <a:pt x="890" y="1080"/>
                    </a:moveTo>
                    <a:cubicBezTo>
                      <a:pt x="175" y="1080"/>
                      <a:pt x="175" y="1080"/>
                      <a:pt x="175" y="1080"/>
                    </a:cubicBezTo>
                    <a:cubicBezTo>
                      <a:pt x="84" y="1080"/>
                      <a:pt x="0" y="996"/>
                      <a:pt x="0" y="90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85"/>
                      <a:pt x="84" y="0"/>
                      <a:pt x="175" y="0"/>
                    </a:cubicBezTo>
                    <a:cubicBezTo>
                      <a:pt x="890" y="0"/>
                      <a:pt x="890" y="0"/>
                      <a:pt x="890" y="0"/>
                    </a:cubicBezTo>
                    <a:cubicBezTo>
                      <a:pt x="981" y="0"/>
                      <a:pt x="1064" y="85"/>
                      <a:pt x="1064" y="178"/>
                    </a:cubicBezTo>
                    <a:cubicBezTo>
                      <a:pt x="1064" y="903"/>
                      <a:pt x="1064" y="903"/>
                      <a:pt x="1064" y="903"/>
                    </a:cubicBezTo>
                    <a:cubicBezTo>
                      <a:pt x="1064" y="996"/>
                      <a:pt x="981" y="1080"/>
                      <a:pt x="890" y="1080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5" name="Freeform 110"/>
              <p:cNvSpPr>
                <a:spLocks/>
              </p:cNvSpPr>
              <p:nvPr userDrawn="1"/>
            </p:nvSpPr>
            <p:spPr bwMode="auto">
              <a:xfrm>
                <a:off x="2072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6" name="Freeform 111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CC574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7" name="Freeform 112"/>
              <p:cNvSpPr>
                <a:spLocks/>
              </p:cNvSpPr>
              <p:nvPr userDrawn="1"/>
            </p:nvSpPr>
            <p:spPr bwMode="auto">
              <a:xfrm>
                <a:off x="1559" y="360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" name="Freeform 113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806 w 2160"/>
                  <a:gd name="T1" fmla="*/ 2112 h 2112"/>
                  <a:gd name="T2" fmla="*/ 355 w 2160"/>
                  <a:gd name="T3" fmla="*/ 2112 h 2112"/>
                  <a:gd name="T4" fmla="*/ 0 w 2160"/>
                  <a:gd name="T5" fmla="*/ 1766 h 2112"/>
                  <a:gd name="T6" fmla="*/ 0 w 2160"/>
                  <a:gd name="T7" fmla="*/ 347 h 2112"/>
                  <a:gd name="T8" fmla="*/ 355 w 2160"/>
                  <a:gd name="T9" fmla="*/ 0 h 2112"/>
                  <a:gd name="T10" fmla="*/ 1806 w 2160"/>
                  <a:gd name="T11" fmla="*/ 0 h 2112"/>
                  <a:gd name="T12" fmla="*/ 2160 w 2160"/>
                  <a:gd name="T13" fmla="*/ 347 h 2112"/>
                  <a:gd name="T14" fmla="*/ 2160 w 2160"/>
                  <a:gd name="T15" fmla="*/ 1766 h 2112"/>
                  <a:gd name="T16" fmla="*/ 1806 w 2160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" h="2112">
                    <a:moveTo>
                      <a:pt x="1806" y="2112"/>
                    </a:moveTo>
                    <a:cubicBezTo>
                      <a:pt x="355" y="2112"/>
                      <a:pt x="355" y="2112"/>
                      <a:pt x="355" y="2112"/>
                    </a:cubicBezTo>
                    <a:cubicBezTo>
                      <a:pt x="169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9" y="0"/>
                      <a:pt x="355" y="0"/>
                    </a:cubicBezTo>
                    <a:cubicBezTo>
                      <a:pt x="1806" y="0"/>
                      <a:pt x="1806" y="0"/>
                      <a:pt x="1806" y="0"/>
                    </a:cubicBezTo>
                    <a:cubicBezTo>
                      <a:pt x="1992" y="0"/>
                      <a:pt x="2160" y="165"/>
                      <a:pt x="2160" y="347"/>
                    </a:cubicBezTo>
                    <a:cubicBezTo>
                      <a:pt x="2160" y="1766"/>
                      <a:pt x="2160" y="1766"/>
                      <a:pt x="2160" y="1766"/>
                    </a:cubicBezTo>
                    <a:cubicBezTo>
                      <a:pt x="2160" y="1947"/>
                      <a:pt x="1992" y="2112"/>
                      <a:pt x="1806" y="2112"/>
                    </a:cubicBezTo>
                  </a:path>
                </a:pathLst>
              </a:custGeom>
              <a:solidFill>
                <a:srgbClr val="A29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9" name="Freeform 114"/>
              <p:cNvSpPr>
                <a:spLocks/>
              </p:cNvSpPr>
              <p:nvPr userDrawn="1"/>
            </p:nvSpPr>
            <p:spPr bwMode="auto">
              <a:xfrm>
                <a:off x="1687" y="360"/>
                <a:ext cx="129" cy="127"/>
              </a:xfrm>
              <a:custGeom>
                <a:avLst/>
                <a:gdLst>
                  <a:gd name="T0" fmla="*/ 108 w 129"/>
                  <a:gd name="T1" fmla="*/ 127 h 127"/>
                  <a:gd name="T2" fmla="*/ 21 w 129"/>
                  <a:gd name="T3" fmla="*/ 127 h 127"/>
                  <a:gd name="T4" fmla="*/ 0 w 129"/>
                  <a:gd name="T5" fmla="*/ 106 h 127"/>
                  <a:gd name="T6" fmla="*/ 0 w 129"/>
                  <a:gd name="T7" fmla="*/ 21 h 127"/>
                  <a:gd name="T8" fmla="*/ 21 w 129"/>
                  <a:gd name="T9" fmla="*/ 0 h 127"/>
                  <a:gd name="T10" fmla="*/ 108 w 129"/>
                  <a:gd name="T11" fmla="*/ 0 h 127"/>
                  <a:gd name="T12" fmla="*/ 129 w 129"/>
                  <a:gd name="T13" fmla="*/ 21 h 127"/>
                  <a:gd name="T14" fmla="*/ 129 w 129"/>
                  <a:gd name="T15" fmla="*/ 106 h 127"/>
                  <a:gd name="T16" fmla="*/ 108 w 129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127">
                    <a:moveTo>
                      <a:pt x="108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9" y="0"/>
                      <a:pt x="129" y="10"/>
                      <a:pt x="129" y="21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29" y="117"/>
                      <a:pt x="119" y="127"/>
                      <a:pt x="108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0" name="Freeform 115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793 w 2144"/>
                  <a:gd name="T1" fmla="*/ 2112 h 2112"/>
                  <a:gd name="T2" fmla="*/ 352 w 2144"/>
                  <a:gd name="T3" fmla="*/ 2112 h 2112"/>
                  <a:gd name="T4" fmla="*/ 0 w 2144"/>
                  <a:gd name="T5" fmla="*/ 1766 h 2112"/>
                  <a:gd name="T6" fmla="*/ 0 w 2144"/>
                  <a:gd name="T7" fmla="*/ 347 h 2112"/>
                  <a:gd name="T8" fmla="*/ 352 w 2144"/>
                  <a:gd name="T9" fmla="*/ 0 h 2112"/>
                  <a:gd name="T10" fmla="*/ 1793 w 2144"/>
                  <a:gd name="T11" fmla="*/ 0 h 2112"/>
                  <a:gd name="T12" fmla="*/ 2144 w 2144"/>
                  <a:gd name="T13" fmla="*/ 347 h 2112"/>
                  <a:gd name="T14" fmla="*/ 2144 w 2144"/>
                  <a:gd name="T15" fmla="*/ 1766 h 2112"/>
                  <a:gd name="T16" fmla="*/ 1793 w 2144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12">
                    <a:moveTo>
                      <a:pt x="1793" y="2112"/>
                    </a:moveTo>
                    <a:cubicBezTo>
                      <a:pt x="352" y="2112"/>
                      <a:pt x="352" y="2112"/>
                      <a:pt x="352" y="2112"/>
                    </a:cubicBezTo>
                    <a:cubicBezTo>
                      <a:pt x="168" y="2112"/>
                      <a:pt x="0" y="1947"/>
                      <a:pt x="0" y="176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165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5"/>
                      <a:pt x="2144" y="347"/>
                    </a:cubicBezTo>
                    <a:cubicBezTo>
                      <a:pt x="2144" y="1766"/>
                      <a:pt x="2144" y="1766"/>
                      <a:pt x="2144" y="1766"/>
                    </a:cubicBezTo>
                    <a:cubicBezTo>
                      <a:pt x="2144" y="1947"/>
                      <a:pt x="1977" y="2112"/>
                      <a:pt x="1793" y="2112"/>
                    </a:cubicBezTo>
                  </a:path>
                </a:pathLst>
              </a:custGeom>
              <a:solidFill>
                <a:srgbClr val="E8BDA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1" name="Freeform 116"/>
              <p:cNvSpPr>
                <a:spLocks/>
              </p:cNvSpPr>
              <p:nvPr userDrawn="1"/>
            </p:nvSpPr>
            <p:spPr bwMode="auto">
              <a:xfrm>
                <a:off x="1559" y="616"/>
                <a:ext cx="128" cy="127"/>
              </a:xfrm>
              <a:custGeom>
                <a:avLst/>
                <a:gdLst>
                  <a:gd name="T0" fmla="*/ 107 w 128"/>
                  <a:gd name="T1" fmla="*/ 127 h 127"/>
                  <a:gd name="T2" fmla="*/ 21 w 128"/>
                  <a:gd name="T3" fmla="*/ 127 h 127"/>
                  <a:gd name="T4" fmla="*/ 0 w 128"/>
                  <a:gd name="T5" fmla="*/ 106 h 127"/>
                  <a:gd name="T6" fmla="*/ 0 w 128"/>
                  <a:gd name="T7" fmla="*/ 21 h 127"/>
                  <a:gd name="T8" fmla="*/ 21 w 128"/>
                  <a:gd name="T9" fmla="*/ 0 h 127"/>
                  <a:gd name="T10" fmla="*/ 107 w 128"/>
                  <a:gd name="T11" fmla="*/ 0 h 127"/>
                  <a:gd name="T12" fmla="*/ 128 w 128"/>
                  <a:gd name="T13" fmla="*/ 21 h 127"/>
                  <a:gd name="T14" fmla="*/ 128 w 128"/>
                  <a:gd name="T15" fmla="*/ 106 h 127"/>
                  <a:gd name="T16" fmla="*/ 107 w 128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7">
                    <a:moveTo>
                      <a:pt x="107" y="127"/>
                    </a:moveTo>
                    <a:cubicBezTo>
                      <a:pt x="21" y="127"/>
                      <a:pt x="21" y="127"/>
                      <a:pt x="21" y="127"/>
                    </a:cubicBezTo>
                    <a:cubicBezTo>
                      <a:pt x="10" y="127"/>
                      <a:pt x="0" y="117"/>
                      <a:pt x="0" y="10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8" y="117"/>
                      <a:pt x="118" y="127"/>
                      <a:pt x="107" y="127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2" name="Freeform 117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793 w 2144"/>
                  <a:gd name="T1" fmla="*/ 2160 h 2160"/>
                  <a:gd name="T2" fmla="*/ 352 w 2144"/>
                  <a:gd name="T3" fmla="*/ 2160 h 2160"/>
                  <a:gd name="T4" fmla="*/ 0 w 2144"/>
                  <a:gd name="T5" fmla="*/ 1806 h 2160"/>
                  <a:gd name="T6" fmla="*/ 0 w 2144"/>
                  <a:gd name="T7" fmla="*/ 355 h 2160"/>
                  <a:gd name="T8" fmla="*/ 352 w 2144"/>
                  <a:gd name="T9" fmla="*/ 0 h 2160"/>
                  <a:gd name="T10" fmla="*/ 1793 w 2144"/>
                  <a:gd name="T11" fmla="*/ 0 h 2160"/>
                  <a:gd name="T12" fmla="*/ 2144 w 2144"/>
                  <a:gd name="T13" fmla="*/ 355 h 2160"/>
                  <a:gd name="T14" fmla="*/ 2144 w 2144"/>
                  <a:gd name="T15" fmla="*/ 1806 h 2160"/>
                  <a:gd name="T16" fmla="*/ 1793 w 2144"/>
                  <a:gd name="T17" fmla="*/ 216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4" h="2160">
                    <a:moveTo>
                      <a:pt x="1793" y="2160"/>
                    </a:moveTo>
                    <a:cubicBezTo>
                      <a:pt x="352" y="2160"/>
                      <a:pt x="352" y="2160"/>
                      <a:pt x="352" y="2160"/>
                    </a:cubicBezTo>
                    <a:cubicBezTo>
                      <a:pt x="168" y="2160"/>
                      <a:pt x="0" y="1992"/>
                      <a:pt x="0" y="1806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169"/>
                      <a:pt x="168" y="0"/>
                      <a:pt x="352" y="0"/>
                    </a:cubicBezTo>
                    <a:cubicBezTo>
                      <a:pt x="1793" y="0"/>
                      <a:pt x="1793" y="0"/>
                      <a:pt x="1793" y="0"/>
                    </a:cubicBezTo>
                    <a:cubicBezTo>
                      <a:pt x="1977" y="0"/>
                      <a:pt x="2144" y="169"/>
                      <a:pt x="2144" y="355"/>
                    </a:cubicBezTo>
                    <a:cubicBezTo>
                      <a:pt x="2144" y="1806"/>
                      <a:pt x="2144" y="1806"/>
                      <a:pt x="2144" y="1806"/>
                    </a:cubicBezTo>
                    <a:cubicBezTo>
                      <a:pt x="2144" y="1992"/>
                      <a:pt x="1977" y="2160"/>
                      <a:pt x="1793" y="2160"/>
                    </a:cubicBezTo>
                  </a:path>
                </a:pathLst>
              </a:custGeom>
              <a:solidFill>
                <a:srgbClr val="989E8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3" name="Freeform 118"/>
              <p:cNvSpPr>
                <a:spLocks/>
              </p:cNvSpPr>
              <p:nvPr userDrawn="1"/>
            </p:nvSpPr>
            <p:spPr bwMode="auto">
              <a:xfrm>
                <a:off x="1559" y="487"/>
                <a:ext cx="128" cy="129"/>
              </a:xfrm>
              <a:custGeom>
                <a:avLst/>
                <a:gdLst>
                  <a:gd name="T0" fmla="*/ 107 w 128"/>
                  <a:gd name="T1" fmla="*/ 129 h 129"/>
                  <a:gd name="T2" fmla="*/ 21 w 128"/>
                  <a:gd name="T3" fmla="*/ 129 h 129"/>
                  <a:gd name="T4" fmla="*/ 0 w 128"/>
                  <a:gd name="T5" fmla="*/ 108 h 129"/>
                  <a:gd name="T6" fmla="*/ 0 w 128"/>
                  <a:gd name="T7" fmla="*/ 21 h 129"/>
                  <a:gd name="T8" fmla="*/ 21 w 128"/>
                  <a:gd name="T9" fmla="*/ 0 h 129"/>
                  <a:gd name="T10" fmla="*/ 107 w 128"/>
                  <a:gd name="T11" fmla="*/ 0 h 129"/>
                  <a:gd name="T12" fmla="*/ 128 w 128"/>
                  <a:gd name="T13" fmla="*/ 21 h 129"/>
                  <a:gd name="T14" fmla="*/ 128 w 128"/>
                  <a:gd name="T15" fmla="*/ 108 h 129"/>
                  <a:gd name="T16" fmla="*/ 107 w 128"/>
                  <a:gd name="T1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107" y="129"/>
                    </a:moveTo>
                    <a:cubicBezTo>
                      <a:pt x="21" y="129"/>
                      <a:pt x="21" y="129"/>
                      <a:pt x="21" y="129"/>
                    </a:cubicBezTo>
                    <a:cubicBezTo>
                      <a:pt x="10" y="129"/>
                      <a:pt x="0" y="119"/>
                      <a:pt x="0" y="10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8"/>
                      <a:pt x="128" y="108"/>
                      <a:pt x="128" y="108"/>
                    </a:cubicBezTo>
                    <a:cubicBezTo>
                      <a:pt x="128" y="119"/>
                      <a:pt x="118" y="129"/>
                      <a:pt x="107" y="129"/>
                    </a:cubicBez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8961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0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72428" y="1069642"/>
            <a:ext cx="1219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rgbClr val="88917F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>
              <a:solidFill>
                <a:prstClr val="white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algn="r" defTabSz="1219170">
              <a:lnSpc>
                <a:spcPct val="120000"/>
              </a:lnSpc>
              <a:spcAft>
                <a:spcPts val="800"/>
              </a:spcAft>
              <a:defRPr/>
            </a:pPr>
            <a:fld id="{A483448D-3A78-4528-A469-B745A65DA480}" type="slidenum">
              <a:rPr lang="en-US" sz="900" b="1" smtClean="0">
                <a:solidFill>
                  <a:srgbClr val="B05740"/>
                </a:solidFill>
                <a:latin typeface="Arial" panose="020B0604020202020204"/>
              </a:rPr>
              <a:pPr algn="r" defTabSz="1219170">
                <a:lnSpc>
                  <a:spcPct val="120000"/>
                </a:lnSpc>
                <a:spcAft>
                  <a:spcPts val="800"/>
                </a:spcAft>
                <a:defRPr/>
              </a:pPr>
              <a:t>‹#›</a:t>
            </a:fld>
            <a:endParaRPr lang="en-US" sz="900" b="1" dirty="0">
              <a:solidFill>
                <a:srgbClr val="B05740"/>
              </a:solidFill>
              <a:latin typeface="Arial" panose="020B0604020202020204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56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21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гион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1577838" y="6669087"/>
            <a:ext cx="614161" cy="188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64860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1455404" y="6669089"/>
            <a:ext cx="122432" cy="188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259882" y="549274"/>
            <a:ext cx="11930757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Рисунок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54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79">
          <p15:clr>
            <a:srgbClr val="FBAE40"/>
          </p15:clr>
        </p15:guide>
        <p15:guide id="2" orient="horz" pos="5601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5420">
          <p15:clr>
            <a:srgbClr val="FBAE40"/>
          </p15:clr>
        </p15:guide>
        <p15:guide id="6" pos="121">
          <p15:clr>
            <a:srgbClr val="FBAE40"/>
          </p15:clr>
        </p15:guide>
        <p15:guide id="7" pos="755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46" name="Прямоугольник 4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34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0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11" pos="7559">
          <p15:clr>
            <a:srgbClr val="FBAE40"/>
          </p15:clr>
        </p15:guide>
        <p15:guide id="12" orient="horz" pos="731">
          <p15:clr>
            <a:srgbClr val="FBAE40"/>
          </p15:clr>
        </p15:guide>
        <p15:guide id="13" orient="horz" pos="4065">
          <p15:clr>
            <a:srgbClr val="FBAE40"/>
          </p15:clr>
        </p15:guide>
        <p15:guide id="14" pos="121">
          <p15:clr>
            <a:srgbClr val="FBAE40"/>
          </p15:clr>
        </p15:guide>
        <p15:guide id="15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160463"/>
            <a:ext cx="11807825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235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160463"/>
            <a:ext cx="5795962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7"/>
          </p:nvPr>
        </p:nvSpPr>
        <p:spPr>
          <a:xfrm>
            <a:off x="6203950" y="1160463"/>
            <a:ext cx="5795964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88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1" pos="3772">
          <p15:clr>
            <a:srgbClr val="FBAE40"/>
          </p15:clr>
        </p15:guide>
        <p15:guide id="12" pos="390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3179763" y="1486969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3179763" y="1169048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2" name="Текст 2"/>
          <p:cNvSpPr>
            <a:spLocks noGrp="1"/>
          </p:cNvSpPr>
          <p:nvPr>
            <p:ph type="body" sz="quarter" idx="25"/>
          </p:nvPr>
        </p:nvSpPr>
        <p:spPr>
          <a:xfrm>
            <a:off x="3179763" y="3264494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3179763" y="2946573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27"/>
          </p:nvPr>
        </p:nvSpPr>
        <p:spPr>
          <a:xfrm>
            <a:off x="3179763" y="5017495"/>
            <a:ext cx="8820149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28" hasCustomPrompt="1"/>
          </p:nvPr>
        </p:nvSpPr>
        <p:spPr>
          <a:xfrm>
            <a:off x="3179763" y="4699574"/>
            <a:ext cx="8820149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21"/>
          </p:nvPr>
        </p:nvSpPr>
        <p:spPr>
          <a:xfrm>
            <a:off x="192088" y="1160463"/>
            <a:ext cx="2808287" cy="5292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28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1" pos="1890">
          <p15:clr>
            <a:srgbClr val="FBAE40"/>
          </p15:clr>
        </p15:guide>
        <p15:guide id="12" pos="200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192088" y="1486969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1" name="Прямоугольник 30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92088" y="1169048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2" name="Текст 2"/>
          <p:cNvSpPr>
            <a:spLocks noGrp="1"/>
          </p:cNvSpPr>
          <p:nvPr>
            <p:ph type="body" sz="quarter" idx="25"/>
          </p:nvPr>
        </p:nvSpPr>
        <p:spPr>
          <a:xfrm>
            <a:off x="192088" y="3264494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192088" y="2946573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27"/>
          </p:nvPr>
        </p:nvSpPr>
        <p:spPr>
          <a:xfrm>
            <a:off x="192088" y="5017495"/>
            <a:ext cx="11807825" cy="14271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28" hasCustomPrompt="1"/>
          </p:nvPr>
        </p:nvSpPr>
        <p:spPr>
          <a:xfrm>
            <a:off x="192088" y="4699574"/>
            <a:ext cx="11807825" cy="309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37" name="Прямая соединительная линия 36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95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Текст 2"/>
          <p:cNvSpPr>
            <a:spLocks noGrp="1"/>
          </p:cNvSpPr>
          <p:nvPr>
            <p:ph type="body" sz="quarter" idx="18"/>
          </p:nvPr>
        </p:nvSpPr>
        <p:spPr>
          <a:xfrm>
            <a:off x="8183563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sz="quarter" idx="20"/>
          </p:nvPr>
        </p:nvSpPr>
        <p:spPr>
          <a:xfrm>
            <a:off x="4184392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sz="quarter" idx="21"/>
          </p:nvPr>
        </p:nvSpPr>
        <p:spPr>
          <a:xfrm>
            <a:off x="189875" y="1799617"/>
            <a:ext cx="3816350" cy="4653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89875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38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4184392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второго уровня</a:t>
            </a:r>
          </a:p>
          <a:p>
            <a:pPr lvl="0"/>
            <a:endParaRPr lang="ru-RU" dirty="0"/>
          </a:p>
        </p:txBody>
      </p:sp>
      <p:sp>
        <p:nvSpPr>
          <p:cNvPr id="39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8183563" y="1169048"/>
            <a:ext cx="3816350" cy="5408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72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5" pos="2525">
          <p15:clr>
            <a:srgbClr val="FBAE40"/>
          </p15:clr>
        </p15:guide>
        <p15:guide id="16" pos="5155">
          <p15:clr>
            <a:srgbClr val="FBAE40"/>
          </p15:clr>
        </p15:guide>
        <p15:guide id="17" pos="2638">
          <p15:clr>
            <a:srgbClr val="FBAE40"/>
          </p15:clr>
        </p15:guide>
        <p15:guide id="18" pos="50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"/>
          <p:cNvSpPr>
            <a:spLocks noGrp="1"/>
          </p:cNvSpPr>
          <p:nvPr>
            <p:ph type="body" sz="quarter" idx="18"/>
          </p:nvPr>
        </p:nvSpPr>
        <p:spPr>
          <a:xfrm>
            <a:off x="8183563" y="2771167"/>
            <a:ext cx="3816350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sz="quarter" idx="20"/>
          </p:nvPr>
        </p:nvSpPr>
        <p:spPr>
          <a:xfrm>
            <a:off x="4188000" y="2771167"/>
            <a:ext cx="3816000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21"/>
          </p:nvPr>
        </p:nvSpPr>
        <p:spPr>
          <a:xfrm>
            <a:off x="192087" y="2771167"/>
            <a:ext cx="3816351" cy="3682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8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89875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49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4184392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второго уровня</a:t>
            </a:r>
          </a:p>
          <a:p>
            <a:pPr lvl="0"/>
            <a:endParaRPr lang="ru-RU" dirty="0"/>
          </a:p>
        </p:txBody>
      </p:sp>
      <p:sp>
        <p:nvSpPr>
          <p:cNvPr id="50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8183563" y="2029767"/>
            <a:ext cx="3816350" cy="651723"/>
          </a:xfrm>
          <a:prstGeom prst="rect">
            <a:avLst/>
          </a:prstGeom>
          <a:solidFill>
            <a:srgbClr val="DD7F5F"/>
          </a:solidFill>
        </p:spPr>
        <p:txBody>
          <a:bodyPr lIns="144000" tIns="72000" rIns="144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Заголовок второго уровня</a:t>
            </a:r>
          </a:p>
        </p:txBody>
      </p:sp>
      <p:sp>
        <p:nvSpPr>
          <p:cNvPr id="51" name="Текст 3"/>
          <p:cNvSpPr>
            <a:spLocks noGrp="1"/>
          </p:cNvSpPr>
          <p:nvPr>
            <p:ph type="body" sz="quarter" idx="25"/>
          </p:nvPr>
        </p:nvSpPr>
        <p:spPr>
          <a:xfrm>
            <a:off x="192088" y="1160463"/>
            <a:ext cx="11807825" cy="849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rgbClr val="9E5E4C"/>
                </a:solidFill>
              </a:defRPr>
            </a:lvl1pPr>
            <a:lvl2pPr marL="609585" indent="0">
              <a:spcBef>
                <a:spcPts val="0"/>
              </a:spcBef>
              <a:buNone/>
              <a:defRPr sz="1200"/>
            </a:lvl2pPr>
            <a:lvl3pPr marL="1219170" indent="0">
              <a:spcBef>
                <a:spcPts val="0"/>
              </a:spcBef>
              <a:buNone/>
              <a:defRPr sz="1200"/>
            </a:lvl3pPr>
            <a:lvl4pPr marL="1828755" indent="0">
              <a:spcBef>
                <a:spcPts val="0"/>
              </a:spcBef>
              <a:buNone/>
              <a:defRPr sz="1200"/>
            </a:lvl4pPr>
            <a:lvl5pPr marL="2438339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866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5" orient="horz" pos="731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4065">
          <p15:clr>
            <a:srgbClr val="FBAE40"/>
          </p15:clr>
        </p15:guide>
        <p15:guide id="9" pos="121">
          <p15:clr>
            <a:srgbClr val="FBAE40"/>
          </p15:clr>
        </p15:guide>
        <p15:guide id="10" pos="3840">
          <p15:clr>
            <a:srgbClr val="FBAE40"/>
          </p15:clr>
        </p15:guide>
        <p15:guide id="15" pos="2525">
          <p15:clr>
            <a:srgbClr val="FBAE40"/>
          </p15:clr>
        </p15:guide>
        <p15:guide id="16" pos="5155">
          <p15:clr>
            <a:srgbClr val="FBAE40"/>
          </p15:clr>
        </p15:guide>
        <p15:guide id="17" pos="2638">
          <p15:clr>
            <a:srgbClr val="FBAE40"/>
          </p15:clr>
        </p15:guide>
        <p15:guide id="18" pos="504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. Базовы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2" name="Прямоугольник 61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6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6099530" y="3561650"/>
            <a:ext cx="6092470" cy="609600"/>
            <a:chOff x="6099530" y="3561650"/>
            <a:chExt cx="6092470" cy="609600"/>
          </a:xfrm>
        </p:grpSpPr>
        <p:sp>
          <p:nvSpPr>
            <p:cNvPr id="52" name="Прямоугольник 51"/>
            <p:cNvSpPr/>
            <p:nvPr userDrawn="1"/>
          </p:nvSpPr>
          <p:spPr>
            <a:xfrm>
              <a:off x="6099530" y="3561650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53" name="Скругленный прямоугольник 52"/>
            <p:cNvSpPr/>
            <p:nvPr userDrawn="1"/>
          </p:nvSpPr>
          <p:spPr>
            <a:xfrm>
              <a:off x="6232499" y="3674501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7F7F7F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СТРАТЕГИЯ</a:t>
              </a:r>
            </a:p>
          </p:txBody>
        </p:sp>
        <p:sp>
          <p:nvSpPr>
            <p:cNvPr id="54" name="Freeform 101"/>
            <p:cNvSpPr>
              <a:spLocks noEditPoints="1"/>
            </p:cNvSpPr>
            <p:nvPr userDrawn="1"/>
          </p:nvSpPr>
          <p:spPr bwMode="auto">
            <a:xfrm>
              <a:off x="6372772" y="3766168"/>
              <a:ext cx="192000" cy="192000"/>
            </a:xfrm>
            <a:custGeom>
              <a:avLst/>
              <a:gdLst>
                <a:gd name="T0" fmla="*/ 239 w 477"/>
                <a:gd name="T1" fmla="*/ 53 h 477"/>
                <a:gd name="T2" fmla="*/ 424 w 477"/>
                <a:gd name="T3" fmla="*/ 238 h 477"/>
                <a:gd name="T4" fmla="*/ 239 w 477"/>
                <a:gd name="T5" fmla="*/ 424 h 477"/>
                <a:gd name="T6" fmla="*/ 53 w 477"/>
                <a:gd name="T7" fmla="*/ 238 h 477"/>
                <a:gd name="T8" fmla="*/ 239 w 477"/>
                <a:gd name="T9" fmla="*/ 53 h 477"/>
                <a:gd name="T10" fmla="*/ 239 w 477"/>
                <a:gd name="T11" fmla="*/ 0 h 477"/>
                <a:gd name="T12" fmla="*/ 0 w 477"/>
                <a:gd name="T13" fmla="*/ 238 h 477"/>
                <a:gd name="T14" fmla="*/ 239 w 477"/>
                <a:gd name="T15" fmla="*/ 477 h 477"/>
                <a:gd name="T16" fmla="*/ 477 w 477"/>
                <a:gd name="T17" fmla="*/ 238 h 477"/>
                <a:gd name="T18" fmla="*/ 239 w 477"/>
                <a:gd name="T19" fmla="*/ 0 h 477"/>
                <a:gd name="T20" fmla="*/ 349 w 477"/>
                <a:gd name="T21" fmla="*/ 128 h 477"/>
                <a:gd name="T22" fmla="*/ 336 w 477"/>
                <a:gd name="T23" fmla="*/ 124 h 477"/>
                <a:gd name="T24" fmla="*/ 179 w 477"/>
                <a:gd name="T25" fmla="*/ 170 h 477"/>
                <a:gd name="T26" fmla="*/ 170 w 477"/>
                <a:gd name="T27" fmla="*/ 179 h 477"/>
                <a:gd name="T28" fmla="*/ 125 w 477"/>
                <a:gd name="T29" fmla="*/ 336 h 477"/>
                <a:gd name="T30" fmla="*/ 128 w 477"/>
                <a:gd name="T31" fmla="*/ 349 h 477"/>
                <a:gd name="T32" fmla="*/ 137 w 477"/>
                <a:gd name="T33" fmla="*/ 353 h 477"/>
                <a:gd name="T34" fmla="*/ 141 w 477"/>
                <a:gd name="T35" fmla="*/ 352 h 477"/>
                <a:gd name="T36" fmla="*/ 298 w 477"/>
                <a:gd name="T37" fmla="*/ 307 h 477"/>
                <a:gd name="T38" fmla="*/ 307 w 477"/>
                <a:gd name="T39" fmla="*/ 298 h 477"/>
                <a:gd name="T40" fmla="*/ 353 w 477"/>
                <a:gd name="T41" fmla="*/ 141 h 477"/>
                <a:gd name="T42" fmla="*/ 349 w 477"/>
                <a:gd name="T43" fmla="*/ 128 h 477"/>
                <a:gd name="T44" fmla="*/ 156 w 477"/>
                <a:gd name="T45" fmla="*/ 320 h 477"/>
                <a:gd name="T46" fmla="*/ 193 w 477"/>
                <a:gd name="T47" fmla="*/ 193 h 477"/>
                <a:gd name="T48" fmla="*/ 284 w 477"/>
                <a:gd name="T49" fmla="*/ 284 h 477"/>
                <a:gd name="T50" fmla="*/ 156 w 477"/>
                <a:gd name="T51" fmla="*/ 32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7" h="477">
                  <a:moveTo>
                    <a:pt x="239" y="53"/>
                  </a:moveTo>
                  <a:cubicBezTo>
                    <a:pt x="341" y="53"/>
                    <a:pt x="424" y="136"/>
                    <a:pt x="424" y="238"/>
                  </a:cubicBezTo>
                  <a:cubicBezTo>
                    <a:pt x="424" y="341"/>
                    <a:pt x="341" y="424"/>
                    <a:pt x="239" y="424"/>
                  </a:cubicBezTo>
                  <a:cubicBezTo>
                    <a:pt x="136" y="424"/>
                    <a:pt x="53" y="341"/>
                    <a:pt x="53" y="238"/>
                  </a:cubicBezTo>
                  <a:cubicBezTo>
                    <a:pt x="53" y="136"/>
                    <a:pt x="136" y="53"/>
                    <a:pt x="239" y="53"/>
                  </a:cubicBezTo>
                  <a:moveTo>
                    <a:pt x="239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70"/>
                    <a:pt x="107" y="477"/>
                    <a:pt x="239" y="477"/>
                  </a:cubicBezTo>
                  <a:cubicBezTo>
                    <a:pt x="370" y="477"/>
                    <a:pt x="477" y="370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  <a:moveTo>
                    <a:pt x="349" y="128"/>
                  </a:moveTo>
                  <a:cubicBezTo>
                    <a:pt x="346" y="124"/>
                    <a:pt x="341" y="123"/>
                    <a:pt x="336" y="124"/>
                  </a:cubicBezTo>
                  <a:lnTo>
                    <a:pt x="179" y="170"/>
                  </a:lnTo>
                  <a:cubicBezTo>
                    <a:pt x="174" y="171"/>
                    <a:pt x="171" y="174"/>
                    <a:pt x="170" y="179"/>
                  </a:cubicBezTo>
                  <a:lnTo>
                    <a:pt x="125" y="336"/>
                  </a:lnTo>
                  <a:cubicBezTo>
                    <a:pt x="123" y="341"/>
                    <a:pt x="124" y="346"/>
                    <a:pt x="128" y="349"/>
                  </a:cubicBezTo>
                  <a:cubicBezTo>
                    <a:pt x="130" y="352"/>
                    <a:pt x="134" y="353"/>
                    <a:pt x="137" y="353"/>
                  </a:cubicBezTo>
                  <a:lnTo>
                    <a:pt x="141" y="352"/>
                  </a:lnTo>
                  <a:lnTo>
                    <a:pt x="298" y="307"/>
                  </a:lnTo>
                  <a:cubicBezTo>
                    <a:pt x="303" y="306"/>
                    <a:pt x="306" y="303"/>
                    <a:pt x="307" y="298"/>
                  </a:cubicBezTo>
                  <a:lnTo>
                    <a:pt x="353" y="141"/>
                  </a:lnTo>
                  <a:cubicBezTo>
                    <a:pt x="354" y="136"/>
                    <a:pt x="353" y="131"/>
                    <a:pt x="349" y="128"/>
                  </a:cubicBezTo>
                  <a:close/>
                  <a:moveTo>
                    <a:pt x="156" y="320"/>
                  </a:moveTo>
                  <a:lnTo>
                    <a:pt x="193" y="193"/>
                  </a:lnTo>
                  <a:lnTo>
                    <a:pt x="284" y="284"/>
                  </a:lnTo>
                  <a:lnTo>
                    <a:pt x="156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0" name="Freeform 99"/>
            <p:cNvSpPr>
              <a:spLocks noChangeAspect="1" noEditPoints="1"/>
            </p:cNvSpPr>
            <p:nvPr userDrawn="1"/>
          </p:nvSpPr>
          <p:spPr bwMode="auto">
            <a:xfrm>
              <a:off x="8098150" y="3767118"/>
              <a:ext cx="181621" cy="192000"/>
            </a:xfrm>
            <a:custGeom>
              <a:avLst/>
              <a:gdLst>
                <a:gd name="T0" fmla="*/ 130 w 371"/>
                <a:gd name="T1" fmla="*/ 332 h 397"/>
                <a:gd name="T2" fmla="*/ 139 w 371"/>
                <a:gd name="T3" fmla="*/ 371 h 397"/>
                <a:gd name="T4" fmla="*/ 172 w 371"/>
                <a:gd name="T5" fmla="*/ 397 h 397"/>
                <a:gd name="T6" fmla="*/ 199 w 371"/>
                <a:gd name="T7" fmla="*/ 397 h 397"/>
                <a:gd name="T8" fmla="*/ 232 w 371"/>
                <a:gd name="T9" fmla="*/ 371 h 397"/>
                <a:gd name="T10" fmla="*/ 241 w 371"/>
                <a:gd name="T11" fmla="*/ 332 h 397"/>
                <a:gd name="T12" fmla="*/ 273 w 371"/>
                <a:gd name="T13" fmla="*/ 314 h 397"/>
                <a:gd name="T14" fmla="*/ 312 w 371"/>
                <a:gd name="T15" fmla="*/ 325 h 397"/>
                <a:gd name="T16" fmla="*/ 351 w 371"/>
                <a:gd name="T17" fmla="*/ 309 h 397"/>
                <a:gd name="T18" fmla="*/ 364 w 371"/>
                <a:gd name="T19" fmla="*/ 286 h 397"/>
                <a:gd name="T20" fmla="*/ 358 w 371"/>
                <a:gd name="T21" fmla="*/ 245 h 397"/>
                <a:gd name="T22" fmla="*/ 329 w 371"/>
                <a:gd name="T23" fmla="*/ 217 h 397"/>
                <a:gd name="T24" fmla="*/ 329 w 371"/>
                <a:gd name="T25" fmla="*/ 180 h 397"/>
                <a:gd name="T26" fmla="*/ 358 w 371"/>
                <a:gd name="T27" fmla="*/ 152 h 397"/>
                <a:gd name="T28" fmla="*/ 364 w 371"/>
                <a:gd name="T29" fmla="*/ 111 h 397"/>
                <a:gd name="T30" fmla="*/ 351 w 371"/>
                <a:gd name="T31" fmla="*/ 88 h 397"/>
                <a:gd name="T32" fmla="*/ 312 w 371"/>
                <a:gd name="T33" fmla="*/ 72 h 397"/>
                <a:gd name="T34" fmla="*/ 273 w 371"/>
                <a:gd name="T35" fmla="*/ 83 h 397"/>
                <a:gd name="T36" fmla="*/ 241 w 371"/>
                <a:gd name="T37" fmla="*/ 65 h 397"/>
                <a:gd name="T38" fmla="*/ 232 w 371"/>
                <a:gd name="T39" fmla="*/ 26 h 397"/>
                <a:gd name="T40" fmla="*/ 199 w 371"/>
                <a:gd name="T41" fmla="*/ 0 h 397"/>
                <a:gd name="T42" fmla="*/ 172 w 371"/>
                <a:gd name="T43" fmla="*/ 0 h 397"/>
                <a:gd name="T44" fmla="*/ 139 w 371"/>
                <a:gd name="T45" fmla="*/ 26 h 397"/>
                <a:gd name="T46" fmla="*/ 130 w 371"/>
                <a:gd name="T47" fmla="*/ 65 h 397"/>
                <a:gd name="T48" fmla="*/ 98 w 371"/>
                <a:gd name="T49" fmla="*/ 83 h 397"/>
                <a:gd name="T50" fmla="*/ 59 w 371"/>
                <a:gd name="T51" fmla="*/ 72 h 397"/>
                <a:gd name="T52" fmla="*/ 20 w 371"/>
                <a:gd name="T53" fmla="*/ 88 h 397"/>
                <a:gd name="T54" fmla="*/ 7 w 371"/>
                <a:gd name="T55" fmla="*/ 111 h 397"/>
                <a:gd name="T56" fmla="*/ 13 w 371"/>
                <a:gd name="T57" fmla="*/ 152 h 397"/>
                <a:gd name="T58" fmla="*/ 42 w 371"/>
                <a:gd name="T59" fmla="*/ 180 h 397"/>
                <a:gd name="T60" fmla="*/ 42 w 371"/>
                <a:gd name="T61" fmla="*/ 217 h 397"/>
                <a:gd name="T62" fmla="*/ 13 w 371"/>
                <a:gd name="T63" fmla="*/ 245 h 397"/>
                <a:gd name="T64" fmla="*/ 7 w 371"/>
                <a:gd name="T65" fmla="*/ 286 h 397"/>
                <a:gd name="T66" fmla="*/ 20 w 371"/>
                <a:gd name="T67" fmla="*/ 309 h 397"/>
                <a:gd name="T68" fmla="*/ 59 w 371"/>
                <a:gd name="T69" fmla="*/ 325 h 397"/>
                <a:gd name="T70" fmla="*/ 98 w 371"/>
                <a:gd name="T71" fmla="*/ 314 h 397"/>
                <a:gd name="T72" fmla="*/ 130 w 371"/>
                <a:gd name="T73" fmla="*/ 332 h 397"/>
                <a:gd name="T74" fmla="*/ 186 w 371"/>
                <a:gd name="T75" fmla="*/ 145 h 397"/>
                <a:gd name="T76" fmla="*/ 238 w 371"/>
                <a:gd name="T77" fmla="*/ 198 h 397"/>
                <a:gd name="T78" fmla="*/ 186 w 371"/>
                <a:gd name="T79" fmla="*/ 251 h 397"/>
                <a:gd name="T80" fmla="*/ 133 w 371"/>
                <a:gd name="T81" fmla="*/ 198 h 397"/>
                <a:gd name="T82" fmla="*/ 186 w 371"/>
                <a:gd name="T83" fmla="*/ 1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1" h="397">
                  <a:moveTo>
                    <a:pt x="130" y="332"/>
                  </a:moveTo>
                  <a:lnTo>
                    <a:pt x="139" y="371"/>
                  </a:lnTo>
                  <a:cubicBezTo>
                    <a:pt x="143" y="385"/>
                    <a:pt x="158" y="397"/>
                    <a:pt x="172" y="397"/>
                  </a:cubicBezTo>
                  <a:lnTo>
                    <a:pt x="199" y="397"/>
                  </a:lnTo>
                  <a:cubicBezTo>
                    <a:pt x="213" y="397"/>
                    <a:pt x="228" y="385"/>
                    <a:pt x="232" y="371"/>
                  </a:cubicBezTo>
                  <a:lnTo>
                    <a:pt x="241" y="332"/>
                  </a:lnTo>
                  <a:cubicBezTo>
                    <a:pt x="245" y="318"/>
                    <a:pt x="259" y="310"/>
                    <a:pt x="273" y="314"/>
                  </a:cubicBezTo>
                  <a:lnTo>
                    <a:pt x="312" y="325"/>
                  </a:lnTo>
                  <a:cubicBezTo>
                    <a:pt x="326" y="329"/>
                    <a:pt x="344" y="322"/>
                    <a:pt x="351" y="309"/>
                  </a:cubicBezTo>
                  <a:lnTo>
                    <a:pt x="364" y="286"/>
                  </a:lnTo>
                  <a:cubicBezTo>
                    <a:pt x="371" y="273"/>
                    <a:pt x="369" y="255"/>
                    <a:pt x="358" y="245"/>
                  </a:cubicBezTo>
                  <a:lnTo>
                    <a:pt x="329" y="217"/>
                  </a:lnTo>
                  <a:cubicBezTo>
                    <a:pt x="319" y="207"/>
                    <a:pt x="319" y="190"/>
                    <a:pt x="329" y="180"/>
                  </a:cubicBezTo>
                  <a:lnTo>
                    <a:pt x="358" y="152"/>
                  </a:lnTo>
                  <a:cubicBezTo>
                    <a:pt x="369" y="142"/>
                    <a:pt x="371" y="123"/>
                    <a:pt x="364" y="111"/>
                  </a:cubicBezTo>
                  <a:lnTo>
                    <a:pt x="351" y="88"/>
                  </a:lnTo>
                  <a:cubicBezTo>
                    <a:pt x="343" y="75"/>
                    <a:pt x="326" y="68"/>
                    <a:pt x="312" y="72"/>
                  </a:cubicBezTo>
                  <a:lnTo>
                    <a:pt x="273" y="83"/>
                  </a:lnTo>
                  <a:cubicBezTo>
                    <a:pt x="259" y="87"/>
                    <a:pt x="245" y="79"/>
                    <a:pt x="241" y="65"/>
                  </a:cubicBezTo>
                  <a:lnTo>
                    <a:pt x="232" y="26"/>
                  </a:lnTo>
                  <a:cubicBezTo>
                    <a:pt x="228" y="11"/>
                    <a:pt x="213" y="0"/>
                    <a:pt x="199" y="0"/>
                  </a:cubicBezTo>
                  <a:lnTo>
                    <a:pt x="172" y="0"/>
                  </a:lnTo>
                  <a:cubicBezTo>
                    <a:pt x="158" y="0"/>
                    <a:pt x="143" y="11"/>
                    <a:pt x="139" y="26"/>
                  </a:cubicBezTo>
                  <a:lnTo>
                    <a:pt x="130" y="65"/>
                  </a:lnTo>
                  <a:cubicBezTo>
                    <a:pt x="126" y="79"/>
                    <a:pt x="112" y="87"/>
                    <a:pt x="98" y="83"/>
                  </a:cubicBezTo>
                  <a:lnTo>
                    <a:pt x="59" y="72"/>
                  </a:lnTo>
                  <a:cubicBezTo>
                    <a:pt x="45" y="68"/>
                    <a:pt x="28" y="75"/>
                    <a:pt x="20" y="88"/>
                  </a:cubicBezTo>
                  <a:lnTo>
                    <a:pt x="7" y="111"/>
                  </a:lnTo>
                  <a:cubicBezTo>
                    <a:pt x="0" y="123"/>
                    <a:pt x="2" y="142"/>
                    <a:pt x="13" y="152"/>
                  </a:cubicBezTo>
                  <a:lnTo>
                    <a:pt x="42" y="180"/>
                  </a:lnTo>
                  <a:cubicBezTo>
                    <a:pt x="52" y="190"/>
                    <a:pt x="52" y="207"/>
                    <a:pt x="42" y="217"/>
                  </a:cubicBezTo>
                  <a:lnTo>
                    <a:pt x="13" y="245"/>
                  </a:lnTo>
                  <a:cubicBezTo>
                    <a:pt x="2" y="255"/>
                    <a:pt x="0" y="273"/>
                    <a:pt x="7" y="286"/>
                  </a:cubicBezTo>
                  <a:lnTo>
                    <a:pt x="20" y="309"/>
                  </a:lnTo>
                  <a:cubicBezTo>
                    <a:pt x="28" y="322"/>
                    <a:pt x="45" y="329"/>
                    <a:pt x="59" y="325"/>
                  </a:cubicBezTo>
                  <a:lnTo>
                    <a:pt x="98" y="314"/>
                  </a:lnTo>
                  <a:cubicBezTo>
                    <a:pt x="112" y="310"/>
                    <a:pt x="126" y="318"/>
                    <a:pt x="130" y="332"/>
                  </a:cubicBezTo>
                  <a:close/>
                  <a:moveTo>
                    <a:pt x="186" y="145"/>
                  </a:moveTo>
                  <a:cubicBezTo>
                    <a:pt x="215" y="145"/>
                    <a:pt x="238" y="169"/>
                    <a:pt x="238" y="198"/>
                  </a:cubicBezTo>
                  <a:cubicBezTo>
                    <a:pt x="238" y="228"/>
                    <a:pt x="215" y="251"/>
                    <a:pt x="186" y="251"/>
                  </a:cubicBezTo>
                  <a:cubicBezTo>
                    <a:pt x="156" y="251"/>
                    <a:pt x="133" y="228"/>
                    <a:pt x="133" y="198"/>
                  </a:cubicBezTo>
                  <a:cubicBezTo>
                    <a:pt x="133" y="169"/>
                    <a:pt x="156" y="145"/>
                    <a:pt x="186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1" name="Freeform 346"/>
            <p:cNvSpPr>
              <a:spLocks noChangeAspect="1" noEditPoints="1"/>
            </p:cNvSpPr>
            <p:nvPr userDrawn="1"/>
          </p:nvSpPr>
          <p:spPr bwMode="auto">
            <a:xfrm>
              <a:off x="9803269" y="3774016"/>
              <a:ext cx="128752" cy="182400"/>
            </a:xfrm>
            <a:custGeom>
              <a:avLst/>
              <a:gdLst>
                <a:gd name="T0" fmla="*/ 291 w 318"/>
                <a:gd name="T1" fmla="*/ 132 h 449"/>
                <a:gd name="T2" fmla="*/ 253 w 318"/>
                <a:gd name="T3" fmla="*/ 38 h 449"/>
                <a:gd name="T4" fmla="*/ 159 w 318"/>
                <a:gd name="T5" fmla="*/ 0 h 449"/>
                <a:gd name="T6" fmla="*/ 66 w 318"/>
                <a:gd name="T7" fmla="*/ 38 h 449"/>
                <a:gd name="T8" fmla="*/ 27 w 318"/>
                <a:gd name="T9" fmla="*/ 132 h 449"/>
                <a:gd name="T10" fmla="*/ 66 w 318"/>
                <a:gd name="T11" fmla="*/ 225 h 449"/>
                <a:gd name="T12" fmla="*/ 159 w 318"/>
                <a:gd name="T13" fmla="*/ 264 h 449"/>
                <a:gd name="T14" fmla="*/ 253 w 318"/>
                <a:gd name="T15" fmla="*/ 225 h 449"/>
                <a:gd name="T16" fmla="*/ 291 w 318"/>
                <a:gd name="T17" fmla="*/ 132 h 449"/>
                <a:gd name="T18" fmla="*/ 0 w 318"/>
                <a:gd name="T19" fmla="*/ 396 h 449"/>
                <a:gd name="T20" fmla="*/ 159 w 318"/>
                <a:gd name="T21" fmla="*/ 449 h 449"/>
                <a:gd name="T22" fmla="*/ 318 w 318"/>
                <a:gd name="T23" fmla="*/ 396 h 449"/>
                <a:gd name="T24" fmla="*/ 159 w 318"/>
                <a:gd name="T25" fmla="*/ 291 h 449"/>
                <a:gd name="T26" fmla="*/ 0 w 318"/>
                <a:gd name="T27" fmla="*/ 39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49">
                  <a:moveTo>
                    <a:pt x="291" y="132"/>
                  </a:moveTo>
                  <a:cubicBezTo>
                    <a:pt x="291" y="95"/>
                    <a:pt x="277" y="62"/>
                    <a:pt x="253" y="38"/>
                  </a:cubicBezTo>
                  <a:cubicBezTo>
                    <a:pt x="229" y="14"/>
                    <a:pt x="196" y="0"/>
                    <a:pt x="159" y="0"/>
                  </a:cubicBezTo>
                  <a:cubicBezTo>
                    <a:pt x="123" y="0"/>
                    <a:pt x="90" y="14"/>
                    <a:pt x="66" y="38"/>
                  </a:cubicBezTo>
                  <a:cubicBezTo>
                    <a:pt x="42" y="62"/>
                    <a:pt x="27" y="95"/>
                    <a:pt x="27" y="132"/>
                  </a:cubicBezTo>
                  <a:cubicBezTo>
                    <a:pt x="27" y="168"/>
                    <a:pt x="42" y="201"/>
                    <a:pt x="66" y="225"/>
                  </a:cubicBezTo>
                  <a:cubicBezTo>
                    <a:pt x="90" y="249"/>
                    <a:pt x="123" y="264"/>
                    <a:pt x="159" y="264"/>
                  </a:cubicBezTo>
                  <a:cubicBezTo>
                    <a:pt x="196" y="264"/>
                    <a:pt x="229" y="249"/>
                    <a:pt x="253" y="225"/>
                  </a:cubicBezTo>
                  <a:cubicBezTo>
                    <a:pt x="277" y="201"/>
                    <a:pt x="291" y="168"/>
                    <a:pt x="291" y="132"/>
                  </a:cubicBezTo>
                  <a:close/>
                  <a:moveTo>
                    <a:pt x="0" y="396"/>
                  </a:moveTo>
                  <a:cubicBezTo>
                    <a:pt x="0" y="423"/>
                    <a:pt x="60" y="449"/>
                    <a:pt x="159" y="449"/>
                  </a:cubicBezTo>
                  <a:cubicBezTo>
                    <a:pt x="252" y="449"/>
                    <a:pt x="318" y="423"/>
                    <a:pt x="318" y="396"/>
                  </a:cubicBezTo>
                  <a:cubicBezTo>
                    <a:pt x="318" y="344"/>
                    <a:pt x="256" y="291"/>
                    <a:pt x="159" y="291"/>
                  </a:cubicBezTo>
                  <a:cubicBezTo>
                    <a:pt x="60" y="291"/>
                    <a:pt x="0" y="344"/>
                    <a:pt x="0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932021" y="3697224"/>
              <a:ext cx="904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КАДРЫ</a:t>
              </a:r>
              <a:endPara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8290235" y="3697224"/>
              <a:ext cx="14465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ПРОЦЕССЫ</a:t>
              </a:r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CC6FAF-26D3-6D48-BBD9-604AE0F4B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3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525404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. Базовы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172057"/>
            <a:ext cx="6077147" cy="26880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72603" y="4407641"/>
            <a:ext cx="4922044" cy="2124991"/>
          </a:xfrm>
          <a:prstGeom prst="rect">
            <a:avLst/>
          </a:prstGeom>
        </p:spPr>
        <p:txBody>
          <a:bodyPr wrap="square" lIns="0" rIns="0" bIns="108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Дополнительный текст. Новая модель организационной деятельности требует определения и уточнения системы массового участия. Постоянный количественный рост </a:t>
            </a:r>
          </a:p>
          <a:p>
            <a:pPr lvl="0"/>
            <a:r>
              <a:rPr lang="ru-RU" dirty="0"/>
              <a:t>и сфера активности требуют определения </a:t>
            </a:r>
          </a:p>
          <a:p>
            <a:pPr lvl="0"/>
            <a:r>
              <a:rPr lang="ru-RU" dirty="0"/>
              <a:t>и уточнения новых предложений.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Москва 2019 г.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0" name="Прямоугольник 59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6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6099530" y="3561650"/>
            <a:ext cx="6092470" cy="609600"/>
            <a:chOff x="6099530" y="3561650"/>
            <a:chExt cx="6092470" cy="609600"/>
          </a:xfrm>
        </p:grpSpPr>
        <p:sp>
          <p:nvSpPr>
            <p:cNvPr id="55" name="Прямоугольник 54"/>
            <p:cNvSpPr/>
            <p:nvPr userDrawn="1"/>
          </p:nvSpPr>
          <p:spPr>
            <a:xfrm>
              <a:off x="6099530" y="3561650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56" name="Скругленный прямоугольник 55"/>
            <p:cNvSpPr/>
            <p:nvPr userDrawn="1"/>
          </p:nvSpPr>
          <p:spPr>
            <a:xfrm>
              <a:off x="6232499" y="3674501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7F7F7F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СТРАТЕГИЯ</a:t>
              </a:r>
            </a:p>
          </p:txBody>
        </p:sp>
        <p:sp>
          <p:nvSpPr>
            <p:cNvPr id="57" name="Freeform 101"/>
            <p:cNvSpPr>
              <a:spLocks noEditPoints="1"/>
            </p:cNvSpPr>
            <p:nvPr userDrawn="1"/>
          </p:nvSpPr>
          <p:spPr bwMode="auto">
            <a:xfrm>
              <a:off x="6372772" y="3766168"/>
              <a:ext cx="192000" cy="192000"/>
            </a:xfrm>
            <a:custGeom>
              <a:avLst/>
              <a:gdLst>
                <a:gd name="T0" fmla="*/ 239 w 477"/>
                <a:gd name="T1" fmla="*/ 53 h 477"/>
                <a:gd name="T2" fmla="*/ 424 w 477"/>
                <a:gd name="T3" fmla="*/ 238 h 477"/>
                <a:gd name="T4" fmla="*/ 239 w 477"/>
                <a:gd name="T5" fmla="*/ 424 h 477"/>
                <a:gd name="T6" fmla="*/ 53 w 477"/>
                <a:gd name="T7" fmla="*/ 238 h 477"/>
                <a:gd name="T8" fmla="*/ 239 w 477"/>
                <a:gd name="T9" fmla="*/ 53 h 477"/>
                <a:gd name="T10" fmla="*/ 239 w 477"/>
                <a:gd name="T11" fmla="*/ 0 h 477"/>
                <a:gd name="T12" fmla="*/ 0 w 477"/>
                <a:gd name="T13" fmla="*/ 238 h 477"/>
                <a:gd name="T14" fmla="*/ 239 w 477"/>
                <a:gd name="T15" fmla="*/ 477 h 477"/>
                <a:gd name="T16" fmla="*/ 477 w 477"/>
                <a:gd name="T17" fmla="*/ 238 h 477"/>
                <a:gd name="T18" fmla="*/ 239 w 477"/>
                <a:gd name="T19" fmla="*/ 0 h 477"/>
                <a:gd name="T20" fmla="*/ 349 w 477"/>
                <a:gd name="T21" fmla="*/ 128 h 477"/>
                <a:gd name="T22" fmla="*/ 336 w 477"/>
                <a:gd name="T23" fmla="*/ 124 h 477"/>
                <a:gd name="T24" fmla="*/ 179 w 477"/>
                <a:gd name="T25" fmla="*/ 170 h 477"/>
                <a:gd name="T26" fmla="*/ 170 w 477"/>
                <a:gd name="T27" fmla="*/ 179 h 477"/>
                <a:gd name="T28" fmla="*/ 125 w 477"/>
                <a:gd name="T29" fmla="*/ 336 h 477"/>
                <a:gd name="T30" fmla="*/ 128 w 477"/>
                <a:gd name="T31" fmla="*/ 349 h 477"/>
                <a:gd name="T32" fmla="*/ 137 w 477"/>
                <a:gd name="T33" fmla="*/ 353 h 477"/>
                <a:gd name="T34" fmla="*/ 141 w 477"/>
                <a:gd name="T35" fmla="*/ 352 h 477"/>
                <a:gd name="T36" fmla="*/ 298 w 477"/>
                <a:gd name="T37" fmla="*/ 307 h 477"/>
                <a:gd name="T38" fmla="*/ 307 w 477"/>
                <a:gd name="T39" fmla="*/ 298 h 477"/>
                <a:gd name="T40" fmla="*/ 353 w 477"/>
                <a:gd name="T41" fmla="*/ 141 h 477"/>
                <a:gd name="T42" fmla="*/ 349 w 477"/>
                <a:gd name="T43" fmla="*/ 128 h 477"/>
                <a:gd name="T44" fmla="*/ 156 w 477"/>
                <a:gd name="T45" fmla="*/ 320 h 477"/>
                <a:gd name="T46" fmla="*/ 193 w 477"/>
                <a:gd name="T47" fmla="*/ 193 h 477"/>
                <a:gd name="T48" fmla="*/ 284 w 477"/>
                <a:gd name="T49" fmla="*/ 284 h 477"/>
                <a:gd name="T50" fmla="*/ 156 w 477"/>
                <a:gd name="T51" fmla="*/ 32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7" h="477">
                  <a:moveTo>
                    <a:pt x="239" y="53"/>
                  </a:moveTo>
                  <a:cubicBezTo>
                    <a:pt x="341" y="53"/>
                    <a:pt x="424" y="136"/>
                    <a:pt x="424" y="238"/>
                  </a:cubicBezTo>
                  <a:cubicBezTo>
                    <a:pt x="424" y="341"/>
                    <a:pt x="341" y="424"/>
                    <a:pt x="239" y="424"/>
                  </a:cubicBezTo>
                  <a:cubicBezTo>
                    <a:pt x="136" y="424"/>
                    <a:pt x="53" y="341"/>
                    <a:pt x="53" y="238"/>
                  </a:cubicBezTo>
                  <a:cubicBezTo>
                    <a:pt x="53" y="136"/>
                    <a:pt x="136" y="53"/>
                    <a:pt x="239" y="53"/>
                  </a:cubicBezTo>
                  <a:moveTo>
                    <a:pt x="239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70"/>
                    <a:pt x="107" y="477"/>
                    <a:pt x="239" y="477"/>
                  </a:cubicBezTo>
                  <a:cubicBezTo>
                    <a:pt x="370" y="477"/>
                    <a:pt x="477" y="370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  <a:moveTo>
                    <a:pt x="349" y="128"/>
                  </a:moveTo>
                  <a:cubicBezTo>
                    <a:pt x="346" y="124"/>
                    <a:pt x="341" y="123"/>
                    <a:pt x="336" y="124"/>
                  </a:cubicBezTo>
                  <a:lnTo>
                    <a:pt x="179" y="170"/>
                  </a:lnTo>
                  <a:cubicBezTo>
                    <a:pt x="174" y="171"/>
                    <a:pt x="171" y="174"/>
                    <a:pt x="170" y="179"/>
                  </a:cubicBezTo>
                  <a:lnTo>
                    <a:pt x="125" y="336"/>
                  </a:lnTo>
                  <a:cubicBezTo>
                    <a:pt x="123" y="341"/>
                    <a:pt x="124" y="346"/>
                    <a:pt x="128" y="349"/>
                  </a:cubicBezTo>
                  <a:cubicBezTo>
                    <a:pt x="130" y="352"/>
                    <a:pt x="134" y="353"/>
                    <a:pt x="137" y="353"/>
                  </a:cubicBezTo>
                  <a:lnTo>
                    <a:pt x="141" y="352"/>
                  </a:lnTo>
                  <a:lnTo>
                    <a:pt x="298" y="307"/>
                  </a:lnTo>
                  <a:cubicBezTo>
                    <a:pt x="303" y="306"/>
                    <a:pt x="306" y="303"/>
                    <a:pt x="307" y="298"/>
                  </a:cubicBezTo>
                  <a:lnTo>
                    <a:pt x="353" y="141"/>
                  </a:lnTo>
                  <a:cubicBezTo>
                    <a:pt x="354" y="136"/>
                    <a:pt x="353" y="131"/>
                    <a:pt x="349" y="128"/>
                  </a:cubicBezTo>
                  <a:close/>
                  <a:moveTo>
                    <a:pt x="156" y="320"/>
                  </a:moveTo>
                  <a:lnTo>
                    <a:pt x="193" y="193"/>
                  </a:lnTo>
                  <a:lnTo>
                    <a:pt x="284" y="284"/>
                  </a:lnTo>
                  <a:lnTo>
                    <a:pt x="156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8" name="Freeform 99"/>
            <p:cNvSpPr>
              <a:spLocks noChangeAspect="1" noEditPoints="1"/>
            </p:cNvSpPr>
            <p:nvPr userDrawn="1"/>
          </p:nvSpPr>
          <p:spPr bwMode="auto">
            <a:xfrm>
              <a:off x="8098150" y="3767118"/>
              <a:ext cx="181621" cy="192000"/>
            </a:xfrm>
            <a:custGeom>
              <a:avLst/>
              <a:gdLst>
                <a:gd name="T0" fmla="*/ 130 w 371"/>
                <a:gd name="T1" fmla="*/ 332 h 397"/>
                <a:gd name="T2" fmla="*/ 139 w 371"/>
                <a:gd name="T3" fmla="*/ 371 h 397"/>
                <a:gd name="T4" fmla="*/ 172 w 371"/>
                <a:gd name="T5" fmla="*/ 397 h 397"/>
                <a:gd name="T6" fmla="*/ 199 w 371"/>
                <a:gd name="T7" fmla="*/ 397 h 397"/>
                <a:gd name="T8" fmla="*/ 232 w 371"/>
                <a:gd name="T9" fmla="*/ 371 h 397"/>
                <a:gd name="T10" fmla="*/ 241 w 371"/>
                <a:gd name="T11" fmla="*/ 332 h 397"/>
                <a:gd name="T12" fmla="*/ 273 w 371"/>
                <a:gd name="T13" fmla="*/ 314 h 397"/>
                <a:gd name="T14" fmla="*/ 312 w 371"/>
                <a:gd name="T15" fmla="*/ 325 h 397"/>
                <a:gd name="T16" fmla="*/ 351 w 371"/>
                <a:gd name="T17" fmla="*/ 309 h 397"/>
                <a:gd name="T18" fmla="*/ 364 w 371"/>
                <a:gd name="T19" fmla="*/ 286 h 397"/>
                <a:gd name="T20" fmla="*/ 358 w 371"/>
                <a:gd name="T21" fmla="*/ 245 h 397"/>
                <a:gd name="T22" fmla="*/ 329 w 371"/>
                <a:gd name="T23" fmla="*/ 217 h 397"/>
                <a:gd name="T24" fmla="*/ 329 w 371"/>
                <a:gd name="T25" fmla="*/ 180 h 397"/>
                <a:gd name="T26" fmla="*/ 358 w 371"/>
                <a:gd name="T27" fmla="*/ 152 h 397"/>
                <a:gd name="T28" fmla="*/ 364 w 371"/>
                <a:gd name="T29" fmla="*/ 111 h 397"/>
                <a:gd name="T30" fmla="*/ 351 w 371"/>
                <a:gd name="T31" fmla="*/ 88 h 397"/>
                <a:gd name="T32" fmla="*/ 312 w 371"/>
                <a:gd name="T33" fmla="*/ 72 h 397"/>
                <a:gd name="T34" fmla="*/ 273 w 371"/>
                <a:gd name="T35" fmla="*/ 83 h 397"/>
                <a:gd name="T36" fmla="*/ 241 w 371"/>
                <a:gd name="T37" fmla="*/ 65 h 397"/>
                <a:gd name="T38" fmla="*/ 232 w 371"/>
                <a:gd name="T39" fmla="*/ 26 h 397"/>
                <a:gd name="T40" fmla="*/ 199 w 371"/>
                <a:gd name="T41" fmla="*/ 0 h 397"/>
                <a:gd name="T42" fmla="*/ 172 w 371"/>
                <a:gd name="T43" fmla="*/ 0 h 397"/>
                <a:gd name="T44" fmla="*/ 139 w 371"/>
                <a:gd name="T45" fmla="*/ 26 h 397"/>
                <a:gd name="T46" fmla="*/ 130 w 371"/>
                <a:gd name="T47" fmla="*/ 65 h 397"/>
                <a:gd name="T48" fmla="*/ 98 w 371"/>
                <a:gd name="T49" fmla="*/ 83 h 397"/>
                <a:gd name="T50" fmla="*/ 59 w 371"/>
                <a:gd name="T51" fmla="*/ 72 h 397"/>
                <a:gd name="T52" fmla="*/ 20 w 371"/>
                <a:gd name="T53" fmla="*/ 88 h 397"/>
                <a:gd name="T54" fmla="*/ 7 w 371"/>
                <a:gd name="T55" fmla="*/ 111 h 397"/>
                <a:gd name="T56" fmla="*/ 13 w 371"/>
                <a:gd name="T57" fmla="*/ 152 h 397"/>
                <a:gd name="T58" fmla="*/ 42 w 371"/>
                <a:gd name="T59" fmla="*/ 180 h 397"/>
                <a:gd name="T60" fmla="*/ 42 w 371"/>
                <a:gd name="T61" fmla="*/ 217 h 397"/>
                <a:gd name="T62" fmla="*/ 13 w 371"/>
                <a:gd name="T63" fmla="*/ 245 h 397"/>
                <a:gd name="T64" fmla="*/ 7 w 371"/>
                <a:gd name="T65" fmla="*/ 286 h 397"/>
                <a:gd name="T66" fmla="*/ 20 w 371"/>
                <a:gd name="T67" fmla="*/ 309 h 397"/>
                <a:gd name="T68" fmla="*/ 59 w 371"/>
                <a:gd name="T69" fmla="*/ 325 h 397"/>
                <a:gd name="T70" fmla="*/ 98 w 371"/>
                <a:gd name="T71" fmla="*/ 314 h 397"/>
                <a:gd name="T72" fmla="*/ 130 w 371"/>
                <a:gd name="T73" fmla="*/ 332 h 397"/>
                <a:gd name="T74" fmla="*/ 186 w 371"/>
                <a:gd name="T75" fmla="*/ 145 h 397"/>
                <a:gd name="T76" fmla="*/ 238 w 371"/>
                <a:gd name="T77" fmla="*/ 198 h 397"/>
                <a:gd name="T78" fmla="*/ 186 w 371"/>
                <a:gd name="T79" fmla="*/ 251 h 397"/>
                <a:gd name="T80" fmla="*/ 133 w 371"/>
                <a:gd name="T81" fmla="*/ 198 h 397"/>
                <a:gd name="T82" fmla="*/ 186 w 371"/>
                <a:gd name="T83" fmla="*/ 1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1" h="397">
                  <a:moveTo>
                    <a:pt x="130" y="332"/>
                  </a:moveTo>
                  <a:lnTo>
                    <a:pt x="139" y="371"/>
                  </a:lnTo>
                  <a:cubicBezTo>
                    <a:pt x="143" y="385"/>
                    <a:pt x="158" y="397"/>
                    <a:pt x="172" y="397"/>
                  </a:cubicBezTo>
                  <a:lnTo>
                    <a:pt x="199" y="397"/>
                  </a:lnTo>
                  <a:cubicBezTo>
                    <a:pt x="213" y="397"/>
                    <a:pt x="228" y="385"/>
                    <a:pt x="232" y="371"/>
                  </a:cubicBezTo>
                  <a:lnTo>
                    <a:pt x="241" y="332"/>
                  </a:lnTo>
                  <a:cubicBezTo>
                    <a:pt x="245" y="318"/>
                    <a:pt x="259" y="310"/>
                    <a:pt x="273" y="314"/>
                  </a:cubicBezTo>
                  <a:lnTo>
                    <a:pt x="312" y="325"/>
                  </a:lnTo>
                  <a:cubicBezTo>
                    <a:pt x="326" y="329"/>
                    <a:pt x="344" y="322"/>
                    <a:pt x="351" y="309"/>
                  </a:cubicBezTo>
                  <a:lnTo>
                    <a:pt x="364" y="286"/>
                  </a:lnTo>
                  <a:cubicBezTo>
                    <a:pt x="371" y="273"/>
                    <a:pt x="369" y="255"/>
                    <a:pt x="358" y="245"/>
                  </a:cubicBezTo>
                  <a:lnTo>
                    <a:pt x="329" y="217"/>
                  </a:lnTo>
                  <a:cubicBezTo>
                    <a:pt x="319" y="207"/>
                    <a:pt x="319" y="190"/>
                    <a:pt x="329" y="180"/>
                  </a:cubicBezTo>
                  <a:lnTo>
                    <a:pt x="358" y="152"/>
                  </a:lnTo>
                  <a:cubicBezTo>
                    <a:pt x="369" y="142"/>
                    <a:pt x="371" y="123"/>
                    <a:pt x="364" y="111"/>
                  </a:cubicBezTo>
                  <a:lnTo>
                    <a:pt x="351" y="88"/>
                  </a:lnTo>
                  <a:cubicBezTo>
                    <a:pt x="343" y="75"/>
                    <a:pt x="326" y="68"/>
                    <a:pt x="312" y="72"/>
                  </a:cubicBezTo>
                  <a:lnTo>
                    <a:pt x="273" y="83"/>
                  </a:lnTo>
                  <a:cubicBezTo>
                    <a:pt x="259" y="87"/>
                    <a:pt x="245" y="79"/>
                    <a:pt x="241" y="65"/>
                  </a:cubicBezTo>
                  <a:lnTo>
                    <a:pt x="232" y="26"/>
                  </a:lnTo>
                  <a:cubicBezTo>
                    <a:pt x="228" y="11"/>
                    <a:pt x="213" y="0"/>
                    <a:pt x="199" y="0"/>
                  </a:cubicBezTo>
                  <a:lnTo>
                    <a:pt x="172" y="0"/>
                  </a:lnTo>
                  <a:cubicBezTo>
                    <a:pt x="158" y="0"/>
                    <a:pt x="143" y="11"/>
                    <a:pt x="139" y="26"/>
                  </a:cubicBezTo>
                  <a:lnTo>
                    <a:pt x="130" y="65"/>
                  </a:lnTo>
                  <a:cubicBezTo>
                    <a:pt x="126" y="79"/>
                    <a:pt x="112" y="87"/>
                    <a:pt x="98" y="83"/>
                  </a:cubicBezTo>
                  <a:lnTo>
                    <a:pt x="59" y="72"/>
                  </a:lnTo>
                  <a:cubicBezTo>
                    <a:pt x="45" y="68"/>
                    <a:pt x="28" y="75"/>
                    <a:pt x="20" y="88"/>
                  </a:cubicBezTo>
                  <a:lnTo>
                    <a:pt x="7" y="111"/>
                  </a:lnTo>
                  <a:cubicBezTo>
                    <a:pt x="0" y="123"/>
                    <a:pt x="2" y="142"/>
                    <a:pt x="13" y="152"/>
                  </a:cubicBezTo>
                  <a:lnTo>
                    <a:pt x="42" y="180"/>
                  </a:lnTo>
                  <a:cubicBezTo>
                    <a:pt x="52" y="190"/>
                    <a:pt x="52" y="207"/>
                    <a:pt x="42" y="217"/>
                  </a:cubicBezTo>
                  <a:lnTo>
                    <a:pt x="13" y="245"/>
                  </a:lnTo>
                  <a:cubicBezTo>
                    <a:pt x="2" y="255"/>
                    <a:pt x="0" y="273"/>
                    <a:pt x="7" y="286"/>
                  </a:cubicBezTo>
                  <a:lnTo>
                    <a:pt x="20" y="309"/>
                  </a:lnTo>
                  <a:cubicBezTo>
                    <a:pt x="28" y="322"/>
                    <a:pt x="45" y="329"/>
                    <a:pt x="59" y="325"/>
                  </a:cubicBezTo>
                  <a:lnTo>
                    <a:pt x="98" y="314"/>
                  </a:lnTo>
                  <a:cubicBezTo>
                    <a:pt x="112" y="310"/>
                    <a:pt x="126" y="318"/>
                    <a:pt x="130" y="332"/>
                  </a:cubicBezTo>
                  <a:close/>
                  <a:moveTo>
                    <a:pt x="186" y="145"/>
                  </a:moveTo>
                  <a:cubicBezTo>
                    <a:pt x="215" y="145"/>
                    <a:pt x="238" y="169"/>
                    <a:pt x="238" y="198"/>
                  </a:cubicBezTo>
                  <a:cubicBezTo>
                    <a:pt x="238" y="228"/>
                    <a:pt x="215" y="251"/>
                    <a:pt x="186" y="251"/>
                  </a:cubicBezTo>
                  <a:cubicBezTo>
                    <a:pt x="156" y="251"/>
                    <a:pt x="133" y="228"/>
                    <a:pt x="133" y="198"/>
                  </a:cubicBezTo>
                  <a:cubicBezTo>
                    <a:pt x="133" y="169"/>
                    <a:pt x="156" y="145"/>
                    <a:pt x="186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59" name="Freeform 346"/>
            <p:cNvSpPr>
              <a:spLocks noChangeAspect="1" noEditPoints="1"/>
            </p:cNvSpPr>
            <p:nvPr userDrawn="1"/>
          </p:nvSpPr>
          <p:spPr bwMode="auto">
            <a:xfrm>
              <a:off x="9803269" y="3774016"/>
              <a:ext cx="128752" cy="182400"/>
            </a:xfrm>
            <a:custGeom>
              <a:avLst/>
              <a:gdLst>
                <a:gd name="T0" fmla="*/ 291 w 318"/>
                <a:gd name="T1" fmla="*/ 132 h 449"/>
                <a:gd name="T2" fmla="*/ 253 w 318"/>
                <a:gd name="T3" fmla="*/ 38 h 449"/>
                <a:gd name="T4" fmla="*/ 159 w 318"/>
                <a:gd name="T5" fmla="*/ 0 h 449"/>
                <a:gd name="T6" fmla="*/ 66 w 318"/>
                <a:gd name="T7" fmla="*/ 38 h 449"/>
                <a:gd name="T8" fmla="*/ 27 w 318"/>
                <a:gd name="T9" fmla="*/ 132 h 449"/>
                <a:gd name="T10" fmla="*/ 66 w 318"/>
                <a:gd name="T11" fmla="*/ 225 h 449"/>
                <a:gd name="T12" fmla="*/ 159 w 318"/>
                <a:gd name="T13" fmla="*/ 264 h 449"/>
                <a:gd name="T14" fmla="*/ 253 w 318"/>
                <a:gd name="T15" fmla="*/ 225 h 449"/>
                <a:gd name="T16" fmla="*/ 291 w 318"/>
                <a:gd name="T17" fmla="*/ 132 h 449"/>
                <a:gd name="T18" fmla="*/ 0 w 318"/>
                <a:gd name="T19" fmla="*/ 396 h 449"/>
                <a:gd name="T20" fmla="*/ 159 w 318"/>
                <a:gd name="T21" fmla="*/ 449 h 449"/>
                <a:gd name="T22" fmla="*/ 318 w 318"/>
                <a:gd name="T23" fmla="*/ 396 h 449"/>
                <a:gd name="T24" fmla="*/ 159 w 318"/>
                <a:gd name="T25" fmla="*/ 291 h 449"/>
                <a:gd name="T26" fmla="*/ 0 w 318"/>
                <a:gd name="T27" fmla="*/ 39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49">
                  <a:moveTo>
                    <a:pt x="291" y="132"/>
                  </a:moveTo>
                  <a:cubicBezTo>
                    <a:pt x="291" y="95"/>
                    <a:pt x="277" y="62"/>
                    <a:pt x="253" y="38"/>
                  </a:cubicBezTo>
                  <a:cubicBezTo>
                    <a:pt x="229" y="14"/>
                    <a:pt x="196" y="0"/>
                    <a:pt x="159" y="0"/>
                  </a:cubicBezTo>
                  <a:cubicBezTo>
                    <a:pt x="123" y="0"/>
                    <a:pt x="90" y="14"/>
                    <a:pt x="66" y="38"/>
                  </a:cubicBezTo>
                  <a:cubicBezTo>
                    <a:pt x="42" y="62"/>
                    <a:pt x="27" y="95"/>
                    <a:pt x="27" y="132"/>
                  </a:cubicBezTo>
                  <a:cubicBezTo>
                    <a:pt x="27" y="168"/>
                    <a:pt x="42" y="201"/>
                    <a:pt x="66" y="225"/>
                  </a:cubicBezTo>
                  <a:cubicBezTo>
                    <a:pt x="90" y="249"/>
                    <a:pt x="123" y="264"/>
                    <a:pt x="159" y="264"/>
                  </a:cubicBezTo>
                  <a:cubicBezTo>
                    <a:pt x="196" y="264"/>
                    <a:pt x="229" y="249"/>
                    <a:pt x="253" y="225"/>
                  </a:cubicBezTo>
                  <a:cubicBezTo>
                    <a:pt x="277" y="201"/>
                    <a:pt x="291" y="168"/>
                    <a:pt x="291" y="132"/>
                  </a:cubicBezTo>
                  <a:close/>
                  <a:moveTo>
                    <a:pt x="0" y="396"/>
                  </a:moveTo>
                  <a:cubicBezTo>
                    <a:pt x="0" y="423"/>
                    <a:pt x="60" y="449"/>
                    <a:pt x="159" y="449"/>
                  </a:cubicBezTo>
                  <a:cubicBezTo>
                    <a:pt x="252" y="449"/>
                    <a:pt x="318" y="423"/>
                    <a:pt x="318" y="396"/>
                  </a:cubicBezTo>
                  <a:cubicBezTo>
                    <a:pt x="318" y="344"/>
                    <a:pt x="256" y="291"/>
                    <a:pt x="159" y="291"/>
                  </a:cubicBezTo>
                  <a:cubicBezTo>
                    <a:pt x="60" y="291"/>
                    <a:pt x="0" y="344"/>
                    <a:pt x="0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932021" y="3697224"/>
              <a:ext cx="904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КАДРЫ</a:t>
              </a:r>
              <a:endPara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8290235" y="3697224"/>
              <a:ext cx="14465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ПРОЦЕССЫ</a:t>
              </a:r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dirty="0"/>
            </a:p>
          </p:txBody>
        </p:sp>
      </p:grpSp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0046243-8F74-8A48-AAAE-F16CB4BFB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14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t" anchorCtr="0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раздела.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3957288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лагодари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" y="0"/>
            <a:ext cx="12192002" cy="6858000"/>
          </a:xfrm>
          <a:prstGeom prst="rect">
            <a:avLst/>
          </a:prstGeom>
        </p:spPr>
      </p:pic>
      <p:sp>
        <p:nvSpPr>
          <p:cNvPr id="443" name="Прямоугольник 442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3363340" y="3561650"/>
            <a:ext cx="88170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72" name="Скругленный прямоугольник 71"/>
          <p:cNvSpPr/>
          <p:nvPr userDrawn="1"/>
        </p:nvSpPr>
        <p:spPr>
          <a:xfrm>
            <a:off x="3487272" y="3674501"/>
            <a:ext cx="8704729" cy="384000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36000" tIns="76800" rIns="144000" bIns="96000" rtlCol="0" anchor="t" anchorCtr="0">
            <a:noAutofit/>
          </a:bodyPr>
          <a:lstStyle/>
          <a:p>
            <a:endParaRPr lang="ru-RU" sz="12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Текст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566564" y="3735389"/>
            <a:ext cx="8613863" cy="259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000000</a:t>
            </a:r>
            <a:r>
              <a:rPr lang="ru-RU" dirty="0"/>
              <a:t>, Москва, Контакты</a:t>
            </a: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Прямоугольник 50"/>
          <p:cNvSpPr/>
          <p:nvPr userDrawn="1"/>
        </p:nvSpPr>
        <p:spPr>
          <a:xfrm>
            <a:off x="578511" y="2986644"/>
            <a:ext cx="3489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/>
              <a:t>Благодарим за внимание!</a:t>
            </a:r>
          </a:p>
        </p:txBody>
      </p:sp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69BD12-309F-8148-891F-D8E1464FA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1"/>
          <a:stretch/>
        </p:blipFill>
        <p:spPr>
          <a:xfrm>
            <a:off x="2227070" y="421874"/>
            <a:ext cx="2316985" cy="9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35" name="Freeform 101"/>
          <p:cNvSpPr>
            <a:spLocks noEditPoints="1"/>
          </p:cNvSpPr>
          <p:nvPr/>
        </p:nvSpPr>
        <p:spPr bwMode="auto">
          <a:xfrm>
            <a:off x="6342036" y="3822357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8" name="Прямоугольник 417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19" name="Скругленный прямоугольник 418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4E988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  <p:sp>
        <p:nvSpPr>
          <p:cNvPr id="420" name="Freeform 101"/>
          <p:cNvSpPr>
            <a:spLocks noEditPoints="1"/>
          </p:cNvSpPr>
          <p:nvPr/>
        </p:nvSpPr>
        <p:spPr bwMode="auto">
          <a:xfrm>
            <a:off x="6372772" y="3763563"/>
            <a:ext cx="192000" cy="192000"/>
          </a:xfrm>
          <a:custGeom>
            <a:avLst/>
            <a:gdLst>
              <a:gd name="T0" fmla="*/ 239 w 477"/>
              <a:gd name="T1" fmla="*/ 53 h 477"/>
              <a:gd name="T2" fmla="*/ 424 w 477"/>
              <a:gd name="T3" fmla="*/ 238 h 477"/>
              <a:gd name="T4" fmla="*/ 239 w 477"/>
              <a:gd name="T5" fmla="*/ 424 h 477"/>
              <a:gd name="T6" fmla="*/ 53 w 477"/>
              <a:gd name="T7" fmla="*/ 238 h 477"/>
              <a:gd name="T8" fmla="*/ 239 w 477"/>
              <a:gd name="T9" fmla="*/ 53 h 477"/>
              <a:gd name="T10" fmla="*/ 239 w 477"/>
              <a:gd name="T11" fmla="*/ 0 h 477"/>
              <a:gd name="T12" fmla="*/ 0 w 477"/>
              <a:gd name="T13" fmla="*/ 238 h 477"/>
              <a:gd name="T14" fmla="*/ 239 w 477"/>
              <a:gd name="T15" fmla="*/ 477 h 477"/>
              <a:gd name="T16" fmla="*/ 477 w 477"/>
              <a:gd name="T17" fmla="*/ 238 h 477"/>
              <a:gd name="T18" fmla="*/ 239 w 477"/>
              <a:gd name="T19" fmla="*/ 0 h 477"/>
              <a:gd name="T20" fmla="*/ 349 w 477"/>
              <a:gd name="T21" fmla="*/ 128 h 477"/>
              <a:gd name="T22" fmla="*/ 336 w 477"/>
              <a:gd name="T23" fmla="*/ 124 h 477"/>
              <a:gd name="T24" fmla="*/ 179 w 477"/>
              <a:gd name="T25" fmla="*/ 170 h 477"/>
              <a:gd name="T26" fmla="*/ 170 w 477"/>
              <a:gd name="T27" fmla="*/ 179 h 477"/>
              <a:gd name="T28" fmla="*/ 125 w 477"/>
              <a:gd name="T29" fmla="*/ 336 h 477"/>
              <a:gd name="T30" fmla="*/ 128 w 477"/>
              <a:gd name="T31" fmla="*/ 349 h 477"/>
              <a:gd name="T32" fmla="*/ 137 w 477"/>
              <a:gd name="T33" fmla="*/ 353 h 477"/>
              <a:gd name="T34" fmla="*/ 141 w 477"/>
              <a:gd name="T35" fmla="*/ 352 h 477"/>
              <a:gd name="T36" fmla="*/ 298 w 477"/>
              <a:gd name="T37" fmla="*/ 307 h 477"/>
              <a:gd name="T38" fmla="*/ 307 w 477"/>
              <a:gd name="T39" fmla="*/ 298 h 477"/>
              <a:gd name="T40" fmla="*/ 353 w 477"/>
              <a:gd name="T41" fmla="*/ 141 h 477"/>
              <a:gd name="T42" fmla="*/ 349 w 477"/>
              <a:gd name="T43" fmla="*/ 128 h 477"/>
              <a:gd name="T44" fmla="*/ 156 w 477"/>
              <a:gd name="T45" fmla="*/ 320 h 477"/>
              <a:gd name="T46" fmla="*/ 193 w 477"/>
              <a:gd name="T47" fmla="*/ 193 h 477"/>
              <a:gd name="T48" fmla="*/ 284 w 477"/>
              <a:gd name="T49" fmla="*/ 284 h 477"/>
              <a:gd name="T50" fmla="*/ 156 w 477"/>
              <a:gd name="T51" fmla="*/ 32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7" h="477">
                <a:moveTo>
                  <a:pt x="239" y="53"/>
                </a:moveTo>
                <a:cubicBezTo>
                  <a:pt x="341" y="53"/>
                  <a:pt x="424" y="136"/>
                  <a:pt x="424" y="238"/>
                </a:cubicBezTo>
                <a:cubicBezTo>
                  <a:pt x="424" y="341"/>
                  <a:pt x="341" y="424"/>
                  <a:pt x="239" y="424"/>
                </a:cubicBezTo>
                <a:cubicBezTo>
                  <a:pt x="136" y="424"/>
                  <a:pt x="53" y="341"/>
                  <a:pt x="53" y="238"/>
                </a:cubicBezTo>
                <a:cubicBezTo>
                  <a:pt x="53" y="136"/>
                  <a:pt x="136" y="53"/>
                  <a:pt x="239" y="53"/>
                </a:cubicBezTo>
                <a:moveTo>
                  <a:pt x="239" y="0"/>
                </a:moveTo>
                <a:cubicBezTo>
                  <a:pt x="107" y="0"/>
                  <a:pt x="0" y="107"/>
                  <a:pt x="0" y="238"/>
                </a:cubicBezTo>
                <a:cubicBezTo>
                  <a:pt x="0" y="370"/>
                  <a:pt x="107" y="477"/>
                  <a:pt x="239" y="477"/>
                </a:cubicBezTo>
                <a:cubicBezTo>
                  <a:pt x="370" y="477"/>
                  <a:pt x="477" y="370"/>
                  <a:pt x="477" y="238"/>
                </a:cubicBezTo>
                <a:cubicBezTo>
                  <a:pt x="477" y="107"/>
                  <a:pt x="370" y="0"/>
                  <a:pt x="239" y="0"/>
                </a:cubicBezTo>
                <a:close/>
                <a:moveTo>
                  <a:pt x="349" y="128"/>
                </a:moveTo>
                <a:cubicBezTo>
                  <a:pt x="346" y="124"/>
                  <a:pt x="341" y="123"/>
                  <a:pt x="336" y="124"/>
                </a:cubicBezTo>
                <a:lnTo>
                  <a:pt x="179" y="170"/>
                </a:lnTo>
                <a:cubicBezTo>
                  <a:pt x="174" y="171"/>
                  <a:pt x="171" y="174"/>
                  <a:pt x="170" y="179"/>
                </a:cubicBezTo>
                <a:lnTo>
                  <a:pt x="125" y="336"/>
                </a:lnTo>
                <a:cubicBezTo>
                  <a:pt x="123" y="341"/>
                  <a:pt x="124" y="346"/>
                  <a:pt x="128" y="349"/>
                </a:cubicBezTo>
                <a:cubicBezTo>
                  <a:pt x="130" y="352"/>
                  <a:pt x="134" y="353"/>
                  <a:pt x="137" y="353"/>
                </a:cubicBezTo>
                <a:lnTo>
                  <a:pt x="141" y="352"/>
                </a:lnTo>
                <a:lnTo>
                  <a:pt x="298" y="307"/>
                </a:lnTo>
                <a:cubicBezTo>
                  <a:pt x="303" y="306"/>
                  <a:pt x="306" y="303"/>
                  <a:pt x="307" y="298"/>
                </a:cubicBezTo>
                <a:lnTo>
                  <a:pt x="353" y="141"/>
                </a:lnTo>
                <a:cubicBezTo>
                  <a:pt x="354" y="136"/>
                  <a:pt x="353" y="131"/>
                  <a:pt x="349" y="128"/>
                </a:cubicBezTo>
                <a:close/>
                <a:moveTo>
                  <a:pt x="156" y="320"/>
                </a:moveTo>
                <a:lnTo>
                  <a:pt x="193" y="193"/>
                </a:lnTo>
                <a:lnTo>
                  <a:pt x="284" y="284"/>
                </a:lnTo>
                <a:lnTo>
                  <a:pt x="156" y="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3" name="Прямоугольник 422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2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4" name="Рисунок 5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71E1A22-7F8F-9142-8505-0A59F41D8B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9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33" name="Прямоугольник 432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84759F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</a:p>
        </p:txBody>
      </p:sp>
      <p:sp>
        <p:nvSpPr>
          <p:cNvPr id="436" name="Прямоугольник 435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sp>
        <p:nvSpPr>
          <p:cNvPr id="21" name="Freeform 99"/>
          <p:cNvSpPr>
            <a:spLocks noChangeAspect="1" noEditPoints="1"/>
          </p:cNvSpPr>
          <p:nvPr/>
        </p:nvSpPr>
        <p:spPr bwMode="auto">
          <a:xfrm>
            <a:off x="6352415" y="3763431"/>
            <a:ext cx="181621" cy="192000"/>
          </a:xfrm>
          <a:custGeom>
            <a:avLst/>
            <a:gdLst>
              <a:gd name="T0" fmla="*/ 130 w 371"/>
              <a:gd name="T1" fmla="*/ 332 h 397"/>
              <a:gd name="T2" fmla="*/ 139 w 371"/>
              <a:gd name="T3" fmla="*/ 371 h 397"/>
              <a:gd name="T4" fmla="*/ 172 w 371"/>
              <a:gd name="T5" fmla="*/ 397 h 397"/>
              <a:gd name="T6" fmla="*/ 199 w 371"/>
              <a:gd name="T7" fmla="*/ 397 h 397"/>
              <a:gd name="T8" fmla="*/ 232 w 371"/>
              <a:gd name="T9" fmla="*/ 371 h 397"/>
              <a:gd name="T10" fmla="*/ 241 w 371"/>
              <a:gd name="T11" fmla="*/ 332 h 397"/>
              <a:gd name="T12" fmla="*/ 273 w 371"/>
              <a:gd name="T13" fmla="*/ 314 h 397"/>
              <a:gd name="T14" fmla="*/ 312 w 371"/>
              <a:gd name="T15" fmla="*/ 325 h 397"/>
              <a:gd name="T16" fmla="*/ 351 w 371"/>
              <a:gd name="T17" fmla="*/ 309 h 397"/>
              <a:gd name="T18" fmla="*/ 364 w 371"/>
              <a:gd name="T19" fmla="*/ 286 h 397"/>
              <a:gd name="T20" fmla="*/ 358 w 371"/>
              <a:gd name="T21" fmla="*/ 245 h 397"/>
              <a:gd name="T22" fmla="*/ 329 w 371"/>
              <a:gd name="T23" fmla="*/ 217 h 397"/>
              <a:gd name="T24" fmla="*/ 329 w 371"/>
              <a:gd name="T25" fmla="*/ 180 h 397"/>
              <a:gd name="T26" fmla="*/ 358 w 371"/>
              <a:gd name="T27" fmla="*/ 152 h 397"/>
              <a:gd name="T28" fmla="*/ 364 w 371"/>
              <a:gd name="T29" fmla="*/ 111 h 397"/>
              <a:gd name="T30" fmla="*/ 351 w 371"/>
              <a:gd name="T31" fmla="*/ 88 h 397"/>
              <a:gd name="T32" fmla="*/ 312 w 371"/>
              <a:gd name="T33" fmla="*/ 72 h 397"/>
              <a:gd name="T34" fmla="*/ 273 w 371"/>
              <a:gd name="T35" fmla="*/ 83 h 397"/>
              <a:gd name="T36" fmla="*/ 241 w 371"/>
              <a:gd name="T37" fmla="*/ 65 h 397"/>
              <a:gd name="T38" fmla="*/ 232 w 371"/>
              <a:gd name="T39" fmla="*/ 26 h 397"/>
              <a:gd name="T40" fmla="*/ 199 w 371"/>
              <a:gd name="T41" fmla="*/ 0 h 397"/>
              <a:gd name="T42" fmla="*/ 172 w 371"/>
              <a:gd name="T43" fmla="*/ 0 h 397"/>
              <a:gd name="T44" fmla="*/ 139 w 371"/>
              <a:gd name="T45" fmla="*/ 26 h 397"/>
              <a:gd name="T46" fmla="*/ 130 w 371"/>
              <a:gd name="T47" fmla="*/ 65 h 397"/>
              <a:gd name="T48" fmla="*/ 98 w 371"/>
              <a:gd name="T49" fmla="*/ 83 h 397"/>
              <a:gd name="T50" fmla="*/ 59 w 371"/>
              <a:gd name="T51" fmla="*/ 72 h 397"/>
              <a:gd name="T52" fmla="*/ 20 w 371"/>
              <a:gd name="T53" fmla="*/ 88 h 397"/>
              <a:gd name="T54" fmla="*/ 7 w 371"/>
              <a:gd name="T55" fmla="*/ 111 h 397"/>
              <a:gd name="T56" fmla="*/ 13 w 371"/>
              <a:gd name="T57" fmla="*/ 152 h 397"/>
              <a:gd name="T58" fmla="*/ 42 w 371"/>
              <a:gd name="T59" fmla="*/ 180 h 397"/>
              <a:gd name="T60" fmla="*/ 42 w 371"/>
              <a:gd name="T61" fmla="*/ 217 h 397"/>
              <a:gd name="T62" fmla="*/ 13 w 371"/>
              <a:gd name="T63" fmla="*/ 245 h 397"/>
              <a:gd name="T64" fmla="*/ 7 w 371"/>
              <a:gd name="T65" fmla="*/ 286 h 397"/>
              <a:gd name="T66" fmla="*/ 20 w 371"/>
              <a:gd name="T67" fmla="*/ 309 h 397"/>
              <a:gd name="T68" fmla="*/ 59 w 371"/>
              <a:gd name="T69" fmla="*/ 325 h 397"/>
              <a:gd name="T70" fmla="*/ 98 w 371"/>
              <a:gd name="T71" fmla="*/ 314 h 397"/>
              <a:gd name="T72" fmla="*/ 130 w 371"/>
              <a:gd name="T73" fmla="*/ 332 h 397"/>
              <a:gd name="T74" fmla="*/ 186 w 371"/>
              <a:gd name="T75" fmla="*/ 145 h 397"/>
              <a:gd name="T76" fmla="*/ 238 w 371"/>
              <a:gd name="T77" fmla="*/ 198 h 397"/>
              <a:gd name="T78" fmla="*/ 186 w 371"/>
              <a:gd name="T79" fmla="*/ 251 h 397"/>
              <a:gd name="T80" fmla="*/ 133 w 371"/>
              <a:gd name="T81" fmla="*/ 198 h 397"/>
              <a:gd name="T82" fmla="*/ 186 w 371"/>
              <a:gd name="T83" fmla="*/ 145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1" h="397">
                <a:moveTo>
                  <a:pt x="130" y="332"/>
                </a:moveTo>
                <a:lnTo>
                  <a:pt x="139" y="371"/>
                </a:lnTo>
                <a:cubicBezTo>
                  <a:pt x="143" y="385"/>
                  <a:pt x="158" y="397"/>
                  <a:pt x="172" y="397"/>
                </a:cubicBezTo>
                <a:lnTo>
                  <a:pt x="199" y="397"/>
                </a:lnTo>
                <a:cubicBezTo>
                  <a:pt x="213" y="397"/>
                  <a:pt x="228" y="385"/>
                  <a:pt x="232" y="371"/>
                </a:cubicBezTo>
                <a:lnTo>
                  <a:pt x="241" y="332"/>
                </a:lnTo>
                <a:cubicBezTo>
                  <a:pt x="245" y="318"/>
                  <a:pt x="259" y="310"/>
                  <a:pt x="273" y="314"/>
                </a:cubicBezTo>
                <a:lnTo>
                  <a:pt x="312" y="325"/>
                </a:lnTo>
                <a:cubicBezTo>
                  <a:pt x="326" y="329"/>
                  <a:pt x="344" y="322"/>
                  <a:pt x="351" y="309"/>
                </a:cubicBezTo>
                <a:lnTo>
                  <a:pt x="364" y="286"/>
                </a:lnTo>
                <a:cubicBezTo>
                  <a:pt x="371" y="273"/>
                  <a:pt x="369" y="255"/>
                  <a:pt x="358" y="245"/>
                </a:cubicBezTo>
                <a:lnTo>
                  <a:pt x="329" y="217"/>
                </a:lnTo>
                <a:cubicBezTo>
                  <a:pt x="319" y="207"/>
                  <a:pt x="319" y="190"/>
                  <a:pt x="329" y="180"/>
                </a:cubicBezTo>
                <a:lnTo>
                  <a:pt x="358" y="152"/>
                </a:lnTo>
                <a:cubicBezTo>
                  <a:pt x="369" y="142"/>
                  <a:pt x="371" y="123"/>
                  <a:pt x="364" y="111"/>
                </a:cubicBezTo>
                <a:lnTo>
                  <a:pt x="351" y="88"/>
                </a:lnTo>
                <a:cubicBezTo>
                  <a:pt x="343" y="75"/>
                  <a:pt x="326" y="68"/>
                  <a:pt x="312" y="72"/>
                </a:cubicBezTo>
                <a:lnTo>
                  <a:pt x="273" y="83"/>
                </a:lnTo>
                <a:cubicBezTo>
                  <a:pt x="259" y="87"/>
                  <a:pt x="245" y="79"/>
                  <a:pt x="241" y="65"/>
                </a:cubicBezTo>
                <a:lnTo>
                  <a:pt x="232" y="26"/>
                </a:lnTo>
                <a:cubicBezTo>
                  <a:pt x="228" y="11"/>
                  <a:pt x="213" y="0"/>
                  <a:pt x="199" y="0"/>
                </a:cubicBezTo>
                <a:lnTo>
                  <a:pt x="172" y="0"/>
                </a:lnTo>
                <a:cubicBezTo>
                  <a:pt x="158" y="0"/>
                  <a:pt x="143" y="11"/>
                  <a:pt x="139" y="26"/>
                </a:cubicBezTo>
                <a:lnTo>
                  <a:pt x="130" y="65"/>
                </a:lnTo>
                <a:cubicBezTo>
                  <a:pt x="126" y="79"/>
                  <a:pt x="112" y="87"/>
                  <a:pt x="98" y="83"/>
                </a:cubicBezTo>
                <a:lnTo>
                  <a:pt x="59" y="72"/>
                </a:lnTo>
                <a:cubicBezTo>
                  <a:pt x="45" y="68"/>
                  <a:pt x="28" y="75"/>
                  <a:pt x="20" y="88"/>
                </a:cubicBezTo>
                <a:lnTo>
                  <a:pt x="7" y="111"/>
                </a:lnTo>
                <a:cubicBezTo>
                  <a:pt x="0" y="123"/>
                  <a:pt x="2" y="142"/>
                  <a:pt x="13" y="152"/>
                </a:cubicBezTo>
                <a:lnTo>
                  <a:pt x="42" y="180"/>
                </a:lnTo>
                <a:cubicBezTo>
                  <a:pt x="52" y="190"/>
                  <a:pt x="52" y="207"/>
                  <a:pt x="42" y="217"/>
                </a:cubicBezTo>
                <a:lnTo>
                  <a:pt x="13" y="245"/>
                </a:lnTo>
                <a:cubicBezTo>
                  <a:pt x="2" y="255"/>
                  <a:pt x="0" y="273"/>
                  <a:pt x="7" y="286"/>
                </a:cubicBezTo>
                <a:lnTo>
                  <a:pt x="20" y="309"/>
                </a:lnTo>
                <a:cubicBezTo>
                  <a:pt x="28" y="322"/>
                  <a:pt x="45" y="329"/>
                  <a:pt x="59" y="325"/>
                </a:cubicBezTo>
                <a:lnTo>
                  <a:pt x="98" y="314"/>
                </a:lnTo>
                <a:cubicBezTo>
                  <a:pt x="112" y="310"/>
                  <a:pt x="126" y="318"/>
                  <a:pt x="130" y="332"/>
                </a:cubicBezTo>
                <a:close/>
                <a:moveTo>
                  <a:pt x="186" y="145"/>
                </a:moveTo>
                <a:cubicBezTo>
                  <a:pt x="215" y="145"/>
                  <a:pt x="238" y="169"/>
                  <a:pt x="238" y="198"/>
                </a:cubicBezTo>
                <a:cubicBezTo>
                  <a:pt x="238" y="228"/>
                  <a:pt x="215" y="251"/>
                  <a:pt x="186" y="251"/>
                </a:cubicBezTo>
                <a:cubicBezTo>
                  <a:pt x="156" y="251"/>
                  <a:pt x="133" y="228"/>
                  <a:pt x="133" y="198"/>
                </a:cubicBezTo>
                <a:cubicBezTo>
                  <a:pt x="133" y="169"/>
                  <a:pt x="156" y="145"/>
                  <a:pt x="186" y="1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6A9072-6C97-8448-82F0-947794C5F0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9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33" name="Прямоугольник 432"/>
          <p:cNvSpPr/>
          <p:nvPr/>
        </p:nvSpPr>
        <p:spPr>
          <a:xfrm>
            <a:off x="6099530" y="3550499"/>
            <a:ext cx="6088287" cy="6096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6232499" y="3671896"/>
            <a:ext cx="5959501" cy="384000"/>
          </a:xfrm>
          <a:prstGeom prst="roundRect">
            <a:avLst>
              <a:gd name="adj" fmla="val 0"/>
            </a:avLst>
          </a:prstGeom>
          <a:solidFill>
            <a:srgbClr val="498EB1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32000" tIns="67200" rIns="144000" bIns="96000" rtlCol="0" anchor="t" anchorCtr="0">
            <a:noAutofit/>
          </a:bodyPr>
          <a:lstStyle/>
          <a:p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</a:t>
            </a:r>
          </a:p>
        </p:txBody>
      </p:sp>
      <p:sp>
        <p:nvSpPr>
          <p:cNvPr id="16" name="Freeform 346"/>
          <p:cNvSpPr>
            <a:spLocks noChangeAspect="1" noEditPoints="1"/>
          </p:cNvSpPr>
          <p:nvPr/>
        </p:nvSpPr>
        <p:spPr bwMode="auto">
          <a:xfrm>
            <a:off x="6364751" y="3769773"/>
            <a:ext cx="128752" cy="182400"/>
          </a:xfrm>
          <a:custGeom>
            <a:avLst/>
            <a:gdLst>
              <a:gd name="T0" fmla="*/ 291 w 318"/>
              <a:gd name="T1" fmla="*/ 132 h 449"/>
              <a:gd name="T2" fmla="*/ 253 w 318"/>
              <a:gd name="T3" fmla="*/ 38 h 449"/>
              <a:gd name="T4" fmla="*/ 159 w 318"/>
              <a:gd name="T5" fmla="*/ 0 h 449"/>
              <a:gd name="T6" fmla="*/ 66 w 318"/>
              <a:gd name="T7" fmla="*/ 38 h 449"/>
              <a:gd name="T8" fmla="*/ 27 w 318"/>
              <a:gd name="T9" fmla="*/ 132 h 449"/>
              <a:gd name="T10" fmla="*/ 66 w 318"/>
              <a:gd name="T11" fmla="*/ 225 h 449"/>
              <a:gd name="T12" fmla="*/ 159 w 318"/>
              <a:gd name="T13" fmla="*/ 264 h 449"/>
              <a:gd name="T14" fmla="*/ 253 w 318"/>
              <a:gd name="T15" fmla="*/ 225 h 449"/>
              <a:gd name="T16" fmla="*/ 291 w 318"/>
              <a:gd name="T17" fmla="*/ 132 h 449"/>
              <a:gd name="T18" fmla="*/ 0 w 318"/>
              <a:gd name="T19" fmla="*/ 396 h 449"/>
              <a:gd name="T20" fmla="*/ 159 w 318"/>
              <a:gd name="T21" fmla="*/ 449 h 449"/>
              <a:gd name="T22" fmla="*/ 318 w 318"/>
              <a:gd name="T23" fmla="*/ 396 h 449"/>
              <a:gd name="T24" fmla="*/ 159 w 318"/>
              <a:gd name="T25" fmla="*/ 291 h 449"/>
              <a:gd name="T26" fmla="*/ 0 w 318"/>
              <a:gd name="T27" fmla="*/ 396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18" h="449">
                <a:moveTo>
                  <a:pt x="291" y="132"/>
                </a:moveTo>
                <a:cubicBezTo>
                  <a:pt x="291" y="95"/>
                  <a:pt x="277" y="62"/>
                  <a:pt x="253" y="38"/>
                </a:cubicBezTo>
                <a:cubicBezTo>
                  <a:pt x="229" y="14"/>
                  <a:pt x="196" y="0"/>
                  <a:pt x="159" y="0"/>
                </a:cubicBezTo>
                <a:cubicBezTo>
                  <a:pt x="123" y="0"/>
                  <a:pt x="90" y="14"/>
                  <a:pt x="66" y="38"/>
                </a:cubicBezTo>
                <a:cubicBezTo>
                  <a:pt x="42" y="62"/>
                  <a:pt x="27" y="95"/>
                  <a:pt x="27" y="132"/>
                </a:cubicBezTo>
                <a:cubicBezTo>
                  <a:pt x="27" y="168"/>
                  <a:pt x="42" y="201"/>
                  <a:pt x="66" y="225"/>
                </a:cubicBezTo>
                <a:cubicBezTo>
                  <a:pt x="90" y="249"/>
                  <a:pt x="123" y="264"/>
                  <a:pt x="159" y="264"/>
                </a:cubicBezTo>
                <a:cubicBezTo>
                  <a:pt x="196" y="264"/>
                  <a:pt x="229" y="249"/>
                  <a:pt x="253" y="225"/>
                </a:cubicBezTo>
                <a:cubicBezTo>
                  <a:pt x="277" y="201"/>
                  <a:pt x="291" y="168"/>
                  <a:pt x="291" y="132"/>
                </a:cubicBezTo>
                <a:close/>
                <a:moveTo>
                  <a:pt x="0" y="396"/>
                </a:moveTo>
                <a:cubicBezTo>
                  <a:pt x="0" y="423"/>
                  <a:pt x="60" y="449"/>
                  <a:pt x="159" y="449"/>
                </a:cubicBezTo>
                <a:cubicBezTo>
                  <a:pt x="252" y="449"/>
                  <a:pt x="318" y="423"/>
                  <a:pt x="318" y="396"/>
                </a:cubicBezTo>
                <a:cubicBezTo>
                  <a:pt x="318" y="344"/>
                  <a:pt x="256" y="291"/>
                  <a:pt x="159" y="291"/>
                </a:cubicBezTo>
                <a:cubicBezTo>
                  <a:pt x="60" y="291"/>
                  <a:pt x="0" y="344"/>
                  <a:pt x="0" y="3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36" name="Прямоугольник 435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43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6099530" y="3550499"/>
            <a:ext cx="6092470" cy="609600"/>
            <a:chOff x="6099530" y="3550499"/>
            <a:chExt cx="6092470" cy="609600"/>
          </a:xfrm>
        </p:grpSpPr>
        <p:sp>
          <p:nvSpPr>
            <p:cNvPr id="433" name="Прямоугольник 432"/>
            <p:cNvSpPr/>
            <p:nvPr/>
          </p:nvSpPr>
          <p:spPr>
            <a:xfrm>
              <a:off x="6099530" y="3550499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434" name="Скругленный прямоугольник 433"/>
            <p:cNvSpPr/>
            <p:nvPr userDrawn="1"/>
          </p:nvSpPr>
          <p:spPr>
            <a:xfrm>
              <a:off x="6232499" y="3671896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737C6A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ИТ</a:t>
              </a:r>
              <a:endParaRPr lang="ru-RU" sz="1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45"/>
            <p:cNvSpPr>
              <a:spLocks noEditPoints="1"/>
            </p:cNvSpPr>
            <p:nvPr/>
          </p:nvSpPr>
          <p:spPr bwMode="auto">
            <a:xfrm>
              <a:off x="6355074" y="3762326"/>
              <a:ext cx="165924" cy="207932"/>
            </a:xfrm>
            <a:custGeom>
              <a:avLst/>
              <a:gdLst>
                <a:gd name="T0" fmla="*/ 106 w 424"/>
                <a:gd name="T1" fmla="*/ 375 h 529"/>
                <a:gd name="T2" fmla="*/ 106 w 424"/>
                <a:gd name="T3" fmla="*/ 357 h 529"/>
                <a:gd name="T4" fmla="*/ 140 w 424"/>
                <a:gd name="T5" fmla="*/ 303 h 529"/>
                <a:gd name="T6" fmla="*/ 92 w 424"/>
                <a:gd name="T7" fmla="*/ 273 h 529"/>
                <a:gd name="T8" fmla="*/ 53 w 424"/>
                <a:gd name="T9" fmla="*/ 357 h 529"/>
                <a:gd name="T10" fmla="*/ 53 w 424"/>
                <a:gd name="T11" fmla="*/ 375 h 529"/>
                <a:gd name="T12" fmla="*/ 0 w 424"/>
                <a:gd name="T13" fmla="*/ 450 h 529"/>
                <a:gd name="T14" fmla="*/ 80 w 424"/>
                <a:gd name="T15" fmla="*/ 529 h 529"/>
                <a:gd name="T16" fmla="*/ 159 w 424"/>
                <a:gd name="T17" fmla="*/ 450 h 529"/>
                <a:gd name="T18" fmla="*/ 106 w 424"/>
                <a:gd name="T19" fmla="*/ 375 h 529"/>
                <a:gd name="T20" fmla="*/ 80 w 424"/>
                <a:gd name="T21" fmla="*/ 476 h 529"/>
                <a:gd name="T22" fmla="*/ 53 w 424"/>
                <a:gd name="T23" fmla="*/ 450 h 529"/>
                <a:gd name="T24" fmla="*/ 80 w 424"/>
                <a:gd name="T25" fmla="*/ 423 h 529"/>
                <a:gd name="T26" fmla="*/ 106 w 424"/>
                <a:gd name="T27" fmla="*/ 450 h 529"/>
                <a:gd name="T28" fmla="*/ 80 w 424"/>
                <a:gd name="T29" fmla="*/ 476 h 529"/>
                <a:gd name="T30" fmla="*/ 318 w 424"/>
                <a:gd name="T31" fmla="*/ 154 h 529"/>
                <a:gd name="T32" fmla="*/ 318 w 424"/>
                <a:gd name="T33" fmla="*/ 163 h 529"/>
                <a:gd name="T34" fmla="*/ 282 w 424"/>
                <a:gd name="T35" fmla="*/ 226 h 529"/>
                <a:gd name="T36" fmla="*/ 330 w 424"/>
                <a:gd name="T37" fmla="*/ 255 h 529"/>
                <a:gd name="T38" fmla="*/ 371 w 424"/>
                <a:gd name="T39" fmla="*/ 163 h 529"/>
                <a:gd name="T40" fmla="*/ 371 w 424"/>
                <a:gd name="T41" fmla="*/ 154 h 529"/>
                <a:gd name="T42" fmla="*/ 424 w 424"/>
                <a:gd name="T43" fmla="*/ 80 h 529"/>
                <a:gd name="T44" fmla="*/ 344 w 424"/>
                <a:gd name="T45" fmla="*/ 0 h 529"/>
                <a:gd name="T46" fmla="*/ 265 w 424"/>
                <a:gd name="T47" fmla="*/ 80 h 529"/>
                <a:gd name="T48" fmla="*/ 318 w 424"/>
                <a:gd name="T49" fmla="*/ 154 h 529"/>
                <a:gd name="T50" fmla="*/ 344 w 424"/>
                <a:gd name="T51" fmla="*/ 53 h 529"/>
                <a:gd name="T52" fmla="*/ 371 w 424"/>
                <a:gd name="T53" fmla="*/ 80 h 529"/>
                <a:gd name="T54" fmla="*/ 344 w 424"/>
                <a:gd name="T55" fmla="*/ 106 h 529"/>
                <a:gd name="T56" fmla="*/ 318 w 424"/>
                <a:gd name="T57" fmla="*/ 80 h 529"/>
                <a:gd name="T58" fmla="*/ 344 w 424"/>
                <a:gd name="T59" fmla="*/ 53 h 529"/>
                <a:gd name="T60" fmla="*/ 369 w 424"/>
                <a:gd name="T61" fmla="*/ 375 h 529"/>
                <a:gd name="T62" fmla="*/ 212 w 424"/>
                <a:gd name="T63" fmla="*/ 238 h 529"/>
                <a:gd name="T64" fmla="*/ 108 w 424"/>
                <a:gd name="T65" fmla="*/ 153 h 529"/>
                <a:gd name="T66" fmla="*/ 159 w 424"/>
                <a:gd name="T67" fmla="*/ 80 h 529"/>
                <a:gd name="T68" fmla="*/ 80 w 424"/>
                <a:gd name="T69" fmla="*/ 0 h 529"/>
                <a:gd name="T70" fmla="*/ 0 w 424"/>
                <a:gd name="T71" fmla="*/ 80 h 529"/>
                <a:gd name="T72" fmla="*/ 55 w 424"/>
                <a:gd name="T73" fmla="*/ 155 h 529"/>
                <a:gd name="T74" fmla="*/ 212 w 424"/>
                <a:gd name="T75" fmla="*/ 291 h 529"/>
                <a:gd name="T76" fmla="*/ 316 w 424"/>
                <a:gd name="T77" fmla="*/ 376 h 529"/>
                <a:gd name="T78" fmla="*/ 265 w 424"/>
                <a:gd name="T79" fmla="*/ 450 h 529"/>
                <a:gd name="T80" fmla="*/ 344 w 424"/>
                <a:gd name="T81" fmla="*/ 529 h 529"/>
                <a:gd name="T82" fmla="*/ 424 w 424"/>
                <a:gd name="T83" fmla="*/ 450 h 529"/>
                <a:gd name="T84" fmla="*/ 369 w 424"/>
                <a:gd name="T85" fmla="*/ 375 h 529"/>
                <a:gd name="T86" fmla="*/ 80 w 424"/>
                <a:gd name="T87" fmla="*/ 53 h 529"/>
                <a:gd name="T88" fmla="*/ 106 w 424"/>
                <a:gd name="T89" fmla="*/ 80 h 529"/>
                <a:gd name="T90" fmla="*/ 80 w 424"/>
                <a:gd name="T91" fmla="*/ 106 h 529"/>
                <a:gd name="T92" fmla="*/ 53 w 424"/>
                <a:gd name="T93" fmla="*/ 80 h 529"/>
                <a:gd name="T94" fmla="*/ 80 w 424"/>
                <a:gd name="T95" fmla="*/ 53 h 529"/>
                <a:gd name="T96" fmla="*/ 344 w 424"/>
                <a:gd name="T97" fmla="*/ 476 h 529"/>
                <a:gd name="T98" fmla="*/ 318 w 424"/>
                <a:gd name="T99" fmla="*/ 450 h 529"/>
                <a:gd name="T100" fmla="*/ 344 w 424"/>
                <a:gd name="T101" fmla="*/ 423 h 529"/>
                <a:gd name="T102" fmla="*/ 371 w 424"/>
                <a:gd name="T103" fmla="*/ 450 h 529"/>
                <a:gd name="T104" fmla="*/ 344 w 424"/>
                <a:gd name="T105" fmla="*/ 47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529">
                  <a:moveTo>
                    <a:pt x="106" y="375"/>
                  </a:moveTo>
                  <a:lnTo>
                    <a:pt x="106" y="357"/>
                  </a:lnTo>
                  <a:cubicBezTo>
                    <a:pt x="106" y="335"/>
                    <a:pt x="120" y="315"/>
                    <a:pt x="140" y="303"/>
                  </a:cubicBezTo>
                  <a:cubicBezTo>
                    <a:pt x="122" y="296"/>
                    <a:pt x="106" y="286"/>
                    <a:pt x="92" y="273"/>
                  </a:cubicBezTo>
                  <a:cubicBezTo>
                    <a:pt x="68" y="295"/>
                    <a:pt x="53" y="325"/>
                    <a:pt x="53" y="357"/>
                  </a:cubicBezTo>
                  <a:lnTo>
                    <a:pt x="53" y="375"/>
                  </a:lnTo>
                  <a:cubicBezTo>
                    <a:pt x="22" y="386"/>
                    <a:pt x="0" y="415"/>
                    <a:pt x="0" y="450"/>
                  </a:cubicBezTo>
                  <a:cubicBezTo>
                    <a:pt x="0" y="494"/>
                    <a:pt x="36" y="529"/>
                    <a:pt x="80" y="529"/>
                  </a:cubicBezTo>
                  <a:cubicBezTo>
                    <a:pt x="123" y="529"/>
                    <a:pt x="159" y="494"/>
                    <a:pt x="159" y="450"/>
                  </a:cubicBezTo>
                  <a:cubicBezTo>
                    <a:pt x="159" y="415"/>
                    <a:pt x="137" y="386"/>
                    <a:pt x="106" y="375"/>
                  </a:cubicBezTo>
                  <a:close/>
                  <a:moveTo>
                    <a:pt x="80" y="476"/>
                  </a:moveTo>
                  <a:cubicBezTo>
                    <a:pt x="65" y="476"/>
                    <a:pt x="53" y="465"/>
                    <a:pt x="53" y="450"/>
                  </a:cubicBezTo>
                  <a:cubicBezTo>
                    <a:pt x="53" y="435"/>
                    <a:pt x="65" y="423"/>
                    <a:pt x="80" y="423"/>
                  </a:cubicBezTo>
                  <a:cubicBezTo>
                    <a:pt x="94" y="423"/>
                    <a:pt x="106" y="435"/>
                    <a:pt x="106" y="450"/>
                  </a:cubicBezTo>
                  <a:cubicBezTo>
                    <a:pt x="106" y="465"/>
                    <a:pt x="94" y="476"/>
                    <a:pt x="80" y="476"/>
                  </a:cubicBezTo>
                  <a:close/>
                  <a:moveTo>
                    <a:pt x="318" y="154"/>
                  </a:moveTo>
                  <a:lnTo>
                    <a:pt x="318" y="163"/>
                  </a:lnTo>
                  <a:cubicBezTo>
                    <a:pt x="318" y="189"/>
                    <a:pt x="304" y="212"/>
                    <a:pt x="282" y="226"/>
                  </a:cubicBezTo>
                  <a:cubicBezTo>
                    <a:pt x="300" y="233"/>
                    <a:pt x="316" y="243"/>
                    <a:pt x="330" y="255"/>
                  </a:cubicBezTo>
                  <a:cubicBezTo>
                    <a:pt x="355" y="232"/>
                    <a:pt x="371" y="199"/>
                    <a:pt x="371" y="163"/>
                  </a:cubicBezTo>
                  <a:lnTo>
                    <a:pt x="371" y="154"/>
                  </a:lnTo>
                  <a:cubicBezTo>
                    <a:pt x="401" y="143"/>
                    <a:pt x="424" y="114"/>
                    <a:pt x="424" y="80"/>
                  </a:cubicBezTo>
                  <a:cubicBezTo>
                    <a:pt x="424" y="36"/>
                    <a:pt x="388" y="0"/>
                    <a:pt x="344" y="0"/>
                  </a:cubicBezTo>
                  <a:cubicBezTo>
                    <a:pt x="300" y="0"/>
                    <a:pt x="265" y="36"/>
                    <a:pt x="265" y="80"/>
                  </a:cubicBezTo>
                  <a:cubicBezTo>
                    <a:pt x="265" y="114"/>
                    <a:pt x="287" y="143"/>
                    <a:pt x="318" y="154"/>
                  </a:cubicBezTo>
                  <a:close/>
                  <a:moveTo>
                    <a:pt x="344" y="53"/>
                  </a:moveTo>
                  <a:cubicBezTo>
                    <a:pt x="359" y="53"/>
                    <a:pt x="371" y="65"/>
                    <a:pt x="371" y="80"/>
                  </a:cubicBezTo>
                  <a:cubicBezTo>
                    <a:pt x="371" y="94"/>
                    <a:pt x="359" y="106"/>
                    <a:pt x="344" y="106"/>
                  </a:cubicBezTo>
                  <a:cubicBezTo>
                    <a:pt x="330" y="106"/>
                    <a:pt x="318" y="94"/>
                    <a:pt x="318" y="80"/>
                  </a:cubicBezTo>
                  <a:cubicBezTo>
                    <a:pt x="318" y="65"/>
                    <a:pt x="330" y="53"/>
                    <a:pt x="344" y="53"/>
                  </a:cubicBezTo>
                  <a:close/>
                  <a:moveTo>
                    <a:pt x="369" y="375"/>
                  </a:moveTo>
                  <a:cubicBezTo>
                    <a:pt x="358" y="298"/>
                    <a:pt x="292" y="238"/>
                    <a:pt x="212" y="238"/>
                  </a:cubicBezTo>
                  <a:cubicBezTo>
                    <a:pt x="161" y="238"/>
                    <a:pt x="118" y="202"/>
                    <a:pt x="108" y="153"/>
                  </a:cubicBezTo>
                  <a:cubicBezTo>
                    <a:pt x="138" y="142"/>
                    <a:pt x="159" y="113"/>
                    <a:pt x="159" y="80"/>
                  </a:cubicBezTo>
                  <a:cubicBezTo>
                    <a:pt x="159" y="36"/>
                    <a:pt x="123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15"/>
                    <a:pt x="23" y="144"/>
                    <a:pt x="55" y="155"/>
                  </a:cubicBezTo>
                  <a:cubicBezTo>
                    <a:pt x="66" y="232"/>
                    <a:pt x="132" y="291"/>
                    <a:pt x="212" y="291"/>
                  </a:cubicBezTo>
                  <a:cubicBezTo>
                    <a:pt x="263" y="291"/>
                    <a:pt x="306" y="328"/>
                    <a:pt x="316" y="376"/>
                  </a:cubicBezTo>
                  <a:cubicBezTo>
                    <a:pt x="286" y="388"/>
                    <a:pt x="265" y="416"/>
                    <a:pt x="265" y="450"/>
                  </a:cubicBezTo>
                  <a:cubicBezTo>
                    <a:pt x="265" y="494"/>
                    <a:pt x="300" y="529"/>
                    <a:pt x="344" y="529"/>
                  </a:cubicBezTo>
                  <a:cubicBezTo>
                    <a:pt x="388" y="529"/>
                    <a:pt x="424" y="494"/>
                    <a:pt x="424" y="450"/>
                  </a:cubicBezTo>
                  <a:cubicBezTo>
                    <a:pt x="424" y="415"/>
                    <a:pt x="401" y="385"/>
                    <a:pt x="369" y="375"/>
                  </a:cubicBezTo>
                  <a:close/>
                  <a:moveTo>
                    <a:pt x="80" y="53"/>
                  </a:moveTo>
                  <a:cubicBezTo>
                    <a:pt x="94" y="53"/>
                    <a:pt x="106" y="65"/>
                    <a:pt x="106" y="80"/>
                  </a:cubicBezTo>
                  <a:cubicBezTo>
                    <a:pt x="106" y="94"/>
                    <a:pt x="94" y="106"/>
                    <a:pt x="80" y="106"/>
                  </a:cubicBezTo>
                  <a:cubicBezTo>
                    <a:pt x="65" y="106"/>
                    <a:pt x="53" y="94"/>
                    <a:pt x="53" y="80"/>
                  </a:cubicBezTo>
                  <a:cubicBezTo>
                    <a:pt x="53" y="65"/>
                    <a:pt x="65" y="53"/>
                    <a:pt x="80" y="53"/>
                  </a:cubicBezTo>
                  <a:close/>
                  <a:moveTo>
                    <a:pt x="344" y="476"/>
                  </a:moveTo>
                  <a:cubicBezTo>
                    <a:pt x="330" y="476"/>
                    <a:pt x="318" y="465"/>
                    <a:pt x="318" y="450"/>
                  </a:cubicBezTo>
                  <a:cubicBezTo>
                    <a:pt x="318" y="435"/>
                    <a:pt x="330" y="423"/>
                    <a:pt x="344" y="423"/>
                  </a:cubicBezTo>
                  <a:cubicBezTo>
                    <a:pt x="359" y="423"/>
                    <a:pt x="371" y="435"/>
                    <a:pt x="371" y="450"/>
                  </a:cubicBezTo>
                  <a:cubicBezTo>
                    <a:pt x="371" y="465"/>
                    <a:pt x="359" y="476"/>
                    <a:pt x="344" y="4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01116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02232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03349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04465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05581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06697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07813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08930" algn="l" defTabSz="1402232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3733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10785" y="523702"/>
            <a:ext cx="3812082" cy="860028"/>
            <a:chOff x="610785" y="523702"/>
            <a:chExt cx="3812082" cy="860028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610785" y="615821"/>
              <a:ext cx="1627919" cy="609505"/>
              <a:chOff x="1450735" y="2094805"/>
              <a:chExt cx="1876515" cy="702581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1450735" y="2094805"/>
                <a:ext cx="233453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1684188" y="2094805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1684188" y="2563934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1450735" y="2328258"/>
                <a:ext cx="233453" cy="235676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1919864" y="2094805"/>
                <a:ext cx="233453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78 w 128"/>
                  <a:gd name="T11" fmla="*/ 0 h 128"/>
                  <a:gd name="T12" fmla="*/ 128 w 128"/>
                  <a:gd name="T13" fmla="*/ 50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06" y="0"/>
                      <a:pt x="128" y="22"/>
                      <a:pt x="128" y="50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59BFAC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1919864" y="2563934"/>
                <a:ext cx="233453" cy="233452"/>
              </a:xfrm>
              <a:custGeom>
                <a:avLst/>
                <a:gdLst>
                  <a:gd name="T0" fmla="*/ 76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76 h 128"/>
                  <a:gd name="T16" fmla="*/ 76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76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76"/>
                      <a:pt x="128" y="76"/>
                      <a:pt x="128" y="76"/>
                    </a:cubicBezTo>
                    <a:cubicBezTo>
                      <a:pt x="128" y="105"/>
                      <a:pt x="105" y="128"/>
                      <a:pt x="76" y="128"/>
                    </a:cubicBezTo>
                    <a:close/>
                  </a:path>
                </a:pathLst>
              </a:custGeom>
              <a:solidFill>
                <a:srgbClr val="AA939D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624668" y="2094805"/>
                <a:ext cx="233453" cy="233452"/>
              </a:xfrm>
              <a:custGeom>
                <a:avLst/>
                <a:gdLst>
                  <a:gd name="T0" fmla="*/ 107 w 128"/>
                  <a:gd name="T1" fmla="*/ 128 h 128"/>
                  <a:gd name="T2" fmla="*/ 44 w 128"/>
                  <a:gd name="T3" fmla="*/ 128 h 128"/>
                  <a:gd name="T4" fmla="*/ 0 w 128"/>
                  <a:gd name="T5" fmla="*/ 84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44" y="128"/>
                      <a:pt x="44" y="128"/>
                      <a:pt x="44" y="128"/>
                    </a:cubicBezTo>
                    <a:cubicBezTo>
                      <a:pt x="20" y="128"/>
                      <a:pt x="0" y="108"/>
                      <a:pt x="0" y="8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71A9C5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2624668" y="2563934"/>
                <a:ext cx="233453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2858121" y="2563934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" name="Freeform 15"/>
              <p:cNvSpPr>
                <a:spLocks/>
              </p:cNvSpPr>
              <p:nvPr/>
            </p:nvSpPr>
            <p:spPr bwMode="auto">
              <a:xfrm>
                <a:off x="2858121" y="2328258"/>
                <a:ext cx="235676" cy="235676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3093797" y="2094805"/>
                <a:ext cx="233453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Freeform 17"/>
              <p:cNvSpPr>
                <a:spLocks/>
              </p:cNvSpPr>
              <p:nvPr/>
            </p:nvSpPr>
            <p:spPr bwMode="auto">
              <a:xfrm>
                <a:off x="3093797" y="2328258"/>
                <a:ext cx="233453" cy="235676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Freeform 18"/>
              <p:cNvSpPr>
                <a:spLocks/>
              </p:cNvSpPr>
              <p:nvPr/>
            </p:nvSpPr>
            <p:spPr bwMode="auto">
              <a:xfrm>
                <a:off x="2153316" y="2094805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Freeform 19"/>
              <p:cNvSpPr>
                <a:spLocks/>
              </p:cNvSpPr>
              <p:nvPr/>
            </p:nvSpPr>
            <p:spPr bwMode="auto">
              <a:xfrm>
                <a:off x="2388992" y="2094805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A297B7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>
                <a:off x="2153316" y="2563934"/>
                <a:ext cx="235676" cy="233452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E8BDA2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auto">
              <a:xfrm>
                <a:off x="2153316" y="2328258"/>
                <a:ext cx="235676" cy="235676"/>
              </a:xfrm>
              <a:custGeom>
                <a:avLst/>
                <a:gdLst>
                  <a:gd name="T0" fmla="*/ 107 w 128"/>
                  <a:gd name="T1" fmla="*/ 128 h 128"/>
                  <a:gd name="T2" fmla="*/ 21 w 128"/>
                  <a:gd name="T3" fmla="*/ 128 h 128"/>
                  <a:gd name="T4" fmla="*/ 0 w 128"/>
                  <a:gd name="T5" fmla="*/ 107 h 128"/>
                  <a:gd name="T6" fmla="*/ 0 w 128"/>
                  <a:gd name="T7" fmla="*/ 21 h 128"/>
                  <a:gd name="T8" fmla="*/ 21 w 128"/>
                  <a:gd name="T9" fmla="*/ 0 h 128"/>
                  <a:gd name="T10" fmla="*/ 107 w 128"/>
                  <a:gd name="T11" fmla="*/ 0 h 128"/>
                  <a:gd name="T12" fmla="*/ 128 w 128"/>
                  <a:gd name="T13" fmla="*/ 21 h 128"/>
                  <a:gd name="T14" fmla="*/ 128 w 128"/>
                  <a:gd name="T15" fmla="*/ 107 h 128"/>
                  <a:gd name="T16" fmla="*/ 107 w 128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8">
                    <a:moveTo>
                      <a:pt x="107" y="128"/>
                    </a:moveTo>
                    <a:cubicBezTo>
                      <a:pt x="21" y="128"/>
                      <a:pt x="21" y="128"/>
                      <a:pt x="21" y="128"/>
                    </a:cubicBezTo>
                    <a:cubicBezTo>
                      <a:pt x="10" y="128"/>
                      <a:pt x="0" y="118"/>
                      <a:pt x="0" y="10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8" y="10"/>
                      <a:pt x="128" y="21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18"/>
                      <a:pt x="118" y="128"/>
                      <a:pt x="107" y="128"/>
                    </a:cubicBezTo>
                    <a:close/>
                  </a:path>
                </a:pathLst>
              </a:custGeom>
              <a:solidFill>
                <a:srgbClr val="989E86"/>
              </a:solidFill>
              <a:ln w="28575" cap="flat">
                <a:solidFill>
                  <a:srgbClr val="B0574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330" y="523702"/>
              <a:ext cx="2098537" cy="860028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0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37D4A0-4277-AB48-A231-A5C8A10FC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4"/>
          <a:stretch/>
        </p:blipFill>
        <p:spPr>
          <a:xfrm>
            <a:off x="-4185" y="3559125"/>
            <a:ext cx="12192002" cy="336355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A8D15A-98DC-6F4A-AC16-A29FD5A30C6A}"/>
              </a:ext>
            </a:extLst>
          </p:cNvPr>
          <p:cNvGrpSpPr/>
          <p:nvPr userDrawn="1"/>
        </p:nvGrpSpPr>
        <p:grpSpPr>
          <a:xfrm>
            <a:off x="6099530" y="3550499"/>
            <a:ext cx="6092470" cy="609600"/>
            <a:chOff x="6099530" y="3550499"/>
            <a:chExt cx="6092470" cy="609600"/>
          </a:xfrm>
        </p:grpSpPr>
        <p:sp>
          <p:nvSpPr>
            <p:cNvPr id="433" name="Прямоугольник 432"/>
            <p:cNvSpPr/>
            <p:nvPr/>
          </p:nvSpPr>
          <p:spPr>
            <a:xfrm>
              <a:off x="6099530" y="3550499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434" name="Скругленный прямоугольник 433"/>
            <p:cNvSpPr/>
            <p:nvPr/>
          </p:nvSpPr>
          <p:spPr>
            <a:xfrm>
              <a:off x="6232499" y="3671896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en-US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r>
                <a:rPr lang="ru-RU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Психологическая поддержка изменений</a:t>
              </a: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8C764BB-011E-B043-A09C-B3BB6072FF2D}"/>
                </a:ext>
              </a:extLst>
            </p:cNvPr>
            <p:cNvGrpSpPr/>
            <p:nvPr userDrawn="1"/>
          </p:nvGrpSpPr>
          <p:grpSpPr>
            <a:xfrm>
              <a:off x="6338141" y="3764903"/>
              <a:ext cx="227012" cy="227013"/>
              <a:chOff x="6705600" y="2805113"/>
              <a:chExt cx="227012" cy="227013"/>
            </a:xfrm>
            <a:solidFill>
              <a:schemeClr val="bg1"/>
            </a:solidFill>
          </p:grpSpPr>
          <p:sp>
            <p:nvSpPr>
              <p:cNvPr id="32" name="Oval 1014">
                <a:extLst>
                  <a:ext uri="{FF2B5EF4-FFF2-40B4-BE49-F238E27FC236}">
                    <a16:creationId xmlns:a16="http://schemas.microsoft.com/office/drawing/2014/main" id="{A2380D78-96F1-CE46-AC1A-38A3A4FD9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5287" y="2854325"/>
                <a:ext cx="17463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3" name="Oval 1015">
                <a:extLst>
                  <a:ext uri="{FF2B5EF4-FFF2-40B4-BE49-F238E27FC236}">
                    <a16:creationId xmlns:a16="http://schemas.microsoft.com/office/drawing/2014/main" id="{688DABC8-6821-8542-A10A-E52BE6B13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3862" y="2854325"/>
                <a:ext cx="17463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4" name="Oval 1016">
                <a:extLst>
                  <a:ext uri="{FF2B5EF4-FFF2-40B4-BE49-F238E27FC236}">
                    <a16:creationId xmlns:a16="http://schemas.microsoft.com/office/drawing/2014/main" id="{F2BB825B-40DE-BF47-BF2D-82D611C0A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2437" y="2854325"/>
                <a:ext cx="19050" cy="158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Freeform 1017">
                <a:extLst>
                  <a:ext uri="{FF2B5EF4-FFF2-40B4-BE49-F238E27FC236}">
                    <a16:creationId xmlns:a16="http://schemas.microsoft.com/office/drawing/2014/main" id="{ECC65970-9F98-2545-A191-2783C905A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5600" y="2805113"/>
                <a:ext cx="155575" cy="139700"/>
              </a:xfrm>
              <a:custGeom>
                <a:avLst/>
                <a:gdLst>
                  <a:gd name="T0" fmla="*/ 13 w 86"/>
                  <a:gd name="T1" fmla="*/ 0 h 77"/>
                  <a:gd name="T2" fmla="*/ 74 w 86"/>
                  <a:gd name="T3" fmla="*/ 0 h 77"/>
                  <a:gd name="T4" fmla="*/ 86 w 86"/>
                  <a:gd name="T5" fmla="*/ 13 h 77"/>
                  <a:gd name="T6" fmla="*/ 86 w 86"/>
                  <a:gd name="T7" fmla="*/ 39 h 77"/>
                  <a:gd name="T8" fmla="*/ 78 w 86"/>
                  <a:gd name="T9" fmla="*/ 39 h 77"/>
                  <a:gd name="T10" fmla="*/ 78 w 86"/>
                  <a:gd name="T11" fmla="*/ 13 h 77"/>
                  <a:gd name="T12" fmla="*/ 74 w 86"/>
                  <a:gd name="T13" fmla="*/ 9 h 77"/>
                  <a:gd name="T14" fmla="*/ 13 w 86"/>
                  <a:gd name="T15" fmla="*/ 9 h 77"/>
                  <a:gd name="T16" fmla="*/ 9 w 86"/>
                  <a:gd name="T17" fmla="*/ 13 h 77"/>
                  <a:gd name="T18" fmla="*/ 9 w 86"/>
                  <a:gd name="T19" fmla="*/ 50 h 77"/>
                  <a:gd name="T20" fmla="*/ 13 w 86"/>
                  <a:gd name="T21" fmla="*/ 54 h 77"/>
                  <a:gd name="T22" fmla="*/ 19 w 86"/>
                  <a:gd name="T23" fmla="*/ 54 h 77"/>
                  <a:gd name="T24" fmla="*/ 19 w 86"/>
                  <a:gd name="T25" fmla="*/ 63 h 77"/>
                  <a:gd name="T26" fmla="*/ 28 w 86"/>
                  <a:gd name="T27" fmla="*/ 54 h 77"/>
                  <a:gd name="T28" fmla="*/ 28 w 86"/>
                  <a:gd name="T29" fmla="*/ 66 h 77"/>
                  <a:gd name="T30" fmla="*/ 18 w 86"/>
                  <a:gd name="T31" fmla="*/ 76 h 77"/>
                  <a:gd name="T32" fmla="*/ 15 w 86"/>
                  <a:gd name="T33" fmla="*/ 77 h 77"/>
                  <a:gd name="T34" fmla="*/ 15 w 86"/>
                  <a:gd name="T35" fmla="*/ 77 h 77"/>
                  <a:gd name="T36" fmla="*/ 11 w 86"/>
                  <a:gd name="T37" fmla="*/ 76 h 77"/>
                  <a:gd name="T38" fmla="*/ 10 w 86"/>
                  <a:gd name="T39" fmla="*/ 73 h 77"/>
                  <a:gd name="T40" fmla="*/ 10 w 86"/>
                  <a:gd name="T41" fmla="*/ 62 h 77"/>
                  <a:gd name="T42" fmla="*/ 0 w 86"/>
                  <a:gd name="T43" fmla="*/ 50 h 77"/>
                  <a:gd name="T44" fmla="*/ 0 w 86"/>
                  <a:gd name="T45" fmla="*/ 13 h 77"/>
                  <a:gd name="T46" fmla="*/ 13 w 86"/>
                  <a:gd name="T4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77">
                    <a:moveTo>
                      <a:pt x="13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81" y="0"/>
                      <a:pt x="86" y="6"/>
                      <a:pt x="86" y="13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1"/>
                      <a:pt x="76" y="9"/>
                      <a:pt x="7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2"/>
                      <a:pt x="10" y="54"/>
                      <a:pt x="13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7" y="77"/>
                      <a:pt x="16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3" y="77"/>
                      <a:pt x="12" y="77"/>
                      <a:pt x="11" y="76"/>
                    </a:cubicBezTo>
                    <a:cubicBezTo>
                      <a:pt x="11" y="75"/>
                      <a:pt x="10" y="74"/>
                      <a:pt x="10" y="7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1"/>
                      <a:pt x="0" y="56"/>
                      <a:pt x="0" y="5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Freeform 1018">
                <a:extLst>
                  <a:ext uri="{FF2B5EF4-FFF2-40B4-BE49-F238E27FC236}">
                    <a16:creationId xmlns:a16="http://schemas.microsoft.com/office/drawing/2014/main" id="{BE19E236-91C9-E145-AE22-E13E59084F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0687" y="2890838"/>
                <a:ext cx="161925" cy="141288"/>
              </a:xfrm>
              <a:custGeom>
                <a:avLst/>
                <a:gdLst>
                  <a:gd name="T0" fmla="*/ 80 w 90"/>
                  <a:gd name="T1" fmla="*/ 0 h 78"/>
                  <a:gd name="T2" fmla="*/ 9 w 90"/>
                  <a:gd name="T3" fmla="*/ 0 h 78"/>
                  <a:gd name="T4" fmla="*/ 0 w 90"/>
                  <a:gd name="T5" fmla="*/ 9 h 78"/>
                  <a:gd name="T6" fmla="*/ 0 w 90"/>
                  <a:gd name="T7" fmla="*/ 52 h 78"/>
                  <a:gd name="T8" fmla="*/ 9 w 90"/>
                  <a:gd name="T9" fmla="*/ 61 h 78"/>
                  <a:gd name="T10" fmla="*/ 60 w 90"/>
                  <a:gd name="T11" fmla="*/ 61 h 78"/>
                  <a:gd name="T12" fmla="*/ 76 w 90"/>
                  <a:gd name="T13" fmla="*/ 77 h 78"/>
                  <a:gd name="T14" fmla="*/ 78 w 90"/>
                  <a:gd name="T15" fmla="*/ 76 h 78"/>
                  <a:gd name="T16" fmla="*/ 78 w 90"/>
                  <a:gd name="T17" fmla="*/ 61 h 78"/>
                  <a:gd name="T18" fmla="*/ 80 w 90"/>
                  <a:gd name="T19" fmla="*/ 61 h 78"/>
                  <a:gd name="T20" fmla="*/ 89 w 90"/>
                  <a:gd name="T21" fmla="*/ 52 h 78"/>
                  <a:gd name="T22" fmla="*/ 89 w 90"/>
                  <a:gd name="T23" fmla="*/ 9 h 78"/>
                  <a:gd name="T24" fmla="*/ 80 w 90"/>
                  <a:gd name="T25" fmla="*/ 0 h 78"/>
                  <a:gd name="T26" fmla="*/ 49 w 90"/>
                  <a:gd name="T27" fmla="*/ 46 h 78"/>
                  <a:gd name="T28" fmla="*/ 48 w 90"/>
                  <a:gd name="T29" fmla="*/ 47 h 78"/>
                  <a:gd name="T30" fmla="*/ 19 w 90"/>
                  <a:gd name="T31" fmla="*/ 47 h 78"/>
                  <a:gd name="T32" fmla="*/ 18 w 90"/>
                  <a:gd name="T33" fmla="*/ 46 h 78"/>
                  <a:gd name="T34" fmla="*/ 18 w 90"/>
                  <a:gd name="T35" fmla="*/ 41 h 78"/>
                  <a:gd name="T36" fmla="*/ 19 w 90"/>
                  <a:gd name="T37" fmla="*/ 40 h 78"/>
                  <a:gd name="T38" fmla="*/ 48 w 90"/>
                  <a:gd name="T39" fmla="*/ 40 h 78"/>
                  <a:gd name="T40" fmla="*/ 49 w 90"/>
                  <a:gd name="T41" fmla="*/ 41 h 78"/>
                  <a:gd name="T42" fmla="*/ 49 w 90"/>
                  <a:gd name="T43" fmla="*/ 46 h 78"/>
                  <a:gd name="T44" fmla="*/ 71 w 90"/>
                  <a:gd name="T45" fmla="*/ 33 h 78"/>
                  <a:gd name="T46" fmla="*/ 70 w 90"/>
                  <a:gd name="T47" fmla="*/ 34 h 78"/>
                  <a:gd name="T48" fmla="*/ 19 w 90"/>
                  <a:gd name="T49" fmla="*/ 34 h 78"/>
                  <a:gd name="T50" fmla="*/ 18 w 90"/>
                  <a:gd name="T51" fmla="*/ 33 h 78"/>
                  <a:gd name="T52" fmla="*/ 18 w 90"/>
                  <a:gd name="T53" fmla="*/ 28 h 78"/>
                  <a:gd name="T54" fmla="*/ 19 w 90"/>
                  <a:gd name="T55" fmla="*/ 27 h 78"/>
                  <a:gd name="T56" fmla="*/ 70 w 90"/>
                  <a:gd name="T57" fmla="*/ 27 h 78"/>
                  <a:gd name="T58" fmla="*/ 71 w 90"/>
                  <a:gd name="T59" fmla="*/ 28 h 78"/>
                  <a:gd name="T60" fmla="*/ 71 w 90"/>
                  <a:gd name="T61" fmla="*/ 33 h 78"/>
                  <a:gd name="T62" fmla="*/ 71 w 90"/>
                  <a:gd name="T63" fmla="*/ 19 h 78"/>
                  <a:gd name="T64" fmla="*/ 70 w 90"/>
                  <a:gd name="T65" fmla="*/ 21 h 78"/>
                  <a:gd name="T66" fmla="*/ 19 w 90"/>
                  <a:gd name="T67" fmla="*/ 21 h 78"/>
                  <a:gd name="T68" fmla="*/ 18 w 90"/>
                  <a:gd name="T69" fmla="*/ 19 h 78"/>
                  <a:gd name="T70" fmla="*/ 18 w 90"/>
                  <a:gd name="T71" fmla="*/ 15 h 78"/>
                  <a:gd name="T72" fmla="*/ 19 w 90"/>
                  <a:gd name="T73" fmla="*/ 14 h 78"/>
                  <a:gd name="T74" fmla="*/ 70 w 90"/>
                  <a:gd name="T75" fmla="*/ 14 h 78"/>
                  <a:gd name="T76" fmla="*/ 71 w 90"/>
                  <a:gd name="T77" fmla="*/ 15 h 78"/>
                  <a:gd name="T78" fmla="*/ 71 w 90"/>
                  <a:gd name="T79" fmla="*/ 1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0" h="78">
                    <a:moveTo>
                      <a:pt x="8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7"/>
                      <a:pt x="4" y="61"/>
                      <a:pt x="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7" y="78"/>
                      <a:pt x="78" y="77"/>
                      <a:pt x="78" y="76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5" y="61"/>
                      <a:pt x="89" y="57"/>
                      <a:pt x="89" y="52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4"/>
                      <a:pt x="85" y="0"/>
                      <a:pt x="80" y="0"/>
                    </a:cubicBezTo>
                    <a:close/>
                    <a:moveTo>
                      <a:pt x="49" y="46"/>
                    </a:moveTo>
                    <a:cubicBezTo>
                      <a:pt x="49" y="47"/>
                      <a:pt x="49" y="47"/>
                      <a:pt x="4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8" y="47"/>
                      <a:pt x="18" y="46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9" y="40"/>
                      <a:pt x="19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40"/>
                      <a:pt x="49" y="41"/>
                      <a:pt x="49" y="41"/>
                    </a:cubicBezTo>
                    <a:cubicBezTo>
                      <a:pt x="49" y="46"/>
                      <a:pt x="49" y="46"/>
                      <a:pt x="49" y="46"/>
                    </a:cubicBezTo>
                    <a:close/>
                    <a:moveTo>
                      <a:pt x="71" y="33"/>
                    </a:moveTo>
                    <a:cubicBezTo>
                      <a:pt x="71" y="33"/>
                      <a:pt x="71" y="34"/>
                      <a:pt x="7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8" y="33"/>
                      <a:pt x="18" y="33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9" y="27"/>
                      <a:pt x="19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1" y="27"/>
                      <a:pt x="71" y="27"/>
                      <a:pt x="71" y="28"/>
                    </a:cubicBezTo>
                    <a:cubicBezTo>
                      <a:pt x="71" y="33"/>
                      <a:pt x="71" y="33"/>
                      <a:pt x="71" y="33"/>
                    </a:cubicBezTo>
                    <a:close/>
                    <a:moveTo>
                      <a:pt x="71" y="19"/>
                    </a:moveTo>
                    <a:cubicBezTo>
                      <a:pt x="71" y="20"/>
                      <a:pt x="71" y="21"/>
                      <a:pt x="7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8" y="20"/>
                      <a:pt x="18" y="1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1" y="14"/>
                      <a:pt x="71" y="14"/>
                      <a:pt x="71" y="15"/>
                    </a:cubicBezTo>
                    <a:cubicBezTo>
                      <a:pt x="71" y="19"/>
                      <a:pt x="71" y="19"/>
                      <a:pt x="71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28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739F28-6B31-DF47-881F-568B3C783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007D8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4"/>
          <a:stretch/>
        </p:blipFill>
        <p:spPr>
          <a:xfrm>
            <a:off x="0" y="3557400"/>
            <a:ext cx="12192002" cy="336355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</p:pic>
      <p:grpSp>
        <p:nvGrpSpPr>
          <p:cNvPr id="97" name="Группа 96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рямоугольник 114"/>
          <p:cNvSpPr/>
          <p:nvPr userDrawn="1"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886541-B8C6-BE46-81A7-BF3DA00BFC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A8D15A-98DC-6F4A-AC16-A29FD5A30C6A}"/>
              </a:ext>
            </a:extLst>
          </p:cNvPr>
          <p:cNvGrpSpPr/>
          <p:nvPr userDrawn="1"/>
        </p:nvGrpSpPr>
        <p:grpSpPr>
          <a:xfrm>
            <a:off x="6099530" y="3550499"/>
            <a:ext cx="6092470" cy="609600"/>
            <a:chOff x="6099530" y="3550499"/>
            <a:chExt cx="6092470" cy="609600"/>
          </a:xfrm>
        </p:grpSpPr>
        <p:sp>
          <p:nvSpPr>
            <p:cNvPr id="433" name="Прямоугольник 432"/>
            <p:cNvSpPr/>
            <p:nvPr/>
          </p:nvSpPr>
          <p:spPr>
            <a:xfrm>
              <a:off x="6099530" y="3550499"/>
              <a:ext cx="6088287" cy="609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rtlCol="0" anchor="ctr">
              <a:noAutofit/>
            </a:bodyPr>
            <a:lstStyle/>
            <a:p>
              <a:pPr algn="ctr"/>
              <a:endParaRPr lang="ru-RU" sz="1333" dirty="0">
                <a:solidFill>
                  <a:schemeClr val="accent5"/>
                </a:solidFill>
              </a:endParaRPr>
            </a:p>
          </p:txBody>
        </p:sp>
        <p:sp>
          <p:nvSpPr>
            <p:cNvPr id="434" name="Скругленный прямоугольник 433"/>
            <p:cNvSpPr/>
            <p:nvPr/>
          </p:nvSpPr>
          <p:spPr>
            <a:xfrm>
              <a:off x="6232499" y="3671896"/>
              <a:ext cx="5959501" cy="384000"/>
            </a:xfrm>
            <a:prstGeom prst="roundRect">
              <a:avLst>
                <a:gd name="adj" fmla="val 0"/>
              </a:avLst>
            </a:prstGeom>
            <a:solidFill>
              <a:srgbClr val="007382"/>
            </a:solidFill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32000" tIns="67200" rIns="144000" bIns="96000" rtlCol="0" anchor="t" anchorCtr="0">
              <a:noAutofit/>
            </a:bodyPr>
            <a:lstStyle/>
            <a:p>
              <a:r>
                <a:rPr lang="ru-RU" sz="16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ДАЛЬНЕЙШИЕ РАБОТЫ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BFDB2BD-A78E-744E-9DC4-90FF917CB4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45772" y="3773896"/>
            <a:ext cx="219258" cy="180000"/>
            <a:chOff x="174236" y="4044965"/>
            <a:chExt cx="144002" cy="118219"/>
          </a:xfrm>
        </p:grpSpPr>
        <p:sp>
          <p:nvSpPr>
            <p:cNvPr id="38" name="Freeform 91">
              <a:extLst>
                <a:ext uri="{FF2B5EF4-FFF2-40B4-BE49-F238E27FC236}">
                  <a16:creationId xmlns:a16="http://schemas.microsoft.com/office/drawing/2014/main" id="{79C20A1C-168C-5C41-9825-0CC4E1871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236" y="4044972"/>
              <a:ext cx="83248" cy="118212"/>
            </a:xfrm>
            <a:custGeom>
              <a:avLst/>
              <a:gdLst>
                <a:gd name="T0" fmla="*/ 20 w 265"/>
                <a:gd name="T1" fmla="*/ 20 h 375"/>
                <a:gd name="T2" fmla="*/ 20 w 265"/>
                <a:gd name="T3" fmla="*/ 95 h 375"/>
                <a:gd name="T4" fmla="*/ 115 w 265"/>
                <a:gd name="T5" fmla="*/ 190 h 375"/>
                <a:gd name="T6" fmla="*/ 20 w 265"/>
                <a:gd name="T7" fmla="*/ 285 h 375"/>
                <a:gd name="T8" fmla="*/ 20 w 265"/>
                <a:gd name="T9" fmla="*/ 360 h 375"/>
                <a:gd name="T10" fmla="*/ 58 w 265"/>
                <a:gd name="T11" fmla="*/ 375 h 375"/>
                <a:gd name="T12" fmla="*/ 95 w 265"/>
                <a:gd name="T13" fmla="*/ 360 h 375"/>
                <a:gd name="T14" fmla="*/ 265 w 265"/>
                <a:gd name="T15" fmla="*/ 190 h 375"/>
                <a:gd name="T16" fmla="*/ 95 w 265"/>
                <a:gd name="T17" fmla="*/ 20 h 375"/>
                <a:gd name="T18" fmla="*/ 20 w 265"/>
                <a:gd name="T19" fmla="*/ 2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375">
                  <a:moveTo>
                    <a:pt x="20" y="20"/>
                  </a:moveTo>
                  <a:cubicBezTo>
                    <a:pt x="0" y="41"/>
                    <a:pt x="0" y="75"/>
                    <a:pt x="20" y="95"/>
                  </a:cubicBezTo>
                  <a:lnTo>
                    <a:pt x="115" y="190"/>
                  </a:lnTo>
                  <a:lnTo>
                    <a:pt x="20" y="285"/>
                  </a:lnTo>
                  <a:cubicBezTo>
                    <a:pt x="0" y="306"/>
                    <a:pt x="0" y="339"/>
                    <a:pt x="20" y="360"/>
                  </a:cubicBezTo>
                  <a:cubicBezTo>
                    <a:pt x="31" y="370"/>
                    <a:pt x="44" y="375"/>
                    <a:pt x="58" y="375"/>
                  </a:cubicBezTo>
                  <a:cubicBezTo>
                    <a:pt x="71" y="375"/>
                    <a:pt x="85" y="370"/>
                    <a:pt x="95" y="360"/>
                  </a:cubicBezTo>
                  <a:lnTo>
                    <a:pt x="265" y="190"/>
                  </a:lnTo>
                  <a:lnTo>
                    <a:pt x="95" y="20"/>
                  </a:lnTo>
                  <a:cubicBezTo>
                    <a:pt x="74" y="0"/>
                    <a:pt x="41" y="0"/>
                    <a:pt x="2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91">
              <a:extLst>
                <a:ext uri="{FF2B5EF4-FFF2-40B4-BE49-F238E27FC236}">
                  <a16:creationId xmlns:a16="http://schemas.microsoft.com/office/drawing/2014/main" id="{4A7C12B1-A14B-9841-856E-4E1DAD0FB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990" y="4044965"/>
              <a:ext cx="83248" cy="118212"/>
            </a:xfrm>
            <a:custGeom>
              <a:avLst/>
              <a:gdLst>
                <a:gd name="T0" fmla="*/ 20 w 265"/>
                <a:gd name="T1" fmla="*/ 20 h 375"/>
                <a:gd name="T2" fmla="*/ 20 w 265"/>
                <a:gd name="T3" fmla="*/ 95 h 375"/>
                <a:gd name="T4" fmla="*/ 115 w 265"/>
                <a:gd name="T5" fmla="*/ 190 h 375"/>
                <a:gd name="T6" fmla="*/ 20 w 265"/>
                <a:gd name="T7" fmla="*/ 285 h 375"/>
                <a:gd name="T8" fmla="*/ 20 w 265"/>
                <a:gd name="T9" fmla="*/ 360 h 375"/>
                <a:gd name="T10" fmla="*/ 58 w 265"/>
                <a:gd name="T11" fmla="*/ 375 h 375"/>
                <a:gd name="T12" fmla="*/ 95 w 265"/>
                <a:gd name="T13" fmla="*/ 360 h 375"/>
                <a:gd name="T14" fmla="*/ 265 w 265"/>
                <a:gd name="T15" fmla="*/ 190 h 375"/>
                <a:gd name="T16" fmla="*/ 95 w 265"/>
                <a:gd name="T17" fmla="*/ 20 h 375"/>
                <a:gd name="T18" fmla="*/ 20 w 265"/>
                <a:gd name="T19" fmla="*/ 2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375">
                  <a:moveTo>
                    <a:pt x="20" y="20"/>
                  </a:moveTo>
                  <a:cubicBezTo>
                    <a:pt x="0" y="41"/>
                    <a:pt x="0" y="75"/>
                    <a:pt x="20" y="95"/>
                  </a:cubicBezTo>
                  <a:lnTo>
                    <a:pt x="115" y="190"/>
                  </a:lnTo>
                  <a:lnTo>
                    <a:pt x="20" y="285"/>
                  </a:lnTo>
                  <a:cubicBezTo>
                    <a:pt x="0" y="306"/>
                    <a:pt x="0" y="339"/>
                    <a:pt x="20" y="360"/>
                  </a:cubicBezTo>
                  <a:cubicBezTo>
                    <a:pt x="31" y="370"/>
                    <a:pt x="44" y="375"/>
                    <a:pt x="58" y="375"/>
                  </a:cubicBezTo>
                  <a:cubicBezTo>
                    <a:pt x="71" y="375"/>
                    <a:pt x="85" y="370"/>
                    <a:pt x="95" y="360"/>
                  </a:cubicBezTo>
                  <a:lnTo>
                    <a:pt x="265" y="190"/>
                  </a:lnTo>
                  <a:lnTo>
                    <a:pt x="95" y="20"/>
                  </a:lnTo>
                  <a:cubicBezTo>
                    <a:pt x="74" y="0"/>
                    <a:pt x="41" y="0"/>
                    <a:pt x="2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463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7" b="50975"/>
          <a:stretch/>
        </p:blipFill>
        <p:spPr>
          <a:xfrm>
            <a:off x="0" y="0"/>
            <a:ext cx="12192000" cy="483476"/>
          </a:xfrm>
          <a:prstGeom prst="rect">
            <a:avLst/>
          </a:prstGeom>
        </p:spPr>
      </p:pic>
      <p:sp>
        <p:nvSpPr>
          <p:cNvPr id="46" name="Прямоугольник 45"/>
          <p:cNvSpPr/>
          <p:nvPr userDrawn="1"/>
        </p:nvSpPr>
        <p:spPr>
          <a:xfrm>
            <a:off x="477839" y="-1772"/>
            <a:ext cx="11714164" cy="49164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9985023" y="114728"/>
            <a:ext cx="10382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25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-36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info@all-cons.ru</a:t>
            </a:r>
            <a:endParaRPr lang="ru-RU" sz="800" cap="none" baseline="0" dirty="0">
              <a:solidFill>
                <a:schemeClr val="accent6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352612" y="114728"/>
            <a:ext cx="7906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25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-36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all-cons.ru</a:t>
            </a:r>
            <a:endParaRPr lang="ru-RU" sz="800" cap="none" baseline="0" dirty="0">
              <a:solidFill>
                <a:schemeClr val="accent6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00" y="57169"/>
            <a:ext cx="336000" cy="3360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54" y="57169"/>
            <a:ext cx="336000" cy="33600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37" y="57169"/>
            <a:ext cx="336000" cy="33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600" cy="489600"/>
          </a:xfrm>
          <a:prstGeom prst="rect">
            <a:avLst/>
          </a:prstGeom>
        </p:spPr>
      </p:pic>
      <p:sp>
        <p:nvSpPr>
          <p:cNvPr id="37" name="Прямоугольник 36"/>
          <p:cNvSpPr/>
          <p:nvPr userDrawn="1"/>
        </p:nvSpPr>
        <p:spPr>
          <a:xfrm>
            <a:off x="0" y="483479"/>
            <a:ext cx="12192000" cy="439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47" name="Прямая соединительная линия 46"/>
          <p:cNvCxnSpPr/>
          <p:nvPr userDrawn="1"/>
        </p:nvCxnSpPr>
        <p:spPr>
          <a:xfrm>
            <a:off x="2759" y="922815"/>
            <a:ext cx="12192000" cy="0"/>
          </a:xfrm>
          <a:prstGeom prst="line">
            <a:avLst/>
          </a:prstGeom>
          <a:ln>
            <a:solidFill>
              <a:srgbClr val="E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 userDrawn="1"/>
        </p:nvSpPr>
        <p:spPr>
          <a:xfrm>
            <a:off x="11577837" y="6669087"/>
            <a:ext cx="614162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0" name="Slide Number Placeholder 5"/>
          <p:cNvSpPr txBox="1">
            <a:spLocks/>
          </p:cNvSpPr>
          <p:nvPr userDrawn="1"/>
        </p:nvSpPr>
        <p:spPr>
          <a:xfrm>
            <a:off x="11664860" y="6691400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6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6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 userDrawn="1"/>
        </p:nvSpPr>
        <p:spPr>
          <a:xfrm>
            <a:off x="4" y="6669090"/>
            <a:ext cx="11588969" cy="1889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11577837" y="6669087"/>
            <a:ext cx="614162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55" name="Slide Number Placeholder 5"/>
          <p:cNvSpPr txBox="1">
            <a:spLocks/>
          </p:cNvSpPr>
          <p:nvPr userDrawn="1"/>
        </p:nvSpPr>
        <p:spPr>
          <a:xfrm>
            <a:off x="11664860" y="6691400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6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738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6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738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575077" y="6669090"/>
            <a:ext cx="139086" cy="188913"/>
          </a:xfrm>
          <a:prstGeom prst="rect">
            <a:avLst/>
          </a:prstGeom>
          <a:solidFill>
            <a:srgbClr val="00738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1362" y="6668842"/>
            <a:ext cx="479200" cy="18915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1" dirty="0">
              <a:solidFill>
                <a:schemeClr val="accent5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007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1" y="491884"/>
            <a:ext cx="12192002" cy="430691"/>
          </a:xfrm>
          <a:prstGeom prst="rect">
            <a:avLst/>
          </a:prstGeom>
          <a:solidFill>
            <a:srgbClr val="FFFFFF"/>
          </a:solidFill>
        </p:spPr>
        <p:txBody>
          <a:bodyPr wrap="square" lIns="468000" tIns="54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007382"/>
                </a:solidFill>
                <a:latin typeface="+mj-lt"/>
                <a:cs typeface="Arial" panose="020B0604020202020204" pitchFamily="34" charset="0"/>
              </a:defRPr>
            </a:lvl1pPr>
            <a:lvl2pPr marL="609582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64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45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27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471910" y="114729"/>
            <a:ext cx="11865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25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cap="none" spc="53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+7 (495) 280-03-77</a:t>
            </a:r>
            <a:endParaRPr lang="ru-RU" sz="800" cap="none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4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">
          <p15:clr>
            <a:srgbClr val="FBAE40"/>
          </p15:clr>
        </p15:guide>
        <p15:guide id="2" orient="horz" pos="709">
          <p15:clr>
            <a:srgbClr val="FBAE40"/>
          </p15:clr>
        </p15:guide>
        <p15:guide id="3" pos="73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итель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4178773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. Базовы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610785" y="615821"/>
            <a:ext cx="1627919" cy="609505"/>
            <a:chOff x="1450735" y="2094805"/>
            <a:chExt cx="1876515" cy="702581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1450735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684188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1684188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450735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1919864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78 w 128"/>
                <a:gd name="T11" fmla="*/ 0 h 128"/>
                <a:gd name="T12" fmla="*/ 128 w 128"/>
                <a:gd name="T13" fmla="*/ 50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6" y="0"/>
                    <a:pt x="128" y="22"/>
                    <a:pt x="128" y="50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59BFAC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1919864" y="2563934"/>
              <a:ext cx="233453" cy="233452"/>
            </a:xfrm>
            <a:custGeom>
              <a:avLst/>
              <a:gdLst>
                <a:gd name="T0" fmla="*/ 76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76 h 128"/>
                <a:gd name="T16" fmla="*/ 76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76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</a:path>
              </a:pathLst>
            </a:custGeom>
            <a:solidFill>
              <a:srgbClr val="AA939D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2624668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44 w 128"/>
                <a:gd name="T3" fmla="*/ 128 h 128"/>
                <a:gd name="T4" fmla="*/ 0 w 128"/>
                <a:gd name="T5" fmla="*/ 84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20" y="128"/>
                    <a:pt x="0" y="108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71A9C5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2624668" y="2563934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2858121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2858121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3093797" y="2094805"/>
              <a:ext cx="233453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3093797" y="2328258"/>
              <a:ext cx="233453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2153316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19"/>
            <p:cNvSpPr>
              <a:spLocks/>
            </p:cNvSpPr>
            <p:nvPr/>
          </p:nvSpPr>
          <p:spPr bwMode="auto">
            <a:xfrm>
              <a:off x="2388992" y="2094805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A297B7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2153316" y="2563934"/>
              <a:ext cx="235676" cy="233452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E8BDA2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2153316" y="2328258"/>
              <a:ext cx="235676" cy="235676"/>
            </a:xfrm>
            <a:custGeom>
              <a:avLst/>
              <a:gdLst>
                <a:gd name="T0" fmla="*/ 107 w 128"/>
                <a:gd name="T1" fmla="*/ 128 h 128"/>
                <a:gd name="T2" fmla="*/ 21 w 128"/>
                <a:gd name="T3" fmla="*/ 128 h 128"/>
                <a:gd name="T4" fmla="*/ 0 w 128"/>
                <a:gd name="T5" fmla="*/ 107 h 128"/>
                <a:gd name="T6" fmla="*/ 0 w 128"/>
                <a:gd name="T7" fmla="*/ 21 h 128"/>
                <a:gd name="T8" fmla="*/ 21 w 128"/>
                <a:gd name="T9" fmla="*/ 0 h 128"/>
                <a:gd name="T10" fmla="*/ 107 w 128"/>
                <a:gd name="T11" fmla="*/ 0 h 128"/>
                <a:gd name="T12" fmla="*/ 128 w 128"/>
                <a:gd name="T13" fmla="*/ 21 h 128"/>
                <a:gd name="T14" fmla="*/ 128 w 128"/>
                <a:gd name="T15" fmla="*/ 107 h 128"/>
                <a:gd name="T16" fmla="*/ 107 w 128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8">
                  <a:moveTo>
                    <a:pt x="107" y="128"/>
                  </a:moveTo>
                  <a:cubicBezTo>
                    <a:pt x="21" y="128"/>
                    <a:pt x="21" y="128"/>
                    <a:pt x="21" y="128"/>
                  </a:cubicBezTo>
                  <a:cubicBezTo>
                    <a:pt x="10" y="128"/>
                    <a:pt x="0" y="118"/>
                    <a:pt x="0" y="10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8" y="0"/>
                    <a:pt x="128" y="10"/>
                    <a:pt x="128" y="21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18"/>
                    <a:pt x="118" y="128"/>
                    <a:pt x="107" y="128"/>
                  </a:cubicBezTo>
                  <a:close/>
                </a:path>
              </a:pathLst>
            </a:custGeom>
            <a:solidFill>
              <a:srgbClr val="989E86"/>
            </a:solidFill>
            <a:ln w="28575" cap="flat">
              <a:solidFill>
                <a:srgbClr val="B0574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4" y="574889"/>
            <a:ext cx="2167158" cy="6776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ACEB6C-CB3D-584E-B3C7-0C3A6F7A92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1" y="645996"/>
            <a:ext cx="1780771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устой  25х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 userDrawn="1"/>
        </p:nvSpPr>
        <p:spPr>
          <a:xfrm>
            <a:off x="107004" y="2042809"/>
            <a:ext cx="11819107" cy="1284051"/>
          </a:xfrm>
          <a:custGeom>
            <a:avLst/>
            <a:gdLst>
              <a:gd name="connsiteX0" fmla="*/ 0 w 12033115"/>
              <a:gd name="connsiteY0" fmla="*/ 0 h 1284051"/>
              <a:gd name="connsiteX1" fmla="*/ 3005847 w 12033115"/>
              <a:gd name="connsiteY1" fmla="*/ 0 h 1284051"/>
              <a:gd name="connsiteX2" fmla="*/ 3005847 w 12033115"/>
              <a:gd name="connsiteY2" fmla="*/ 1196502 h 1284051"/>
              <a:gd name="connsiteX3" fmla="*/ 6108971 w 12033115"/>
              <a:gd name="connsiteY3" fmla="*/ 1196502 h 1284051"/>
              <a:gd name="connsiteX4" fmla="*/ 6108971 w 12033115"/>
              <a:gd name="connsiteY4" fmla="*/ 29182 h 1284051"/>
              <a:gd name="connsiteX5" fmla="*/ 9124545 w 12033115"/>
              <a:gd name="connsiteY5" fmla="*/ 29182 h 1284051"/>
              <a:gd name="connsiteX6" fmla="*/ 9124545 w 12033115"/>
              <a:gd name="connsiteY6" fmla="*/ 1284051 h 1284051"/>
              <a:gd name="connsiteX7" fmla="*/ 12033115 w 12033115"/>
              <a:gd name="connsiteY7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33115" h="1284051">
                <a:moveTo>
                  <a:pt x="0" y="0"/>
                </a:moveTo>
                <a:lnTo>
                  <a:pt x="3005847" y="0"/>
                </a:lnTo>
                <a:lnTo>
                  <a:pt x="3005847" y="1196502"/>
                </a:lnTo>
                <a:lnTo>
                  <a:pt x="6108971" y="1196502"/>
                </a:lnTo>
                <a:lnTo>
                  <a:pt x="6108971" y="29182"/>
                </a:lnTo>
                <a:lnTo>
                  <a:pt x="9124545" y="29182"/>
                </a:lnTo>
                <a:lnTo>
                  <a:pt x="9124545" y="1284051"/>
                </a:lnTo>
                <a:lnTo>
                  <a:pt x="12033115" y="1284051"/>
                </a:lnTo>
              </a:path>
            </a:pathLst>
          </a:custGeom>
          <a:noFill/>
          <a:ln w="12700">
            <a:solidFill>
              <a:srgbClr val="CC5742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B057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B0574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3179763" y="1160463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34" hasCustomPrompt="1"/>
          </p:nvPr>
        </p:nvSpPr>
        <p:spPr>
          <a:xfrm>
            <a:off x="192088" y="3513414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sz="quarter" idx="39" hasCustomPrompt="1"/>
          </p:nvPr>
        </p:nvSpPr>
        <p:spPr>
          <a:xfrm>
            <a:off x="9191625" y="1160463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sz="quarter" idx="40" hasCustomPrompt="1"/>
          </p:nvPr>
        </p:nvSpPr>
        <p:spPr>
          <a:xfrm>
            <a:off x="6203950" y="3513414"/>
            <a:ext cx="2808000" cy="825122"/>
          </a:xfrm>
          <a:prstGeom prst="roundRect">
            <a:avLst>
              <a:gd name="adj" fmla="val 7675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lIns="72000" tIns="36000" rIns="72000" b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8"/>
          </p:nvPr>
        </p:nvSpPr>
        <p:spPr>
          <a:xfrm>
            <a:off x="192088" y="1160463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Рисунок 2"/>
          <p:cNvSpPr>
            <a:spLocks noGrp="1"/>
          </p:cNvSpPr>
          <p:nvPr>
            <p:ph type="pic" sz="quarter" idx="37"/>
          </p:nvPr>
        </p:nvSpPr>
        <p:spPr>
          <a:xfrm>
            <a:off x="3179763" y="2425751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38"/>
          </p:nvPr>
        </p:nvSpPr>
        <p:spPr>
          <a:xfrm>
            <a:off x="6203950" y="1160463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5" name="Рисунок 2"/>
          <p:cNvSpPr>
            <a:spLocks noGrp="1"/>
          </p:cNvSpPr>
          <p:nvPr>
            <p:ph type="pic" sz="quarter" idx="41"/>
          </p:nvPr>
        </p:nvSpPr>
        <p:spPr>
          <a:xfrm>
            <a:off x="9191625" y="2425751"/>
            <a:ext cx="1885950" cy="1887537"/>
          </a:xfrm>
          <a:prstGeom prst="roundRect">
            <a:avLst>
              <a:gd name="adj" fmla="val 5835"/>
            </a:avLst>
          </a:prstGeom>
          <a:ln w="38100">
            <a:solidFill>
              <a:srgbClr val="CC5742"/>
            </a:solidFill>
          </a:ln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6" name="Текст 2"/>
          <p:cNvSpPr>
            <a:spLocks noGrp="1"/>
          </p:cNvSpPr>
          <p:nvPr>
            <p:ph type="body" sz="quarter" idx="42" hasCustomPrompt="1"/>
          </p:nvPr>
        </p:nvSpPr>
        <p:spPr>
          <a:xfrm>
            <a:off x="2177814" y="170521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sz="quarter" idx="43" hasCustomPrompt="1"/>
          </p:nvPr>
        </p:nvSpPr>
        <p:spPr>
          <a:xfrm>
            <a:off x="5268050" y="293089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55" name="Текст 2"/>
          <p:cNvSpPr>
            <a:spLocks noGrp="1"/>
          </p:cNvSpPr>
          <p:nvPr>
            <p:ph type="body" sz="quarter" idx="44" hasCustomPrompt="1"/>
          </p:nvPr>
        </p:nvSpPr>
        <p:spPr>
          <a:xfrm>
            <a:off x="8233870" y="1676028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45" hasCustomPrompt="1"/>
          </p:nvPr>
        </p:nvSpPr>
        <p:spPr>
          <a:xfrm>
            <a:off x="11279913" y="298926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50" name="Прямая соединительная линия 49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Текст 2"/>
          <p:cNvSpPr>
            <a:spLocks noGrp="1"/>
          </p:cNvSpPr>
          <p:nvPr>
            <p:ph type="body" sz="quarter" idx="17"/>
          </p:nvPr>
        </p:nvSpPr>
        <p:spPr>
          <a:xfrm>
            <a:off x="3179763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4" name="Текст 2"/>
          <p:cNvSpPr>
            <a:spLocks noGrp="1"/>
          </p:cNvSpPr>
          <p:nvPr>
            <p:ph type="body" sz="quarter" idx="31"/>
          </p:nvPr>
        </p:nvSpPr>
        <p:spPr>
          <a:xfrm>
            <a:off x="192088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32"/>
          </p:nvPr>
        </p:nvSpPr>
        <p:spPr>
          <a:xfrm>
            <a:off x="6203951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  <p:sp>
        <p:nvSpPr>
          <p:cNvPr id="58" name="Текст 2"/>
          <p:cNvSpPr>
            <a:spLocks noGrp="1"/>
          </p:cNvSpPr>
          <p:nvPr>
            <p:ph type="body" sz="quarter" idx="46"/>
          </p:nvPr>
        </p:nvSpPr>
        <p:spPr>
          <a:xfrm>
            <a:off x="9191626" y="4513633"/>
            <a:ext cx="2808287" cy="193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38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21">
          <p15:clr>
            <a:srgbClr val="FBAE40"/>
          </p15:clr>
        </p15:guide>
        <p15:guide id="8" pos="1890">
          <p15:clr>
            <a:srgbClr val="FBAE40"/>
          </p15:clr>
        </p15:guide>
        <p15:guide id="9" pos="2003">
          <p15:clr>
            <a:srgbClr val="FBAE40"/>
          </p15:clr>
        </p15:guide>
        <p15:guide id="10" pos="3772">
          <p15:clr>
            <a:srgbClr val="FBAE40"/>
          </p15:clr>
        </p15:guide>
        <p15:guide id="11" pos="3908">
          <p15:clr>
            <a:srgbClr val="FBAE40"/>
          </p15:clr>
        </p15:guide>
        <p15:guide id="12" pos="5677">
          <p15:clr>
            <a:srgbClr val="FBAE40"/>
          </p15:clr>
        </p15:guide>
        <p15:guide id="13" pos="5790">
          <p15:clr>
            <a:srgbClr val="FBAE40"/>
          </p15:clr>
        </p15:guide>
        <p15:guide id="1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B05740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72428" y="1069642"/>
            <a:ext cx="1219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rgbClr val="88917F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 userDrawn="1"/>
        </p:nvSpPr>
        <p:spPr>
          <a:xfrm>
            <a:off x="11577837" y="6669087"/>
            <a:ext cx="614161" cy="188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>
              <a:solidFill>
                <a:prstClr val="white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64859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algn="r" defTabSz="1219170">
              <a:lnSpc>
                <a:spcPct val="120000"/>
              </a:lnSpc>
              <a:spcAft>
                <a:spcPts val="800"/>
              </a:spcAft>
              <a:defRPr/>
            </a:pPr>
            <a:fld id="{A483448D-3A78-4528-A469-B745A65DA480}" type="slidenum">
              <a:rPr lang="en-US" sz="900" b="1" smtClean="0">
                <a:solidFill>
                  <a:srgbClr val="B05740"/>
                </a:solidFill>
                <a:latin typeface="Arial" panose="020B0604020202020204"/>
              </a:rPr>
              <a:pPr algn="r" defTabSz="1219170">
                <a:lnSpc>
                  <a:spcPct val="120000"/>
                </a:lnSpc>
                <a:spcAft>
                  <a:spcPts val="800"/>
                </a:spcAft>
                <a:defRPr/>
              </a:pPr>
              <a:t>‹#›</a:t>
            </a:fld>
            <a:endParaRPr lang="en-US" sz="900" b="1" dirty="0">
              <a:solidFill>
                <a:srgbClr val="B05740"/>
              </a:solidFill>
              <a:latin typeface="Arial" panose="020B0604020202020204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1455404" y="6669087"/>
            <a:ext cx="122432" cy="188913"/>
          </a:xfrm>
          <a:prstGeom prst="rect">
            <a:avLst/>
          </a:prstGeom>
          <a:solidFill>
            <a:srgbClr val="B0574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B05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90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  <p15:guide id="2" orient="horz" pos="4201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21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гион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1577838" y="6669087"/>
            <a:ext cx="614161" cy="188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64860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1455404" y="6669089"/>
            <a:ext cx="122432" cy="188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2" y="549274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600" b="1" cap="none" spc="0" baseline="0">
                <a:solidFill>
                  <a:srgbClr val="3B7BA7"/>
                </a:solidFill>
                <a:latin typeface="+mj-lt"/>
                <a:cs typeface="Arial" panose="020B0604020202020204" pitchFamily="34" charset="0"/>
              </a:defRPr>
            </a:lvl1pPr>
            <a:lvl2pPr marL="609585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7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54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339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B2584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3B7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Рисунок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3"/>
            <a:ext cx="12190640" cy="5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93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79">
          <p15:clr>
            <a:srgbClr val="FBAE40"/>
          </p15:clr>
        </p15:guide>
        <p15:guide id="2" orient="horz" pos="5601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5420">
          <p15:clr>
            <a:srgbClr val="FBAE40"/>
          </p15:clr>
        </p15:guide>
        <p15:guide id="6" pos="121">
          <p15:clr>
            <a:srgbClr val="FBAE40"/>
          </p15:clr>
        </p15:guide>
        <p15:guide id="7" pos="755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азделитель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372509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Разделитель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2227935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Разделитель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137" y="539103"/>
            <a:ext cx="912327" cy="9123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47722" y="611956"/>
            <a:ext cx="870861" cy="73595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600" b="0">
                <a:solidFill>
                  <a:srgbClr val="FFFFFF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6256"/>
            <a:ext cx="12192000" cy="6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dirty="0">
              <a:solidFill>
                <a:schemeClr val="accent5"/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72602" y="2973741"/>
            <a:ext cx="10846796" cy="480000"/>
          </a:xfrm>
          <a:prstGeom prst="rect">
            <a:avLst/>
          </a:prstGeom>
        </p:spPr>
        <p:txBody>
          <a:bodyPr lIns="0" rIns="0" bIns="10800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000" b="1" baseline="0">
                <a:solidFill>
                  <a:srgbClr val="000000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Кол-во символов </a:t>
            </a:r>
            <a:r>
              <a:rPr lang="en-US" dirty="0"/>
              <a:t>&lt; </a:t>
            </a:r>
            <a:r>
              <a:rPr lang="ru-RU" dirty="0"/>
              <a:t>или = 74</a:t>
            </a:r>
          </a:p>
        </p:txBody>
      </p:sp>
    </p:spTree>
    <p:extLst>
      <p:ext uri="{BB962C8B-B14F-4D97-AF65-F5344CB8AC3E}">
        <p14:creationId xmlns:p14="http://schemas.microsoft.com/office/powerpoint/2010/main" val="2470320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гион пустой">
    <p:bg>
      <p:bgPr>
        <a:gradFill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 userDrawn="1"/>
        </p:nvSpPr>
        <p:spPr>
          <a:xfrm>
            <a:off x="-3" y="-447"/>
            <a:ext cx="12192003" cy="549721"/>
          </a:xfrm>
          <a:prstGeom prst="rect">
            <a:avLst/>
          </a:prstGeom>
          <a:solidFill>
            <a:srgbClr val="498EB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ru-RU" sz="1333" baseline="-25000" dirty="0">
              <a:solidFill>
                <a:schemeClr val="accent5"/>
              </a:solidFill>
            </a:endParaRPr>
          </a:p>
        </p:txBody>
      </p:sp>
      <p:pic>
        <p:nvPicPr>
          <p:cNvPr id="75" name="Рисунок 7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4" y="6801"/>
            <a:ext cx="12190640" cy="535400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6669087"/>
            <a:ext cx="11454269" cy="1897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1577838" y="6669087"/>
            <a:ext cx="614161" cy="188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aseline="-25000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64860" y="6691397"/>
            <a:ext cx="527381" cy="144291"/>
          </a:xfrm>
          <a:prstGeom prst="rect">
            <a:avLst/>
          </a:prstGeom>
        </p:spPr>
        <p:txBody>
          <a:bodyPr vert="horz" lIns="108000" tIns="0" rIns="144000" bIns="0" rtlCol="0" anchor="t" anchorCtr="0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A483448D-3A78-4528-A469-B745A65DA48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4B8197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1219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4B8197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1455404" y="6669089"/>
            <a:ext cx="122432" cy="188913"/>
          </a:xfrm>
          <a:prstGeom prst="rect">
            <a:avLst/>
          </a:prstGeom>
          <a:solidFill>
            <a:srgbClr val="4B819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2759" y="6669085"/>
            <a:ext cx="12192000" cy="0"/>
          </a:xfrm>
          <a:prstGeom prst="line">
            <a:avLst/>
          </a:prstGeom>
          <a:ln>
            <a:solidFill>
              <a:srgbClr val="498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 userDrawn="1"/>
        </p:nvSpPr>
        <p:spPr>
          <a:xfrm>
            <a:off x="0" y="549256"/>
            <a:ext cx="12192000" cy="43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57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-1361" y="549275"/>
            <a:ext cx="12192001" cy="430691"/>
          </a:xfrm>
          <a:prstGeom prst="rect">
            <a:avLst/>
          </a:prstGeom>
          <a:noFill/>
        </p:spPr>
        <p:txBody>
          <a:bodyPr wrap="square" lIns="216000" tIns="36000" rIns="144000" bIns="72000" anchor="t" anchorCtr="0"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1700" b="1" cap="none" spc="0" baseline="0">
                <a:solidFill>
                  <a:srgbClr val="498DB2"/>
                </a:solidFill>
                <a:latin typeface="+mj-lt"/>
                <a:cs typeface="Arial" panose="020B0604020202020204" pitchFamily="34" charset="0"/>
              </a:defRPr>
            </a:lvl1pPr>
            <a:lvl2pPr marL="609570" indent="0">
              <a:buNone/>
              <a:defRPr sz="1867" cap="all" baseline="0">
                <a:solidFill>
                  <a:schemeClr val="accent5"/>
                </a:solidFill>
              </a:defRPr>
            </a:lvl2pPr>
            <a:lvl3pPr marL="1219140" indent="0">
              <a:buNone/>
              <a:defRPr sz="1867" cap="all" baseline="0">
                <a:solidFill>
                  <a:schemeClr val="accent5"/>
                </a:solidFill>
              </a:defRPr>
            </a:lvl3pPr>
            <a:lvl4pPr marL="1828709" indent="0">
              <a:buNone/>
              <a:defRPr sz="1867" cap="all" baseline="0">
                <a:solidFill>
                  <a:schemeClr val="accent5"/>
                </a:solidFill>
              </a:defRPr>
            </a:lvl4pPr>
            <a:lvl5pPr marL="2438278" indent="0">
              <a:buNone/>
              <a:defRPr sz="1867" cap="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72428" y="1069643"/>
            <a:ext cx="1219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 userDrawn="1"/>
        </p:nvCxnSpPr>
        <p:spPr>
          <a:xfrm>
            <a:off x="2759" y="979965"/>
            <a:ext cx="12192000" cy="0"/>
          </a:xfrm>
          <a:prstGeom prst="line">
            <a:avLst/>
          </a:prstGeom>
          <a:ln>
            <a:solidFill>
              <a:srgbClr val="498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4"/>
          <p:cNvGrpSpPr>
            <a:grpSpLocks noChangeAspect="1"/>
          </p:cNvGrpSpPr>
          <p:nvPr userDrawn="1"/>
        </p:nvGrpSpPr>
        <p:grpSpPr bwMode="auto">
          <a:xfrm>
            <a:off x="1131731" y="117657"/>
            <a:ext cx="3251200" cy="309563"/>
            <a:chOff x="5560" y="70"/>
            <a:chExt cx="2048" cy="195"/>
          </a:xfrm>
        </p:grpSpPr>
        <p:sp>
          <p:nvSpPr>
            <p:cNvPr id="7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560" y="70"/>
              <a:ext cx="2048" cy="195"/>
            </a:xfrm>
            <a:prstGeom prst="rect">
              <a:avLst/>
            </a:prstGeom>
            <a:solidFill>
              <a:srgbClr val="498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72" name="Freeform 6"/>
            <p:cNvSpPr>
              <a:spLocks/>
            </p:cNvSpPr>
            <p:nvPr userDrawn="1"/>
          </p:nvSpPr>
          <p:spPr bwMode="auto">
            <a:xfrm>
              <a:off x="5632" y="133"/>
              <a:ext cx="39" cy="62"/>
            </a:xfrm>
            <a:custGeom>
              <a:avLst/>
              <a:gdLst>
                <a:gd name="T0" fmla="*/ 35 w 39"/>
                <a:gd name="T1" fmla="*/ 14 h 61"/>
                <a:gd name="T2" fmla="*/ 29 w 39"/>
                <a:gd name="T3" fmla="*/ 10 h 61"/>
                <a:gd name="T4" fmla="*/ 22 w 39"/>
                <a:gd name="T5" fmla="*/ 9 h 61"/>
                <a:gd name="T6" fmla="*/ 18 w 39"/>
                <a:gd name="T7" fmla="*/ 10 h 61"/>
                <a:gd name="T8" fmla="*/ 14 w 39"/>
                <a:gd name="T9" fmla="*/ 12 h 61"/>
                <a:gd name="T10" fmla="*/ 11 w 39"/>
                <a:gd name="T11" fmla="*/ 16 h 61"/>
                <a:gd name="T12" fmla="*/ 10 w 39"/>
                <a:gd name="T13" fmla="*/ 22 h 61"/>
                <a:gd name="T14" fmla="*/ 10 w 39"/>
                <a:gd name="T15" fmla="*/ 39 h 61"/>
                <a:gd name="T16" fmla="*/ 11 w 39"/>
                <a:gd name="T17" fmla="*/ 45 h 61"/>
                <a:gd name="T18" fmla="*/ 14 w 39"/>
                <a:gd name="T19" fmla="*/ 49 h 61"/>
                <a:gd name="T20" fmla="*/ 18 w 39"/>
                <a:gd name="T21" fmla="*/ 51 h 61"/>
                <a:gd name="T22" fmla="*/ 22 w 39"/>
                <a:gd name="T23" fmla="*/ 52 h 61"/>
                <a:gd name="T24" fmla="*/ 29 w 39"/>
                <a:gd name="T25" fmla="*/ 51 h 61"/>
                <a:gd name="T26" fmla="*/ 35 w 39"/>
                <a:gd name="T27" fmla="*/ 48 h 61"/>
                <a:gd name="T28" fmla="*/ 39 w 39"/>
                <a:gd name="T29" fmla="*/ 55 h 61"/>
                <a:gd name="T30" fmla="*/ 32 w 39"/>
                <a:gd name="T31" fmla="*/ 59 h 61"/>
                <a:gd name="T32" fmla="*/ 22 w 39"/>
                <a:gd name="T33" fmla="*/ 61 h 61"/>
                <a:gd name="T34" fmla="*/ 14 w 39"/>
                <a:gd name="T35" fmla="*/ 59 h 61"/>
                <a:gd name="T36" fmla="*/ 7 w 39"/>
                <a:gd name="T37" fmla="*/ 56 h 61"/>
                <a:gd name="T38" fmla="*/ 2 w 39"/>
                <a:gd name="T39" fmla="*/ 50 h 61"/>
                <a:gd name="T40" fmla="*/ 0 w 39"/>
                <a:gd name="T41" fmla="*/ 41 h 61"/>
                <a:gd name="T42" fmla="*/ 0 w 39"/>
                <a:gd name="T43" fmla="*/ 20 h 61"/>
                <a:gd name="T44" fmla="*/ 2 w 39"/>
                <a:gd name="T45" fmla="*/ 11 h 61"/>
                <a:gd name="T46" fmla="*/ 7 w 39"/>
                <a:gd name="T47" fmla="*/ 5 h 61"/>
                <a:gd name="T48" fmla="*/ 14 w 39"/>
                <a:gd name="T49" fmla="*/ 2 h 61"/>
                <a:gd name="T50" fmla="*/ 22 w 39"/>
                <a:gd name="T51" fmla="*/ 0 h 61"/>
                <a:gd name="T52" fmla="*/ 31 w 39"/>
                <a:gd name="T53" fmla="*/ 2 h 61"/>
                <a:gd name="T54" fmla="*/ 39 w 39"/>
                <a:gd name="T55" fmla="*/ 6 h 61"/>
                <a:gd name="T56" fmla="*/ 35 w 39"/>
                <a:gd name="T57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61">
                  <a:moveTo>
                    <a:pt x="35" y="14"/>
                  </a:moveTo>
                  <a:cubicBezTo>
                    <a:pt x="33" y="12"/>
                    <a:pt x="31" y="11"/>
                    <a:pt x="29" y="10"/>
                  </a:cubicBezTo>
                  <a:cubicBezTo>
                    <a:pt x="27" y="10"/>
                    <a:pt x="24" y="9"/>
                    <a:pt x="22" y="9"/>
                  </a:cubicBezTo>
                  <a:cubicBezTo>
                    <a:pt x="21" y="9"/>
                    <a:pt x="19" y="10"/>
                    <a:pt x="18" y="10"/>
                  </a:cubicBezTo>
                  <a:cubicBezTo>
                    <a:pt x="16" y="11"/>
                    <a:pt x="15" y="11"/>
                    <a:pt x="14" y="12"/>
                  </a:cubicBezTo>
                  <a:cubicBezTo>
                    <a:pt x="13" y="13"/>
                    <a:pt x="12" y="14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2" y="47"/>
                    <a:pt x="13" y="48"/>
                    <a:pt x="14" y="49"/>
                  </a:cubicBezTo>
                  <a:cubicBezTo>
                    <a:pt x="15" y="50"/>
                    <a:pt x="16" y="51"/>
                    <a:pt x="18" y="51"/>
                  </a:cubicBezTo>
                  <a:cubicBezTo>
                    <a:pt x="19" y="51"/>
                    <a:pt x="21" y="52"/>
                    <a:pt x="22" y="52"/>
                  </a:cubicBezTo>
                  <a:cubicBezTo>
                    <a:pt x="24" y="52"/>
                    <a:pt x="26" y="51"/>
                    <a:pt x="29" y="51"/>
                  </a:cubicBezTo>
                  <a:cubicBezTo>
                    <a:pt x="31" y="50"/>
                    <a:pt x="33" y="49"/>
                    <a:pt x="35" y="48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7" y="57"/>
                    <a:pt x="35" y="58"/>
                    <a:pt x="32" y="59"/>
                  </a:cubicBezTo>
                  <a:cubicBezTo>
                    <a:pt x="29" y="60"/>
                    <a:pt x="26" y="61"/>
                    <a:pt x="22" y="61"/>
                  </a:cubicBezTo>
                  <a:cubicBezTo>
                    <a:pt x="19" y="61"/>
                    <a:pt x="17" y="60"/>
                    <a:pt x="14" y="59"/>
                  </a:cubicBezTo>
                  <a:cubicBezTo>
                    <a:pt x="11" y="59"/>
                    <a:pt x="9" y="57"/>
                    <a:pt x="7" y="56"/>
                  </a:cubicBezTo>
                  <a:cubicBezTo>
                    <a:pt x="5" y="54"/>
                    <a:pt x="3" y="52"/>
                    <a:pt x="2" y="50"/>
                  </a:cubicBezTo>
                  <a:cubicBezTo>
                    <a:pt x="1" y="47"/>
                    <a:pt x="0" y="45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1" y="14"/>
                    <a:pt x="2" y="11"/>
                  </a:cubicBezTo>
                  <a:cubicBezTo>
                    <a:pt x="3" y="9"/>
                    <a:pt x="5" y="7"/>
                    <a:pt x="7" y="5"/>
                  </a:cubicBezTo>
                  <a:cubicBezTo>
                    <a:pt x="9" y="4"/>
                    <a:pt x="11" y="3"/>
                    <a:pt x="14" y="2"/>
                  </a:cubicBezTo>
                  <a:cubicBezTo>
                    <a:pt x="17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7" y="4"/>
                    <a:pt x="39" y="6"/>
                  </a:cubicBezTo>
                  <a:lnTo>
                    <a:pt x="3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73" name="Freeform 7"/>
            <p:cNvSpPr>
              <a:spLocks noEditPoints="1"/>
            </p:cNvSpPr>
            <p:nvPr userDrawn="1"/>
          </p:nvSpPr>
          <p:spPr bwMode="auto">
            <a:xfrm>
              <a:off x="5679" y="133"/>
              <a:ext cx="45" cy="62"/>
            </a:xfrm>
            <a:custGeom>
              <a:avLst/>
              <a:gdLst>
                <a:gd name="T0" fmla="*/ 44 w 44"/>
                <a:gd name="T1" fmla="*/ 41 h 61"/>
                <a:gd name="T2" fmla="*/ 42 w 44"/>
                <a:gd name="T3" fmla="*/ 49 h 61"/>
                <a:gd name="T4" fmla="*/ 38 w 44"/>
                <a:gd name="T5" fmla="*/ 55 h 61"/>
                <a:gd name="T6" fmla="*/ 31 w 44"/>
                <a:gd name="T7" fmla="*/ 59 h 61"/>
                <a:gd name="T8" fmla="*/ 22 w 44"/>
                <a:gd name="T9" fmla="*/ 61 h 61"/>
                <a:gd name="T10" fmla="*/ 13 w 44"/>
                <a:gd name="T11" fmla="*/ 59 h 61"/>
                <a:gd name="T12" fmla="*/ 6 w 44"/>
                <a:gd name="T13" fmla="*/ 55 h 61"/>
                <a:gd name="T14" fmla="*/ 1 w 44"/>
                <a:gd name="T15" fmla="*/ 49 h 61"/>
                <a:gd name="T16" fmla="*/ 0 w 44"/>
                <a:gd name="T17" fmla="*/ 41 h 61"/>
                <a:gd name="T18" fmla="*/ 0 w 44"/>
                <a:gd name="T19" fmla="*/ 20 h 61"/>
                <a:gd name="T20" fmla="*/ 1 w 44"/>
                <a:gd name="T21" fmla="*/ 12 h 61"/>
                <a:gd name="T22" fmla="*/ 6 w 44"/>
                <a:gd name="T23" fmla="*/ 6 h 61"/>
                <a:gd name="T24" fmla="*/ 13 w 44"/>
                <a:gd name="T25" fmla="*/ 2 h 61"/>
                <a:gd name="T26" fmla="*/ 22 w 44"/>
                <a:gd name="T27" fmla="*/ 0 h 61"/>
                <a:gd name="T28" fmla="*/ 30 w 44"/>
                <a:gd name="T29" fmla="*/ 2 h 61"/>
                <a:gd name="T30" fmla="*/ 38 w 44"/>
                <a:gd name="T31" fmla="*/ 6 h 61"/>
                <a:gd name="T32" fmla="*/ 42 w 44"/>
                <a:gd name="T33" fmla="*/ 12 h 61"/>
                <a:gd name="T34" fmla="*/ 44 w 44"/>
                <a:gd name="T35" fmla="*/ 20 h 61"/>
                <a:gd name="T36" fmla="*/ 44 w 44"/>
                <a:gd name="T37" fmla="*/ 41 h 61"/>
                <a:gd name="T38" fmla="*/ 34 w 44"/>
                <a:gd name="T39" fmla="*/ 22 h 61"/>
                <a:gd name="T40" fmla="*/ 33 w 44"/>
                <a:gd name="T41" fmla="*/ 16 h 61"/>
                <a:gd name="T42" fmla="*/ 31 w 44"/>
                <a:gd name="T43" fmla="*/ 12 h 61"/>
                <a:gd name="T44" fmla="*/ 27 w 44"/>
                <a:gd name="T45" fmla="*/ 10 h 61"/>
                <a:gd name="T46" fmla="*/ 22 w 44"/>
                <a:gd name="T47" fmla="*/ 9 h 61"/>
                <a:gd name="T48" fmla="*/ 17 w 44"/>
                <a:gd name="T49" fmla="*/ 10 h 61"/>
                <a:gd name="T50" fmla="*/ 13 w 44"/>
                <a:gd name="T51" fmla="*/ 12 h 61"/>
                <a:gd name="T52" fmla="*/ 11 w 44"/>
                <a:gd name="T53" fmla="*/ 16 h 61"/>
                <a:gd name="T54" fmla="*/ 9 w 44"/>
                <a:gd name="T55" fmla="*/ 22 h 61"/>
                <a:gd name="T56" fmla="*/ 9 w 44"/>
                <a:gd name="T57" fmla="*/ 39 h 61"/>
                <a:gd name="T58" fmla="*/ 11 w 44"/>
                <a:gd name="T59" fmla="*/ 45 h 61"/>
                <a:gd name="T60" fmla="*/ 13 w 44"/>
                <a:gd name="T61" fmla="*/ 49 h 61"/>
                <a:gd name="T62" fmla="*/ 17 w 44"/>
                <a:gd name="T63" fmla="*/ 51 h 61"/>
                <a:gd name="T64" fmla="*/ 22 w 44"/>
                <a:gd name="T65" fmla="*/ 52 h 61"/>
                <a:gd name="T66" fmla="*/ 27 w 44"/>
                <a:gd name="T67" fmla="*/ 51 h 61"/>
                <a:gd name="T68" fmla="*/ 31 w 44"/>
                <a:gd name="T69" fmla="*/ 49 h 61"/>
                <a:gd name="T70" fmla="*/ 33 w 44"/>
                <a:gd name="T71" fmla="*/ 45 h 61"/>
                <a:gd name="T72" fmla="*/ 34 w 44"/>
                <a:gd name="T73" fmla="*/ 39 h 61"/>
                <a:gd name="T74" fmla="*/ 34 w 44"/>
                <a:gd name="T75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" h="61">
                  <a:moveTo>
                    <a:pt x="44" y="41"/>
                  </a:moveTo>
                  <a:cubicBezTo>
                    <a:pt x="44" y="44"/>
                    <a:pt x="44" y="47"/>
                    <a:pt x="42" y="49"/>
                  </a:cubicBezTo>
                  <a:cubicBezTo>
                    <a:pt x="41" y="52"/>
                    <a:pt x="40" y="54"/>
                    <a:pt x="38" y="55"/>
                  </a:cubicBezTo>
                  <a:cubicBezTo>
                    <a:pt x="36" y="57"/>
                    <a:pt x="33" y="58"/>
                    <a:pt x="31" y="59"/>
                  </a:cubicBezTo>
                  <a:cubicBezTo>
                    <a:pt x="28" y="60"/>
                    <a:pt x="25" y="61"/>
                    <a:pt x="22" y="61"/>
                  </a:cubicBezTo>
                  <a:cubicBezTo>
                    <a:pt x="19" y="61"/>
                    <a:pt x="16" y="60"/>
                    <a:pt x="13" y="59"/>
                  </a:cubicBezTo>
                  <a:cubicBezTo>
                    <a:pt x="10" y="58"/>
                    <a:pt x="8" y="57"/>
                    <a:pt x="6" y="55"/>
                  </a:cubicBezTo>
                  <a:cubicBezTo>
                    <a:pt x="4" y="54"/>
                    <a:pt x="3" y="52"/>
                    <a:pt x="1" y="49"/>
                  </a:cubicBezTo>
                  <a:cubicBezTo>
                    <a:pt x="0" y="47"/>
                    <a:pt x="0" y="44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3" y="9"/>
                    <a:pt x="4" y="7"/>
                    <a:pt x="6" y="6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3"/>
                    <a:pt x="36" y="4"/>
                    <a:pt x="38" y="6"/>
                  </a:cubicBezTo>
                  <a:cubicBezTo>
                    <a:pt x="40" y="7"/>
                    <a:pt x="41" y="9"/>
                    <a:pt x="42" y="12"/>
                  </a:cubicBezTo>
                  <a:cubicBezTo>
                    <a:pt x="44" y="14"/>
                    <a:pt x="44" y="17"/>
                    <a:pt x="44" y="20"/>
                  </a:cubicBezTo>
                  <a:lnTo>
                    <a:pt x="44" y="41"/>
                  </a:lnTo>
                  <a:close/>
                  <a:moveTo>
                    <a:pt x="34" y="22"/>
                  </a:moveTo>
                  <a:cubicBezTo>
                    <a:pt x="34" y="19"/>
                    <a:pt x="34" y="18"/>
                    <a:pt x="33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29" y="11"/>
                    <a:pt x="28" y="11"/>
                    <a:pt x="27" y="10"/>
                  </a:cubicBezTo>
                  <a:cubicBezTo>
                    <a:pt x="25" y="10"/>
                    <a:pt x="23" y="9"/>
                    <a:pt x="22" y="9"/>
                  </a:cubicBezTo>
                  <a:cubicBezTo>
                    <a:pt x="20" y="9"/>
                    <a:pt x="19" y="10"/>
                    <a:pt x="17" y="10"/>
                  </a:cubicBezTo>
                  <a:cubicBezTo>
                    <a:pt x="16" y="11"/>
                    <a:pt x="14" y="11"/>
                    <a:pt x="13" y="12"/>
                  </a:cubicBezTo>
                  <a:cubicBezTo>
                    <a:pt x="12" y="13"/>
                    <a:pt x="11" y="15"/>
                    <a:pt x="11" y="16"/>
                  </a:cubicBezTo>
                  <a:cubicBezTo>
                    <a:pt x="10" y="18"/>
                    <a:pt x="9" y="19"/>
                    <a:pt x="9" y="22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2"/>
                    <a:pt x="10" y="44"/>
                    <a:pt x="11" y="45"/>
                  </a:cubicBezTo>
                  <a:cubicBezTo>
                    <a:pt x="11" y="47"/>
                    <a:pt x="12" y="48"/>
                    <a:pt x="13" y="49"/>
                  </a:cubicBezTo>
                  <a:cubicBezTo>
                    <a:pt x="14" y="50"/>
                    <a:pt x="16" y="51"/>
                    <a:pt x="17" y="51"/>
                  </a:cubicBezTo>
                  <a:cubicBezTo>
                    <a:pt x="19" y="51"/>
                    <a:pt x="20" y="52"/>
                    <a:pt x="22" y="52"/>
                  </a:cubicBezTo>
                  <a:cubicBezTo>
                    <a:pt x="23" y="52"/>
                    <a:pt x="25" y="51"/>
                    <a:pt x="27" y="51"/>
                  </a:cubicBezTo>
                  <a:cubicBezTo>
                    <a:pt x="28" y="51"/>
                    <a:pt x="29" y="50"/>
                    <a:pt x="31" y="49"/>
                  </a:cubicBezTo>
                  <a:cubicBezTo>
                    <a:pt x="32" y="48"/>
                    <a:pt x="33" y="47"/>
                    <a:pt x="33" y="45"/>
                  </a:cubicBezTo>
                  <a:cubicBezTo>
                    <a:pt x="34" y="44"/>
                    <a:pt x="34" y="42"/>
                    <a:pt x="34" y="39"/>
                  </a:cubicBezTo>
                  <a:lnTo>
                    <a:pt x="3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74" name="Freeform 8"/>
            <p:cNvSpPr>
              <a:spLocks noEditPoints="1"/>
            </p:cNvSpPr>
            <p:nvPr userDrawn="1"/>
          </p:nvSpPr>
          <p:spPr bwMode="auto">
            <a:xfrm>
              <a:off x="5734" y="134"/>
              <a:ext cx="43" cy="60"/>
            </a:xfrm>
            <a:custGeom>
              <a:avLst/>
              <a:gdLst>
                <a:gd name="T0" fmla="*/ 43 w 43"/>
                <a:gd name="T1" fmla="*/ 42 h 59"/>
                <a:gd name="T2" fmla="*/ 42 w 43"/>
                <a:gd name="T3" fmla="*/ 48 h 59"/>
                <a:gd name="T4" fmla="*/ 39 w 43"/>
                <a:gd name="T5" fmla="*/ 54 h 59"/>
                <a:gd name="T6" fmla="*/ 34 w 43"/>
                <a:gd name="T7" fmla="*/ 58 h 59"/>
                <a:gd name="T8" fmla="*/ 26 w 43"/>
                <a:gd name="T9" fmla="*/ 59 h 59"/>
                <a:gd name="T10" fmla="*/ 0 w 43"/>
                <a:gd name="T11" fmla="*/ 59 h 59"/>
                <a:gd name="T12" fmla="*/ 0 w 43"/>
                <a:gd name="T13" fmla="*/ 0 h 59"/>
                <a:gd name="T14" fmla="*/ 25 w 43"/>
                <a:gd name="T15" fmla="*/ 0 h 59"/>
                <a:gd name="T16" fmla="*/ 33 w 43"/>
                <a:gd name="T17" fmla="*/ 1 h 59"/>
                <a:gd name="T18" fmla="*/ 38 w 43"/>
                <a:gd name="T19" fmla="*/ 5 h 59"/>
                <a:gd name="T20" fmla="*/ 41 w 43"/>
                <a:gd name="T21" fmla="*/ 10 h 59"/>
                <a:gd name="T22" fmla="*/ 42 w 43"/>
                <a:gd name="T23" fmla="*/ 16 h 59"/>
                <a:gd name="T24" fmla="*/ 41 w 43"/>
                <a:gd name="T25" fmla="*/ 23 h 59"/>
                <a:gd name="T26" fmla="*/ 35 w 43"/>
                <a:gd name="T27" fmla="*/ 28 h 59"/>
                <a:gd name="T28" fmla="*/ 41 w 43"/>
                <a:gd name="T29" fmla="*/ 34 h 59"/>
                <a:gd name="T30" fmla="*/ 43 w 43"/>
                <a:gd name="T31" fmla="*/ 42 h 59"/>
                <a:gd name="T32" fmla="*/ 32 w 43"/>
                <a:gd name="T33" fmla="*/ 16 h 59"/>
                <a:gd name="T34" fmla="*/ 30 w 43"/>
                <a:gd name="T35" fmla="*/ 11 h 59"/>
                <a:gd name="T36" fmla="*/ 23 w 43"/>
                <a:gd name="T37" fmla="*/ 9 h 59"/>
                <a:gd name="T38" fmla="*/ 10 w 43"/>
                <a:gd name="T39" fmla="*/ 9 h 59"/>
                <a:gd name="T40" fmla="*/ 10 w 43"/>
                <a:gd name="T41" fmla="*/ 24 h 59"/>
                <a:gd name="T42" fmla="*/ 23 w 43"/>
                <a:gd name="T43" fmla="*/ 24 h 59"/>
                <a:gd name="T44" fmla="*/ 30 w 43"/>
                <a:gd name="T45" fmla="*/ 22 h 59"/>
                <a:gd name="T46" fmla="*/ 32 w 43"/>
                <a:gd name="T47" fmla="*/ 16 h 59"/>
                <a:gd name="T48" fmla="*/ 33 w 43"/>
                <a:gd name="T49" fmla="*/ 41 h 59"/>
                <a:gd name="T50" fmla="*/ 30 w 43"/>
                <a:gd name="T51" fmla="*/ 35 h 59"/>
                <a:gd name="T52" fmla="*/ 24 w 43"/>
                <a:gd name="T53" fmla="*/ 33 h 59"/>
                <a:gd name="T54" fmla="*/ 10 w 43"/>
                <a:gd name="T55" fmla="*/ 33 h 59"/>
                <a:gd name="T56" fmla="*/ 10 w 43"/>
                <a:gd name="T57" fmla="*/ 50 h 59"/>
                <a:gd name="T58" fmla="*/ 24 w 43"/>
                <a:gd name="T59" fmla="*/ 50 h 59"/>
                <a:gd name="T60" fmla="*/ 31 w 43"/>
                <a:gd name="T61" fmla="*/ 48 h 59"/>
                <a:gd name="T62" fmla="*/ 33 w 43"/>
                <a:gd name="T63" fmla="*/ 4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59">
                  <a:moveTo>
                    <a:pt x="43" y="42"/>
                  </a:moveTo>
                  <a:cubicBezTo>
                    <a:pt x="43" y="44"/>
                    <a:pt x="43" y="46"/>
                    <a:pt x="42" y="48"/>
                  </a:cubicBezTo>
                  <a:cubicBezTo>
                    <a:pt x="41" y="50"/>
                    <a:pt x="40" y="52"/>
                    <a:pt x="39" y="54"/>
                  </a:cubicBezTo>
                  <a:cubicBezTo>
                    <a:pt x="38" y="55"/>
                    <a:pt x="36" y="57"/>
                    <a:pt x="34" y="58"/>
                  </a:cubicBezTo>
                  <a:cubicBezTo>
                    <a:pt x="32" y="59"/>
                    <a:pt x="29" y="59"/>
                    <a:pt x="2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8" y="5"/>
                  </a:cubicBezTo>
                  <a:cubicBezTo>
                    <a:pt x="39" y="6"/>
                    <a:pt x="41" y="8"/>
                    <a:pt x="41" y="10"/>
                  </a:cubicBezTo>
                  <a:cubicBezTo>
                    <a:pt x="42" y="12"/>
                    <a:pt x="42" y="14"/>
                    <a:pt x="42" y="16"/>
                  </a:cubicBezTo>
                  <a:cubicBezTo>
                    <a:pt x="42" y="18"/>
                    <a:pt x="42" y="20"/>
                    <a:pt x="41" y="23"/>
                  </a:cubicBezTo>
                  <a:cubicBezTo>
                    <a:pt x="39" y="25"/>
                    <a:pt x="38" y="27"/>
                    <a:pt x="35" y="28"/>
                  </a:cubicBezTo>
                  <a:cubicBezTo>
                    <a:pt x="38" y="30"/>
                    <a:pt x="40" y="32"/>
                    <a:pt x="41" y="34"/>
                  </a:cubicBezTo>
                  <a:cubicBezTo>
                    <a:pt x="43" y="37"/>
                    <a:pt x="43" y="39"/>
                    <a:pt x="43" y="42"/>
                  </a:cubicBezTo>
                  <a:close/>
                  <a:moveTo>
                    <a:pt x="32" y="16"/>
                  </a:moveTo>
                  <a:cubicBezTo>
                    <a:pt x="32" y="14"/>
                    <a:pt x="32" y="12"/>
                    <a:pt x="30" y="11"/>
                  </a:cubicBezTo>
                  <a:cubicBezTo>
                    <a:pt x="28" y="9"/>
                    <a:pt x="26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8" y="23"/>
                    <a:pt x="30" y="22"/>
                  </a:cubicBezTo>
                  <a:cubicBezTo>
                    <a:pt x="32" y="21"/>
                    <a:pt x="32" y="19"/>
                    <a:pt x="32" y="16"/>
                  </a:cubicBezTo>
                  <a:close/>
                  <a:moveTo>
                    <a:pt x="33" y="41"/>
                  </a:moveTo>
                  <a:cubicBezTo>
                    <a:pt x="33" y="39"/>
                    <a:pt x="32" y="37"/>
                    <a:pt x="30" y="35"/>
                  </a:cubicBezTo>
                  <a:cubicBezTo>
                    <a:pt x="28" y="33"/>
                    <a:pt x="26" y="33"/>
                    <a:pt x="2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7" y="50"/>
                    <a:pt x="29" y="49"/>
                    <a:pt x="31" y="48"/>
                  </a:cubicBezTo>
                  <a:cubicBezTo>
                    <a:pt x="32" y="46"/>
                    <a:pt x="33" y="44"/>
                    <a:pt x="33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2" name="Freeform 9"/>
            <p:cNvSpPr>
              <a:spLocks noEditPoints="1"/>
            </p:cNvSpPr>
            <p:nvPr userDrawn="1"/>
          </p:nvSpPr>
          <p:spPr bwMode="auto">
            <a:xfrm>
              <a:off x="5786" y="134"/>
              <a:ext cx="42" cy="60"/>
            </a:xfrm>
            <a:custGeom>
              <a:avLst/>
              <a:gdLst>
                <a:gd name="T0" fmla="*/ 25 w 42"/>
                <a:gd name="T1" fmla="*/ 0 h 59"/>
                <a:gd name="T2" fmla="*/ 33 w 42"/>
                <a:gd name="T3" fmla="*/ 2 h 59"/>
                <a:gd name="T4" fmla="*/ 38 w 42"/>
                <a:gd name="T5" fmla="*/ 6 h 59"/>
                <a:gd name="T6" fmla="*/ 41 w 42"/>
                <a:gd name="T7" fmla="*/ 12 h 59"/>
                <a:gd name="T8" fmla="*/ 42 w 42"/>
                <a:gd name="T9" fmla="*/ 18 h 59"/>
                <a:gd name="T10" fmla="*/ 41 w 42"/>
                <a:gd name="T11" fmla="*/ 24 h 59"/>
                <a:gd name="T12" fmla="*/ 38 w 42"/>
                <a:gd name="T13" fmla="*/ 30 h 59"/>
                <a:gd name="T14" fmla="*/ 32 w 42"/>
                <a:gd name="T15" fmla="*/ 34 h 59"/>
                <a:gd name="T16" fmla="*/ 25 w 42"/>
                <a:gd name="T17" fmla="*/ 36 h 59"/>
                <a:gd name="T18" fmla="*/ 10 w 42"/>
                <a:gd name="T19" fmla="*/ 36 h 59"/>
                <a:gd name="T20" fmla="*/ 10 w 42"/>
                <a:gd name="T21" fmla="*/ 59 h 59"/>
                <a:gd name="T22" fmla="*/ 0 w 42"/>
                <a:gd name="T23" fmla="*/ 59 h 59"/>
                <a:gd name="T24" fmla="*/ 0 w 42"/>
                <a:gd name="T25" fmla="*/ 0 h 59"/>
                <a:gd name="T26" fmla="*/ 25 w 42"/>
                <a:gd name="T27" fmla="*/ 0 h 59"/>
                <a:gd name="T28" fmla="*/ 10 w 42"/>
                <a:gd name="T29" fmla="*/ 27 h 59"/>
                <a:gd name="T30" fmla="*/ 23 w 42"/>
                <a:gd name="T31" fmla="*/ 27 h 59"/>
                <a:gd name="T32" fmla="*/ 30 w 42"/>
                <a:gd name="T33" fmla="*/ 25 h 59"/>
                <a:gd name="T34" fmla="*/ 32 w 42"/>
                <a:gd name="T35" fmla="*/ 18 h 59"/>
                <a:gd name="T36" fmla="*/ 30 w 42"/>
                <a:gd name="T37" fmla="*/ 11 h 59"/>
                <a:gd name="T38" fmla="*/ 23 w 42"/>
                <a:gd name="T39" fmla="*/ 9 h 59"/>
                <a:gd name="T40" fmla="*/ 10 w 42"/>
                <a:gd name="T41" fmla="*/ 9 h 59"/>
                <a:gd name="T42" fmla="*/ 10 w 42"/>
                <a:gd name="T43" fmla="*/ 2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59">
                  <a:moveTo>
                    <a:pt x="25" y="0"/>
                  </a:moveTo>
                  <a:cubicBezTo>
                    <a:pt x="28" y="0"/>
                    <a:pt x="31" y="1"/>
                    <a:pt x="33" y="2"/>
                  </a:cubicBezTo>
                  <a:cubicBezTo>
                    <a:pt x="35" y="3"/>
                    <a:pt x="37" y="4"/>
                    <a:pt x="38" y="6"/>
                  </a:cubicBezTo>
                  <a:cubicBezTo>
                    <a:pt x="39" y="8"/>
                    <a:pt x="40" y="9"/>
                    <a:pt x="41" y="12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0"/>
                    <a:pt x="42" y="22"/>
                    <a:pt x="41" y="24"/>
                  </a:cubicBezTo>
                  <a:cubicBezTo>
                    <a:pt x="40" y="27"/>
                    <a:pt x="39" y="28"/>
                    <a:pt x="38" y="30"/>
                  </a:cubicBezTo>
                  <a:cubicBezTo>
                    <a:pt x="36" y="32"/>
                    <a:pt x="34" y="33"/>
                    <a:pt x="32" y="34"/>
                  </a:cubicBezTo>
                  <a:cubicBezTo>
                    <a:pt x="30" y="36"/>
                    <a:pt x="28" y="36"/>
                    <a:pt x="2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5" y="0"/>
                  </a:lnTo>
                  <a:close/>
                  <a:moveTo>
                    <a:pt x="10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6" y="27"/>
                    <a:pt x="28" y="26"/>
                    <a:pt x="30" y="25"/>
                  </a:cubicBezTo>
                  <a:cubicBezTo>
                    <a:pt x="32" y="23"/>
                    <a:pt x="32" y="21"/>
                    <a:pt x="32" y="18"/>
                  </a:cubicBezTo>
                  <a:cubicBezTo>
                    <a:pt x="32" y="15"/>
                    <a:pt x="32" y="13"/>
                    <a:pt x="30" y="11"/>
                  </a:cubicBezTo>
                  <a:cubicBezTo>
                    <a:pt x="28" y="10"/>
                    <a:pt x="26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3" name="Freeform 10"/>
            <p:cNvSpPr>
              <a:spLocks/>
            </p:cNvSpPr>
            <p:nvPr userDrawn="1"/>
          </p:nvSpPr>
          <p:spPr bwMode="auto">
            <a:xfrm>
              <a:off x="5835" y="134"/>
              <a:ext cx="40" cy="60"/>
            </a:xfrm>
            <a:custGeom>
              <a:avLst/>
              <a:gdLst>
                <a:gd name="T0" fmla="*/ 0 w 40"/>
                <a:gd name="T1" fmla="*/ 0 h 60"/>
                <a:gd name="T2" fmla="*/ 40 w 40"/>
                <a:gd name="T3" fmla="*/ 0 h 60"/>
                <a:gd name="T4" fmla="*/ 40 w 40"/>
                <a:gd name="T5" fmla="*/ 9 h 60"/>
                <a:gd name="T6" fmla="*/ 9 w 40"/>
                <a:gd name="T7" fmla="*/ 9 h 60"/>
                <a:gd name="T8" fmla="*/ 9 w 40"/>
                <a:gd name="T9" fmla="*/ 25 h 60"/>
                <a:gd name="T10" fmla="*/ 35 w 40"/>
                <a:gd name="T11" fmla="*/ 25 h 60"/>
                <a:gd name="T12" fmla="*/ 35 w 40"/>
                <a:gd name="T13" fmla="*/ 35 h 60"/>
                <a:gd name="T14" fmla="*/ 9 w 40"/>
                <a:gd name="T15" fmla="*/ 35 h 60"/>
                <a:gd name="T16" fmla="*/ 9 w 40"/>
                <a:gd name="T17" fmla="*/ 51 h 60"/>
                <a:gd name="T18" fmla="*/ 40 w 40"/>
                <a:gd name="T19" fmla="*/ 51 h 60"/>
                <a:gd name="T20" fmla="*/ 40 w 40"/>
                <a:gd name="T21" fmla="*/ 60 h 60"/>
                <a:gd name="T22" fmla="*/ 0 w 40"/>
                <a:gd name="T23" fmla="*/ 60 h 60"/>
                <a:gd name="T24" fmla="*/ 0 w 40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0" y="0"/>
                  </a:moveTo>
                  <a:lnTo>
                    <a:pt x="40" y="0"/>
                  </a:lnTo>
                  <a:lnTo>
                    <a:pt x="40" y="9"/>
                  </a:lnTo>
                  <a:lnTo>
                    <a:pt x="9" y="9"/>
                  </a:lnTo>
                  <a:lnTo>
                    <a:pt x="9" y="25"/>
                  </a:lnTo>
                  <a:lnTo>
                    <a:pt x="35" y="25"/>
                  </a:lnTo>
                  <a:lnTo>
                    <a:pt x="35" y="35"/>
                  </a:lnTo>
                  <a:lnTo>
                    <a:pt x="9" y="35"/>
                  </a:lnTo>
                  <a:lnTo>
                    <a:pt x="9" y="51"/>
                  </a:lnTo>
                  <a:lnTo>
                    <a:pt x="40" y="51"/>
                  </a:lnTo>
                  <a:lnTo>
                    <a:pt x="40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4" name="Freeform 11"/>
            <p:cNvSpPr>
              <a:spLocks/>
            </p:cNvSpPr>
            <p:nvPr userDrawn="1"/>
          </p:nvSpPr>
          <p:spPr bwMode="auto">
            <a:xfrm>
              <a:off x="5883" y="134"/>
              <a:ext cx="56" cy="60"/>
            </a:xfrm>
            <a:custGeom>
              <a:avLst/>
              <a:gdLst>
                <a:gd name="T0" fmla="*/ 45 w 56"/>
                <a:gd name="T1" fmla="*/ 23 h 60"/>
                <a:gd name="T2" fmla="*/ 40 w 56"/>
                <a:gd name="T3" fmla="*/ 35 h 60"/>
                <a:gd name="T4" fmla="*/ 32 w 56"/>
                <a:gd name="T5" fmla="*/ 52 h 60"/>
                <a:gd name="T6" fmla="*/ 24 w 56"/>
                <a:gd name="T7" fmla="*/ 52 h 60"/>
                <a:gd name="T8" fmla="*/ 16 w 56"/>
                <a:gd name="T9" fmla="*/ 36 h 60"/>
                <a:gd name="T10" fmla="*/ 10 w 56"/>
                <a:gd name="T11" fmla="*/ 23 h 60"/>
                <a:gd name="T12" fmla="*/ 10 w 56"/>
                <a:gd name="T13" fmla="*/ 23 h 60"/>
                <a:gd name="T14" fmla="*/ 10 w 56"/>
                <a:gd name="T15" fmla="*/ 60 h 60"/>
                <a:gd name="T16" fmla="*/ 0 w 56"/>
                <a:gd name="T17" fmla="*/ 60 h 60"/>
                <a:gd name="T18" fmla="*/ 0 w 56"/>
                <a:gd name="T19" fmla="*/ 0 h 60"/>
                <a:gd name="T20" fmla="*/ 9 w 56"/>
                <a:gd name="T21" fmla="*/ 0 h 60"/>
                <a:gd name="T22" fmla="*/ 21 w 56"/>
                <a:gd name="T23" fmla="*/ 22 h 60"/>
                <a:gd name="T24" fmla="*/ 28 w 56"/>
                <a:gd name="T25" fmla="*/ 39 h 60"/>
                <a:gd name="T26" fmla="*/ 28 w 56"/>
                <a:gd name="T27" fmla="*/ 39 h 60"/>
                <a:gd name="T28" fmla="*/ 36 w 56"/>
                <a:gd name="T29" fmla="*/ 22 h 60"/>
                <a:gd name="T30" fmla="*/ 46 w 56"/>
                <a:gd name="T31" fmla="*/ 0 h 60"/>
                <a:gd name="T32" fmla="*/ 56 w 56"/>
                <a:gd name="T33" fmla="*/ 0 h 60"/>
                <a:gd name="T34" fmla="*/ 56 w 56"/>
                <a:gd name="T35" fmla="*/ 60 h 60"/>
                <a:gd name="T36" fmla="*/ 46 w 56"/>
                <a:gd name="T37" fmla="*/ 60 h 60"/>
                <a:gd name="T38" fmla="*/ 46 w 56"/>
                <a:gd name="T39" fmla="*/ 23 h 60"/>
                <a:gd name="T40" fmla="*/ 45 w 56"/>
                <a:gd name="T41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60">
                  <a:moveTo>
                    <a:pt x="45" y="23"/>
                  </a:moveTo>
                  <a:lnTo>
                    <a:pt x="40" y="35"/>
                  </a:lnTo>
                  <a:lnTo>
                    <a:pt x="32" y="52"/>
                  </a:lnTo>
                  <a:lnTo>
                    <a:pt x="24" y="52"/>
                  </a:lnTo>
                  <a:lnTo>
                    <a:pt x="16" y="36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1" y="22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36" y="22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56" y="60"/>
                  </a:lnTo>
                  <a:lnTo>
                    <a:pt x="46" y="60"/>
                  </a:lnTo>
                  <a:lnTo>
                    <a:pt x="46" y="23"/>
                  </a:lnTo>
                  <a:lnTo>
                    <a:pt x="45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5" name="Freeform 12"/>
            <p:cNvSpPr>
              <a:spLocks/>
            </p:cNvSpPr>
            <p:nvPr userDrawn="1"/>
          </p:nvSpPr>
          <p:spPr bwMode="auto">
            <a:xfrm>
              <a:off x="5949" y="134"/>
              <a:ext cx="41" cy="60"/>
            </a:xfrm>
            <a:custGeom>
              <a:avLst/>
              <a:gdLst>
                <a:gd name="T0" fmla="*/ 0 w 41"/>
                <a:gd name="T1" fmla="*/ 0 h 60"/>
                <a:gd name="T2" fmla="*/ 41 w 41"/>
                <a:gd name="T3" fmla="*/ 0 h 60"/>
                <a:gd name="T4" fmla="*/ 41 w 41"/>
                <a:gd name="T5" fmla="*/ 9 h 60"/>
                <a:gd name="T6" fmla="*/ 9 w 41"/>
                <a:gd name="T7" fmla="*/ 9 h 60"/>
                <a:gd name="T8" fmla="*/ 9 w 41"/>
                <a:gd name="T9" fmla="*/ 25 h 60"/>
                <a:gd name="T10" fmla="*/ 35 w 41"/>
                <a:gd name="T11" fmla="*/ 25 h 60"/>
                <a:gd name="T12" fmla="*/ 35 w 41"/>
                <a:gd name="T13" fmla="*/ 35 h 60"/>
                <a:gd name="T14" fmla="*/ 9 w 41"/>
                <a:gd name="T15" fmla="*/ 35 h 60"/>
                <a:gd name="T16" fmla="*/ 9 w 41"/>
                <a:gd name="T17" fmla="*/ 51 h 60"/>
                <a:gd name="T18" fmla="*/ 41 w 41"/>
                <a:gd name="T19" fmla="*/ 51 h 60"/>
                <a:gd name="T20" fmla="*/ 41 w 41"/>
                <a:gd name="T21" fmla="*/ 60 h 60"/>
                <a:gd name="T22" fmla="*/ 0 w 41"/>
                <a:gd name="T23" fmla="*/ 60 h 60"/>
                <a:gd name="T24" fmla="*/ 0 w 4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60">
                  <a:moveTo>
                    <a:pt x="0" y="0"/>
                  </a:moveTo>
                  <a:lnTo>
                    <a:pt x="41" y="0"/>
                  </a:lnTo>
                  <a:lnTo>
                    <a:pt x="41" y="9"/>
                  </a:lnTo>
                  <a:lnTo>
                    <a:pt x="9" y="9"/>
                  </a:lnTo>
                  <a:lnTo>
                    <a:pt x="9" y="25"/>
                  </a:lnTo>
                  <a:lnTo>
                    <a:pt x="35" y="25"/>
                  </a:lnTo>
                  <a:lnTo>
                    <a:pt x="35" y="35"/>
                  </a:lnTo>
                  <a:lnTo>
                    <a:pt x="9" y="35"/>
                  </a:lnTo>
                  <a:lnTo>
                    <a:pt x="9" y="51"/>
                  </a:lnTo>
                  <a:lnTo>
                    <a:pt x="41" y="51"/>
                  </a:lnTo>
                  <a:lnTo>
                    <a:pt x="41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6" name="Freeform 13"/>
            <p:cNvSpPr>
              <a:spLocks/>
            </p:cNvSpPr>
            <p:nvPr userDrawn="1"/>
          </p:nvSpPr>
          <p:spPr bwMode="auto">
            <a:xfrm>
              <a:off x="5998" y="134"/>
              <a:ext cx="44" cy="60"/>
            </a:xfrm>
            <a:custGeom>
              <a:avLst/>
              <a:gdLst>
                <a:gd name="T0" fmla="*/ 34 w 44"/>
                <a:gd name="T1" fmla="*/ 60 h 60"/>
                <a:gd name="T2" fmla="*/ 34 w 44"/>
                <a:gd name="T3" fmla="*/ 35 h 60"/>
                <a:gd name="T4" fmla="*/ 10 w 44"/>
                <a:gd name="T5" fmla="*/ 35 h 60"/>
                <a:gd name="T6" fmla="*/ 10 w 44"/>
                <a:gd name="T7" fmla="*/ 60 h 60"/>
                <a:gd name="T8" fmla="*/ 0 w 44"/>
                <a:gd name="T9" fmla="*/ 60 h 60"/>
                <a:gd name="T10" fmla="*/ 0 w 44"/>
                <a:gd name="T11" fmla="*/ 0 h 60"/>
                <a:gd name="T12" fmla="*/ 10 w 44"/>
                <a:gd name="T13" fmla="*/ 0 h 60"/>
                <a:gd name="T14" fmla="*/ 10 w 44"/>
                <a:gd name="T15" fmla="*/ 25 h 60"/>
                <a:gd name="T16" fmla="*/ 34 w 44"/>
                <a:gd name="T17" fmla="*/ 25 h 60"/>
                <a:gd name="T18" fmla="*/ 34 w 44"/>
                <a:gd name="T19" fmla="*/ 0 h 60"/>
                <a:gd name="T20" fmla="*/ 44 w 44"/>
                <a:gd name="T21" fmla="*/ 0 h 60"/>
                <a:gd name="T22" fmla="*/ 44 w 44"/>
                <a:gd name="T23" fmla="*/ 60 h 60"/>
                <a:gd name="T24" fmla="*/ 34 w 44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0">
                  <a:moveTo>
                    <a:pt x="34" y="60"/>
                  </a:moveTo>
                  <a:lnTo>
                    <a:pt x="34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34" y="25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44" y="60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7" name="Freeform 14"/>
            <p:cNvSpPr>
              <a:spLocks/>
            </p:cNvSpPr>
            <p:nvPr userDrawn="1"/>
          </p:nvSpPr>
          <p:spPr bwMode="auto">
            <a:xfrm>
              <a:off x="6052" y="134"/>
              <a:ext cx="45" cy="60"/>
            </a:xfrm>
            <a:custGeom>
              <a:avLst/>
              <a:gdLst>
                <a:gd name="T0" fmla="*/ 35 w 45"/>
                <a:gd name="T1" fmla="*/ 60 h 60"/>
                <a:gd name="T2" fmla="*/ 35 w 45"/>
                <a:gd name="T3" fmla="*/ 35 h 60"/>
                <a:gd name="T4" fmla="*/ 10 w 45"/>
                <a:gd name="T5" fmla="*/ 35 h 60"/>
                <a:gd name="T6" fmla="*/ 10 w 45"/>
                <a:gd name="T7" fmla="*/ 60 h 60"/>
                <a:gd name="T8" fmla="*/ 0 w 45"/>
                <a:gd name="T9" fmla="*/ 60 h 60"/>
                <a:gd name="T10" fmla="*/ 0 w 45"/>
                <a:gd name="T11" fmla="*/ 0 h 60"/>
                <a:gd name="T12" fmla="*/ 10 w 45"/>
                <a:gd name="T13" fmla="*/ 0 h 60"/>
                <a:gd name="T14" fmla="*/ 10 w 45"/>
                <a:gd name="T15" fmla="*/ 25 h 60"/>
                <a:gd name="T16" fmla="*/ 35 w 45"/>
                <a:gd name="T17" fmla="*/ 25 h 60"/>
                <a:gd name="T18" fmla="*/ 35 w 45"/>
                <a:gd name="T19" fmla="*/ 0 h 60"/>
                <a:gd name="T20" fmla="*/ 45 w 45"/>
                <a:gd name="T21" fmla="*/ 0 h 60"/>
                <a:gd name="T22" fmla="*/ 45 w 45"/>
                <a:gd name="T23" fmla="*/ 60 h 60"/>
                <a:gd name="T24" fmla="*/ 35 w 45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60">
                  <a:moveTo>
                    <a:pt x="35" y="60"/>
                  </a:moveTo>
                  <a:lnTo>
                    <a:pt x="35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35" y="2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60"/>
                  </a:lnTo>
                  <a:lnTo>
                    <a:pt x="35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8" name="Freeform 15"/>
            <p:cNvSpPr>
              <a:spLocks noEditPoints="1"/>
            </p:cNvSpPr>
            <p:nvPr userDrawn="1"/>
          </p:nvSpPr>
          <p:spPr bwMode="auto">
            <a:xfrm>
              <a:off x="6106" y="133"/>
              <a:ext cx="44" cy="62"/>
            </a:xfrm>
            <a:custGeom>
              <a:avLst/>
              <a:gdLst>
                <a:gd name="T0" fmla="*/ 44 w 44"/>
                <a:gd name="T1" fmla="*/ 41 h 61"/>
                <a:gd name="T2" fmla="*/ 43 w 44"/>
                <a:gd name="T3" fmla="*/ 49 h 61"/>
                <a:gd name="T4" fmla="*/ 38 w 44"/>
                <a:gd name="T5" fmla="*/ 55 h 61"/>
                <a:gd name="T6" fmla="*/ 31 w 44"/>
                <a:gd name="T7" fmla="*/ 59 h 61"/>
                <a:gd name="T8" fmla="*/ 22 w 44"/>
                <a:gd name="T9" fmla="*/ 61 h 61"/>
                <a:gd name="T10" fmla="*/ 13 w 44"/>
                <a:gd name="T11" fmla="*/ 59 h 61"/>
                <a:gd name="T12" fmla="*/ 6 w 44"/>
                <a:gd name="T13" fmla="*/ 55 h 61"/>
                <a:gd name="T14" fmla="*/ 2 w 44"/>
                <a:gd name="T15" fmla="*/ 49 h 61"/>
                <a:gd name="T16" fmla="*/ 0 w 44"/>
                <a:gd name="T17" fmla="*/ 41 h 61"/>
                <a:gd name="T18" fmla="*/ 0 w 44"/>
                <a:gd name="T19" fmla="*/ 20 h 61"/>
                <a:gd name="T20" fmla="*/ 2 w 44"/>
                <a:gd name="T21" fmla="*/ 12 h 61"/>
                <a:gd name="T22" fmla="*/ 6 w 44"/>
                <a:gd name="T23" fmla="*/ 6 h 61"/>
                <a:gd name="T24" fmla="*/ 13 w 44"/>
                <a:gd name="T25" fmla="*/ 2 h 61"/>
                <a:gd name="T26" fmla="*/ 22 w 44"/>
                <a:gd name="T27" fmla="*/ 0 h 61"/>
                <a:gd name="T28" fmla="*/ 31 w 44"/>
                <a:gd name="T29" fmla="*/ 2 h 61"/>
                <a:gd name="T30" fmla="*/ 38 w 44"/>
                <a:gd name="T31" fmla="*/ 6 h 61"/>
                <a:gd name="T32" fmla="*/ 43 w 44"/>
                <a:gd name="T33" fmla="*/ 12 h 61"/>
                <a:gd name="T34" fmla="*/ 44 w 44"/>
                <a:gd name="T35" fmla="*/ 20 h 61"/>
                <a:gd name="T36" fmla="*/ 44 w 44"/>
                <a:gd name="T37" fmla="*/ 41 h 61"/>
                <a:gd name="T38" fmla="*/ 35 w 44"/>
                <a:gd name="T39" fmla="*/ 22 h 61"/>
                <a:gd name="T40" fmla="*/ 34 w 44"/>
                <a:gd name="T41" fmla="*/ 16 h 61"/>
                <a:gd name="T42" fmla="*/ 31 w 44"/>
                <a:gd name="T43" fmla="*/ 12 h 61"/>
                <a:gd name="T44" fmla="*/ 27 w 44"/>
                <a:gd name="T45" fmla="*/ 10 h 61"/>
                <a:gd name="T46" fmla="*/ 22 w 44"/>
                <a:gd name="T47" fmla="*/ 9 h 61"/>
                <a:gd name="T48" fmla="*/ 17 w 44"/>
                <a:gd name="T49" fmla="*/ 10 h 61"/>
                <a:gd name="T50" fmla="*/ 13 w 44"/>
                <a:gd name="T51" fmla="*/ 12 h 61"/>
                <a:gd name="T52" fmla="*/ 11 w 44"/>
                <a:gd name="T53" fmla="*/ 16 h 61"/>
                <a:gd name="T54" fmla="*/ 10 w 44"/>
                <a:gd name="T55" fmla="*/ 22 h 61"/>
                <a:gd name="T56" fmla="*/ 10 w 44"/>
                <a:gd name="T57" fmla="*/ 39 h 61"/>
                <a:gd name="T58" fmla="*/ 11 w 44"/>
                <a:gd name="T59" fmla="*/ 45 h 61"/>
                <a:gd name="T60" fmla="*/ 13 w 44"/>
                <a:gd name="T61" fmla="*/ 49 h 61"/>
                <a:gd name="T62" fmla="*/ 17 w 44"/>
                <a:gd name="T63" fmla="*/ 51 h 61"/>
                <a:gd name="T64" fmla="*/ 22 w 44"/>
                <a:gd name="T65" fmla="*/ 52 h 61"/>
                <a:gd name="T66" fmla="*/ 27 w 44"/>
                <a:gd name="T67" fmla="*/ 51 h 61"/>
                <a:gd name="T68" fmla="*/ 31 w 44"/>
                <a:gd name="T69" fmla="*/ 49 h 61"/>
                <a:gd name="T70" fmla="*/ 34 w 44"/>
                <a:gd name="T71" fmla="*/ 45 h 61"/>
                <a:gd name="T72" fmla="*/ 35 w 44"/>
                <a:gd name="T73" fmla="*/ 39 h 61"/>
                <a:gd name="T74" fmla="*/ 35 w 44"/>
                <a:gd name="T75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" h="61">
                  <a:moveTo>
                    <a:pt x="44" y="41"/>
                  </a:moveTo>
                  <a:cubicBezTo>
                    <a:pt x="44" y="44"/>
                    <a:pt x="44" y="47"/>
                    <a:pt x="43" y="49"/>
                  </a:cubicBezTo>
                  <a:cubicBezTo>
                    <a:pt x="41" y="52"/>
                    <a:pt x="40" y="54"/>
                    <a:pt x="38" y="55"/>
                  </a:cubicBezTo>
                  <a:cubicBezTo>
                    <a:pt x="36" y="57"/>
                    <a:pt x="33" y="58"/>
                    <a:pt x="31" y="59"/>
                  </a:cubicBezTo>
                  <a:cubicBezTo>
                    <a:pt x="28" y="60"/>
                    <a:pt x="25" y="61"/>
                    <a:pt x="22" y="61"/>
                  </a:cubicBezTo>
                  <a:cubicBezTo>
                    <a:pt x="19" y="61"/>
                    <a:pt x="16" y="60"/>
                    <a:pt x="13" y="59"/>
                  </a:cubicBezTo>
                  <a:cubicBezTo>
                    <a:pt x="11" y="58"/>
                    <a:pt x="8" y="57"/>
                    <a:pt x="6" y="55"/>
                  </a:cubicBezTo>
                  <a:cubicBezTo>
                    <a:pt x="4" y="54"/>
                    <a:pt x="3" y="52"/>
                    <a:pt x="2" y="49"/>
                  </a:cubicBezTo>
                  <a:cubicBezTo>
                    <a:pt x="0" y="47"/>
                    <a:pt x="0" y="44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2" y="12"/>
                  </a:cubicBezTo>
                  <a:cubicBezTo>
                    <a:pt x="3" y="9"/>
                    <a:pt x="4" y="7"/>
                    <a:pt x="6" y="6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3" y="3"/>
                    <a:pt x="36" y="4"/>
                    <a:pt x="38" y="6"/>
                  </a:cubicBezTo>
                  <a:cubicBezTo>
                    <a:pt x="40" y="7"/>
                    <a:pt x="41" y="9"/>
                    <a:pt x="43" y="12"/>
                  </a:cubicBezTo>
                  <a:cubicBezTo>
                    <a:pt x="44" y="14"/>
                    <a:pt x="44" y="17"/>
                    <a:pt x="44" y="20"/>
                  </a:cubicBezTo>
                  <a:lnTo>
                    <a:pt x="44" y="41"/>
                  </a:lnTo>
                  <a:close/>
                  <a:moveTo>
                    <a:pt x="35" y="22"/>
                  </a:moveTo>
                  <a:cubicBezTo>
                    <a:pt x="35" y="19"/>
                    <a:pt x="34" y="18"/>
                    <a:pt x="34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8" y="11"/>
                    <a:pt x="27" y="10"/>
                  </a:cubicBezTo>
                  <a:cubicBezTo>
                    <a:pt x="25" y="10"/>
                    <a:pt x="24" y="9"/>
                    <a:pt x="22" y="9"/>
                  </a:cubicBezTo>
                  <a:cubicBezTo>
                    <a:pt x="20" y="9"/>
                    <a:pt x="19" y="10"/>
                    <a:pt x="17" y="10"/>
                  </a:cubicBezTo>
                  <a:cubicBezTo>
                    <a:pt x="16" y="11"/>
                    <a:pt x="15" y="11"/>
                    <a:pt x="13" y="12"/>
                  </a:cubicBezTo>
                  <a:cubicBezTo>
                    <a:pt x="12" y="13"/>
                    <a:pt x="11" y="15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1" y="47"/>
                    <a:pt x="12" y="48"/>
                    <a:pt x="13" y="49"/>
                  </a:cubicBezTo>
                  <a:cubicBezTo>
                    <a:pt x="15" y="50"/>
                    <a:pt x="16" y="51"/>
                    <a:pt x="17" y="51"/>
                  </a:cubicBezTo>
                  <a:cubicBezTo>
                    <a:pt x="19" y="51"/>
                    <a:pt x="20" y="52"/>
                    <a:pt x="22" y="52"/>
                  </a:cubicBezTo>
                  <a:cubicBezTo>
                    <a:pt x="24" y="52"/>
                    <a:pt x="25" y="51"/>
                    <a:pt x="27" y="51"/>
                  </a:cubicBezTo>
                  <a:cubicBezTo>
                    <a:pt x="28" y="51"/>
                    <a:pt x="30" y="50"/>
                    <a:pt x="31" y="49"/>
                  </a:cubicBezTo>
                  <a:cubicBezTo>
                    <a:pt x="32" y="48"/>
                    <a:pt x="33" y="47"/>
                    <a:pt x="34" y="45"/>
                  </a:cubicBezTo>
                  <a:cubicBezTo>
                    <a:pt x="34" y="44"/>
                    <a:pt x="35" y="42"/>
                    <a:pt x="35" y="39"/>
                  </a:cubicBezTo>
                  <a:lnTo>
                    <a:pt x="35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99" name="Freeform 16"/>
            <p:cNvSpPr>
              <a:spLocks/>
            </p:cNvSpPr>
            <p:nvPr userDrawn="1"/>
          </p:nvSpPr>
          <p:spPr bwMode="auto">
            <a:xfrm>
              <a:off x="6160" y="134"/>
              <a:ext cx="40" cy="60"/>
            </a:xfrm>
            <a:custGeom>
              <a:avLst/>
              <a:gdLst>
                <a:gd name="T0" fmla="*/ 0 w 40"/>
                <a:gd name="T1" fmla="*/ 0 h 60"/>
                <a:gd name="T2" fmla="*/ 40 w 40"/>
                <a:gd name="T3" fmla="*/ 0 h 60"/>
                <a:gd name="T4" fmla="*/ 40 w 40"/>
                <a:gd name="T5" fmla="*/ 9 h 60"/>
                <a:gd name="T6" fmla="*/ 10 w 40"/>
                <a:gd name="T7" fmla="*/ 9 h 60"/>
                <a:gd name="T8" fmla="*/ 10 w 40"/>
                <a:gd name="T9" fmla="*/ 25 h 60"/>
                <a:gd name="T10" fmla="*/ 36 w 40"/>
                <a:gd name="T11" fmla="*/ 25 h 60"/>
                <a:gd name="T12" fmla="*/ 36 w 40"/>
                <a:gd name="T13" fmla="*/ 35 h 60"/>
                <a:gd name="T14" fmla="*/ 10 w 40"/>
                <a:gd name="T15" fmla="*/ 35 h 60"/>
                <a:gd name="T16" fmla="*/ 10 w 40"/>
                <a:gd name="T17" fmla="*/ 51 h 60"/>
                <a:gd name="T18" fmla="*/ 40 w 40"/>
                <a:gd name="T19" fmla="*/ 51 h 60"/>
                <a:gd name="T20" fmla="*/ 40 w 40"/>
                <a:gd name="T21" fmla="*/ 60 h 60"/>
                <a:gd name="T22" fmla="*/ 0 w 40"/>
                <a:gd name="T23" fmla="*/ 60 h 60"/>
                <a:gd name="T24" fmla="*/ 0 w 40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0" y="0"/>
                  </a:moveTo>
                  <a:lnTo>
                    <a:pt x="40" y="0"/>
                  </a:lnTo>
                  <a:lnTo>
                    <a:pt x="40" y="9"/>
                  </a:lnTo>
                  <a:lnTo>
                    <a:pt x="10" y="9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35"/>
                  </a:lnTo>
                  <a:lnTo>
                    <a:pt x="10" y="35"/>
                  </a:lnTo>
                  <a:lnTo>
                    <a:pt x="10" y="51"/>
                  </a:lnTo>
                  <a:lnTo>
                    <a:pt x="40" y="51"/>
                  </a:lnTo>
                  <a:lnTo>
                    <a:pt x="40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0" name="Freeform 17"/>
            <p:cNvSpPr>
              <a:spLocks/>
            </p:cNvSpPr>
            <p:nvPr userDrawn="1"/>
          </p:nvSpPr>
          <p:spPr bwMode="auto">
            <a:xfrm>
              <a:off x="6230" y="134"/>
              <a:ext cx="40" cy="60"/>
            </a:xfrm>
            <a:custGeom>
              <a:avLst/>
              <a:gdLst>
                <a:gd name="T0" fmla="*/ 0 w 40"/>
                <a:gd name="T1" fmla="*/ 60 h 60"/>
                <a:gd name="T2" fmla="*/ 0 w 40"/>
                <a:gd name="T3" fmla="*/ 0 h 60"/>
                <a:gd name="T4" fmla="*/ 40 w 40"/>
                <a:gd name="T5" fmla="*/ 0 h 60"/>
                <a:gd name="T6" fmla="*/ 40 w 40"/>
                <a:gd name="T7" fmla="*/ 9 h 60"/>
                <a:gd name="T8" fmla="*/ 10 w 40"/>
                <a:gd name="T9" fmla="*/ 9 h 60"/>
                <a:gd name="T10" fmla="*/ 10 w 40"/>
                <a:gd name="T11" fmla="*/ 60 h 60"/>
                <a:gd name="T12" fmla="*/ 0 w 40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0">
                  <a:moveTo>
                    <a:pt x="0" y="6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9"/>
                  </a:lnTo>
                  <a:lnTo>
                    <a:pt x="10" y="9"/>
                  </a:lnTo>
                  <a:lnTo>
                    <a:pt x="1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1" name="Freeform 18"/>
            <p:cNvSpPr>
              <a:spLocks noEditPoints="1"/>
            </p:cNvSpPr>
            <p:nvPr userDrawn="1"/>
          </p:nvSpPr>
          <p:spPr bwMode="auto">
            <a:xfrm>
              <a:off x="6274" y="133"/>
              <a:ext cx="46" cy="62"/>
            </a:xfrm>
            <a:custGeom>
              <a:avLst/>
              <a:gdLst>
                <a:gd name="T0" fmla="*/ 45 w 45"/>
                <a:gd name="T1" fmla="*/ 41 h 61"/>
                <a:gd name="T2" fmla="*/ 43 w 45"/>
                <a:gd name="T3" fmla="*/ 49 h 61"/>
                <a:gd name="T4" fmla="*/ 38 w 45"/>
                <a:gd name="T5" fmla="*/ 55 h 61"/>
                <a:gd name="T6" fmla="*/ 31 w 45"/>
                <a:gd name="T7" fmla="*/ 59 h 61"/>
                <a:gd name="T8" fmla="*/ 22 w 45"/>
                <a:gd name="T9" fmla="*/ 61 h 61"/>
                <a:gd name="T10" fmla="*/ 14 w 45"/>
                <a:gd name="T11" fmla="*/ 59 h 61"/>
                <a:gd name="T12" fmla="*/ 7 w 45"/>
                <a:gd name="T13" fmla="*/ 55 h 61"/>
                <a:gd name="T14" fmla="*/ 2 w 45"/>
                <a:gd name="T15" fmla="*/ 49 h 61"/>
                <a:gd name="T16" fmla="*/ 0 w 45"/>
                <a:gd name="T17" fmla="*/ 41 h 61"/>
                <a:gd name="T18" fmla="*/ 0 w 45"/>
                <a:gd name="T19" fmla="*/ 20 h 61"/>
                <a:gd name="T20" fmla="*/ 2 w 45"/>
                <a:gd name="T21" fmla="*/ 12 h 61"/>
                <a:gd name="T22" fmla="*/ 7 w 45"/>
                <a:gd name="T23" fmla="*/ 6 h 61"/>
                <a:gd name="T24" fmla="*/ 14 w 45"/>
                <a:gd name="T25" fmla="*/ 2 h 61"/>
                <a:gd name="T26" fmla="*/ 22 w 45"/>
                <a:gd name="T27" fmla="*/ 0 h 61"/>
                <a:gd name="T28" fmla="*/ 31 w 45"/>
                <a:gd name="T29" fmla="*/ 2 h 61"/>
                <a:gd name="T30" fmla="*/ 38 w 45"/>
                <a:gd name="T31" fmla="*/ 6 h 61"/>
                <a:gd name="T32" fmla="*/ 43 w 45"/>
                <a:gd name="T33" fmla="*/ 12 h 61"/>
                <a:gd name="T34" fmla="*/ 45 w 45"/>
                <a:gd name="T35" fmla="*/ 20 h 61"/>
                <a:gd name="T36" fmla="*/ 45 w 45"/>
                <a:gd name="T37" fmla="*/ 41 h 61"/>
                <a:gd name="T38" fmla="*/ 35 w 45"/>
                <a:gd name="T39" fmla="*/ 22 h 61"/>
                <a:gd name="T40" fmla="*/ 34 w 45"/>
                <a:gd name="T41" fmla="*/ 16 h 61"/>
                <a:gd name="T42" fmla="*/ 31 w 45"/>
                <a:gd name="T43" fmla="*/ 12 h 61"/>
                <a:gd name="T44" fmla="*/ 27 w 45"/>
                <a:gd name="T45" fmla="*/ 10 h 61"/>
                <a:gd name="T46" fmla="*/ 22 w 45"/>
                <a:gd name="T47" fmla="*/ 9 h 61"/>
                <a:gd name="T48" fmla="*/ 18 w 45"/>
                <a:gd name="T49" fmla="*/ 10 h 61"/>
                <a:gd name="T50" fmla="*/ 14 w 45"/>
                <a:gd name="T51" fmla="*/ 12 h 61"/>
                <a:gd name="T52" fmla="*/ 11 w 45"/>
                <a:gd name="T53" fmla="*/ 16 h 61"/>
                <a:gd name="T54" fmla="*/ 10 w 45"/>
                <a:gd name="T55" fmla="*/ 22 h 61"/>
                <a:gd name="T56" fmla="*/ 10 w 45"/>
                <a:gd name="T57" fmla="*/ 39 h 61"/>
                <a:gd name="T58" fmla="*/ 11 w 45"/>
                <a:gd name="T59" fmla="*/ 45 h 61"/>
                <a:gd name="T60" fmla="*/ 14 w 45"/>
                <a:gd name="T61" fmla="*/ 49 h 61"/>
                <a:gd name="T62" fmla="*/ 18 w 45"/>
                <a:gd name="T63" fmla="*/ 51 h 61"/>
                <a:gd name="T64" fmla="*/ 22 w 45"/>
                <a:gd name="T65" fmla="*/ 52 h 61"/>
                <a:gd name="T66" fmla="*/ 27 w 45"/>
                <a:gd name="T67" fmla="*/ 51 h 61"/>
                <a:gd name="T68" fmla="*/ 31 w 45"/>
                <a:gd name="T69" fmla="*/ 49 h 61"/>
                <a:gd name="T70" fmla="*/ 34 w 45"/>
                <a:gd name="T71" fmla="*/ 45 h 61"/>
                <a:gd name="T72" fmla="*/ 35 w 45"/>
                <a:gd name="T73" fmla="*/ 39 h 61"/>
                <a:gd name="T74" fmla="*/ 35 w 45"/>
                <a:gd name="T75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61">
                  <a:moveTo>
                    <a:pt x="45" y="41"/>
                  </a:moveTo>
                  <a:cubicBezTo>
                    <a:pt x="45" y="44"/>
                    <a:pt x="44" y="47"/>
                    <a:pt x="43" y="49"/>
                  </a:cubicBezTo>
                  <a:cubicBezTo>
                    <a:pt x="42" y="52"/>
                    <a:pt x="40" y="54"/>
                    <a:pt x="38" y="55"/>
                  </a:cubicBezTo>
                  <a:cubicBezTo>
                    <a:pt x="36" y="57"/>
                    <a:pt x="34" y="58"/>
                    <a:pt x="31" y="59"/>
                  </a:cubicBezTo>
                  <a:cubicBezTo>
                    <a:pt x="28" y="60"/>
                    <a:pt x="26" y="61"/>
                    <a:pt x="22" y="61"/>
                  </a:cubicBezTo>
                  <a:cubicBezTo>
                    <a:pt x="19" y="61"/>
                    <a:pt x="16" y="60"/>
                    <a:pt x="14" y="59"/>
                  </a:cubicBezTo>
                  <a:cubicBezTo>
                    <a:pt x="11" y="58"/>
                    <a:pt x="9" y="57"/>
                    <a:pt x="7" y="55"/>
                  </a:cubicBezTo>
                  <a:cubicBezTo>
                    <a:pt x="5" y="54"/>
                    <a:pt x="3" y="52"/>
                    <a:pt x="2" y="49"/>
                  </a:cubicBezTo>
                  <a:cubicBezTo>
                    <a:pt x="1" y="47"/>
                    <a:pt x="0" y="44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5" y="7"/>
                    <a:pt x="7" y="6"/>
                  </a:cubicBezTo>
                  <a:cubicBezTo>
                    <a:pt x="9" y="4"/>
                    <a:pt x="11" y="3"/>
                    <a:pt x="14" y="2"/>
                  </a:cubicBezTo>
                  <a:cubicBezTo>
                    <a:pt x="17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6" y="4"/>
                    <a:pt x="38" y="6"/>
                  </a:cubicBezTo>
                  <a:cubicBezTo>
                    <a:pt x="40" y="7"/>
                    <a:pt x="42" y="9"/>
                    <a:pt x="43" y="12"/>
                  </a:cubicBezTo>
                  <a:cubicBezTo>
                    <a:pt x="44" y="14"/>
                    <a:pt x="45" y="17"/>
                    <a:pt x="45" y="20"/>
                  </a:cubicBezTo>
                  <a:lnTo>
                    <a:pt x="45" y="41"/>
                  </a:lnTo>
                  <a:close/>
                  <a:moveTo>
                    <a:pt x="35" y="22"/>
                  </a:moveTo>
                  <a:cubicBezTo>
                    <a:pt x="35" y="19"/>
                    <a:pt x="35" y="18"/>
                    <a:pt x="34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9" y="11"/>
                    <a:pt x="27" y="10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1" y="9"/>
                    <a:pt x="19" y="10"/>
                    <a:pt x="18" y="10"/>
                  </a:cubicBezTo>
                  <a:cubicBezTo>
                    <a:pt x="16" y="11"/>
                    <a:pt x="15" y="11"/>
                    <a:pt x="14" y="12"/>
                  </a:cubicBezTo>
                  <a:cubicBezTo>
                    <a:pt x="13" y="13"/>
                    <a:pt x="12" y="15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2" y="47"/>
                    <a:pt x="13" y="48"/>
                    <a:pt x="14" y="49"/>
                  </a:cubicBezTo>
                  <a:cubicBezTo>
                    <a:pt x="15" y="50"/>
                    <a:pt x="16" y="51"/>
                    <a:pt x="18" y="51"/>
                  </a:cubicBezTo>
                  <a:cubicBezTo>
                    <a:pt x="19" y="51"/>
                    <a:pt x="21" y="52"/>
                    <a:pt x="22" y="52"/>
                  </a:cubicBezTo>
                  <a:cubicBezTo>
                    <a:pt x="24" y="52"/>
                    <a:pt x="26" y="51"/>
                    <a:pt x="27" y="51"/>
                  </a:cubicBezTo>
                  <a:cubicBezTo>
                    <a:pt x="29" y="51"/>
                    <a:pt x="30" y="50"/>
                    <a:pt x="31" y="49"/>
                  </a:cubicBezTo>
                  <a:cubicBezTo>
                    <a:pt x="32" y="48"/>
                    <a:pt x="33" y="47"/>
                    <a:pt x="34" y="45"/>
                  </a:cubicBezTo>
                  <a:cubicBezTo>
                    <a:pt x="35" y="44"/>
                    <a:pt x="35" y="42"/>
                    <a:pt x="35" y="39"/>
                  </a:cubicBezTo>
                  <a:lnTo>
                    <a:pt x="35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2" name="Freeform 19"/>
            <p:cNvSpPr>
              <a:spLocks/>
            </p:cNvSpPr>
            <p:nvPr userDrawn="1"/>
          </p:nvSpPr>
          <p:spPr bwMode="auto">
            <a:xfrm>
              <a:off x="6329" y="133"/>
              <a:ext cx="39" cy="62"/>
            </a:xfrm>
            <a:custGeom>
              <a:avLst/>
              <a:gdLst>
                <a:gd name="T0" fmla="*/ 34 w 39"/>
                <a:gd name="T1" fmla="*/ 14 h 61"/>
                <a:gd name="T2" fmla="*/ 29 w 39"/>
                <a:gd name="T3" fmla="*/ 10 h 61"/>
                <a:gd name="T4" fmla="*/ 22 w 39"/>
                <a:gd name="T5" fmla="*/ 9 h 61"/>
                <a:gd name="T6" fmla="*/ 18 w 39"/>
                <a:gd name="T7" fmla="*/ 10 h 61"/>
                <a:gd name="T8" fmla="*/ 14 w 39"/>
                <a:gd name="T9" fmla="*/ 12 h 61"/>
                <a:gd name="T10" fmla="*/ 11 w 39"/>
                <a:gd name="T11" fmla="*/ 16 h 61"/>
                <a:gd name="T12" fmla="*/ 10 w 39"/>
                <a:gd name="T13" fmla="*/ 22 h 61"/>
                <a:gd name="T14" fmla="*/ 10 w 39"/>
                <a:gd name="T15" fmla="*/ 39 h 61"/>
                <a:gd name="T16" fmla="*/ 11 w 39"/>
                <a:gd name="T17" fmla="*/ 45 h 61"/>
                <a:gd name="T18" fmla="*/ 14 w 39"/>
                <a:gd name="T19" fmla="*/ 49 h 61"/>
                <a:gd name="T20" fmla="*/ 18 w 39"/>
                <a:gd name="T21" fmla="*/ 51 h 61"/>
                <a:gd name="T22" fmla="*/ 22 w 39"/>
                <a:gd name="T23" fmla="*/ 52 h 61"/>
                <a:gd name="T24" fmla="*/ 28 w 39"/>
                <a:gd name="T25" fmla="*/ 51 h 61"/>
                <a:gd name="T26" fmla="*/ 35 w 39"/>
                <a:gd name="T27" fmla="*/ 48 h 61"/>
                <a:gd name="T28" fmla="*/ 39 w 39"/>
                <a:gd name="T29" fmla="*/ 55 h 61"/>
                <a:gd name="T30" fmla="*/ 32 w 39"/>
                <a:gd name="T31" fmla="*/ 59 h 61"/>
                <a:gd name="T32" fmla="*/ 22 w 39"/>
                <a:gd name="T33" fmla="*/ 61 h 61"/>
                <a:gd name="T34" fmla="*/ 14 w 39"/>
                <a:gd name="T35" fmla="*/ 59 h 61"/>
                <a:gd name="T36" fmla="*/ 7 w 39"/>
                <a:gd name="T37" fmla="*/ 56 h 61"/>
                <a:gd name="T38" fmla="*/ 2 w 39"/>
                <a:gd name="T39" fmla="*/ 50 h 61"/>
                <a:gd name="T40" fmla="*/ 0 w 39"/>
                <a:gd name="T41" fmla="*/ 41 h 61"/>
                <a:gd name="T42" fmla="*/ 0 w 39"/>
                <a:gd name="T43" fmla="*/ 20 h 61"/>
                <a:gd name="T44" fmla="*/ 2 w 39"/>
                <a:gd name="T45" fmla="*/ 11 h 61"/>
                <a:gd name="T46" fmla="*/ 7 w 39"/>
                <a:gd name="T47" fmla="*/ 5 h 61"/>
                <a:gd name="T48" fmla="*/ 14 w 39"/>
                <a:gd name="T49" fmla="*/ 2 h 61"/>
                <a:gd name="T50" fmla="*/ 22 w 39"/>
                <a:gd name="T51" fmla="*/ 0 h 61"/>
                <a:gd name="T52" fmla="*/ 31 w 39"/>
                <a:gd name="T53" fmla="*/ 2 h 61"/>
                <a:gd name="T54" fmla="*/ 39 w 39"/>
                <a:gd name="T55" fmla="*/ 6 h 61"/>
                <a:gd name="T56" fmla="*/ 34 w 39"/>
                <a:gd name="T57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61">
                  <a:moveTo>
                    <a:pt x="34" y="14"/>
                  </a:moveTo>
                  <a:cubicBezTo>
                    <a:pt x="33" y="12"/>
                    <a:pt x="31" y="11"/>
                    <a:pt x="29" y="10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1" y="9"/>
                    <a:pt x="19" y="10"/>
                    <a:pt x="18" y="10"/>
                  </a:cubicBezTo>
                  <a:cubicBezTo>
                    <a:pt x="16" y="11"/>
                    <a:pt x="15" y="11"/>
                    <a:pt x="14" y="12"/>
                  </a:cubicBezTo>
                  <a:cubicBezTo>
                    <a:pt x="13" y="13"/>
                    <a:pt x="12" y="14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2" y="47"/>
                    <a:pt x="13" y="48"/>
                    <a:pt x="14" y="49"/>
                  </a:cubicBezTo>
                  <a:cubicBezTo>
                    <a:pt x="15" y="50"/>
                    <a:pt x="16" y="51"/>
                    <a:pt x="18" y="51"/>
                  </a:cubicBezTo>
                  <a:cubicBezTo>
                    <a:pt x="19" y="51"/>
                    <a:pt x="21" y="52"/>
                    <a:pt x="22" y="52"/>
                  </a:cubicBezTo>
                  <a:cubicBezTo>
                    <a:pt x="24" y="52"/>
                    <a:pt x="26" y="51"/>
                    <a:pt x="28" y="51"/>
                  </a:cubicBezTo>
                  <a:cubicBezTo>
                    <a:pt x="31" y="50"/>
                    <a:pt x="33" y="49"/>
                    <a:pt x="35" y="48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7" y="57"/>
                    <a:pt x="35" y="58"/>
                    <a:pt x="32" y="59"/>
                  </a:cubicBezTo>
                  <a:cubicBezTo>
                    <a:pt x="29" y="60"/>
                    <a:pt x="25" y="61"/>
                    <a:pt x="22" y="61"/>
                  </a:cubicBezTo>
                  <a:cubicBezTo>
                    <a:pt x="19" y="61"/>
                    <a:pt x="16" y="60"/>
                    <a:pt x="14" y="59"/>
                  </a:cubicBezTo>
                  <a:cubicBezTo>
                    <a:pt x="11" y="59"/>
                    <a:pt x="9" y="57"/>
                    <a:pt x="7" y="56"/>
                  </a:cubicBezTo>
                  <a:cubicBezTo>
                    <a:pt x="5" y="54"/>
                    <a:pt x="3" y="52"/>
                    <a:pt x="2" y="50"/>
                  </a:cubicBezTo>
                  <a:cubicBezTo>
                    <a:pt x="1" y="47"/>
                    <a:pt x="0" y="45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1" y="14"/>
                    <a:pt x="2" y="11"/>
                  </a:cubicBezTo>
                  <a:cubicBezTo>
                    <a:pt x="3" y="9"/>
                    <a:pt x="5" y="7"/>
                    <a:pt x="7" y="5"/>
                  </a:cubicBezTo>
                  <a:cubicBezTo>
                    <a:pt x="9" y="4"/>
                    <a:pt x="11" y="3"/>
                    <a:pt x="14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7" y="4"/>
                    <a:pt x="39" y="6"/>
                  </a:cubicBezTo>
                  <a:lnTo>
                    <a:pt x="3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auto">
            <a:xfrm>
              <a:off x="6372" y="134"/>
              <a:ext cx="45" cy="61"/>
            </a:xfrm>
            <a:custGeom>
              <a:avLst/>
              <a:gdLst>
                <a:gd name="T0" fmla="*/ 27 w 45"/>
                <a:gd name="T1" fmla="*/ 47 h 60"/>
                <a:gd name="T2" fmla="*/ 24 w 45"/>
                <a:gd name="T3" fmla="*/ 54 h 60"/>
                <a:gd name="T4" fmla="*/ 21 w 45"/>
                <a:gd name="T5" fmla="*/ 57 h 60"/>
                <a:gd name="T6" fmla="*/ 17 w 45"/>
                <a:gd name="T7" fmla="*/ 59 h 60"/>
                <a:gd name="T8" fmla="*/ 13 w 45"/>
                <a:gd name="T9" fmla="*/ 60 h 60"/>
                <a:gd name="T10" fmla="*/ 6 w 45"/>
                <a:gd name="T11" fmla="*/ 60 h 60"/>
                <a:gd name="T12" fmla="*/ 6 w 45"/>
                <a:gd name="T13" fmla="*/ 51 h 60"/>
                <a:gd name="T14" fmla="*/ 11 w 45"/>
                <a:gd name="T15" fmla="*/ 51 h 60"/>
                <a:gd name="T16" fmla="*/ 15 w 45"/>
                <a:gd name="T17" fmla="*/ 51 h 60"/>
                <a:gd name="T18" fmla="*/ 17 w 45"/>
                <a:gd name="T19" fmla="*/ 48 h 60"/>
                <a:gd name="T20" fmla="*/ 18 w 45"/>
                <a:gd name="T21" fmla="*/ 46 h 60"/>
                <a:gd name="T22" fmla="*/ 9 w 45"/>
                <a:gd name="T23" fmla="*/ 23 h 60"/>
                <a:gd name="T24" fmla="*/ 0 w 45"/>
                <a:gd name="T25" fmla="*/ 0 h 60"/>
                <a:gd name="T26" fmla="*/ 10 w 45"/>
                <a:gd name="T27" fmla="*/ 0 h 60"/>
                <a:gd name="T28" fmla="*/ 11 w 45"/>
                <a:gd name="T29" fmla="*/ 3 h 60"/>
                <a:gd name="T30" fmla="*/ 14 w 45"/>
                <a:gd name="T31" fmla="*/ 10 h 60"/>
                <a:gd name="T32" fmla="*/ 16 w 45"/>
                <a:gd name="T33" fmla="*/ 17 h 60"/>
                <a:gd name="T34" fmla="*/ 19 w 45"/>
                <a:gd name="T35" fmla="*/ 25 h 60"/>
                <a:gd name="T36" fmla="*/ 21 w 45"/>
                <a:gd name="T37" fmla="*/ 31 h 60"/>
                <a:gd name="T38" fmla="*/ 23 w 45"/>
                <a:gd name="T39" fmla="*/ 34 h 60"/>
                <a:gd name="T40" fmla="*/ 23 w 45"/>
                <a:gd name="T41" fmla="*/ 34 h 60"/>
                <a:gd name="T42" fmla="*/ 24 w 45"/>
                <a:gd name="T43" fmla="*/ 30 h 60"/>
                <a:gd name="T44" fmla="*/ 27 w 45"/>
                <a:gd name="T45" fmla="*/ 24 h 60"/>
                <a:gd name="T46" fmla="*/ 29 w 45"/>
                <a:gd name="T47" fmla="*/ 17 h 60"/>
                <a:gd name="T48" fmla="*/ 32 w 45"/>
                <a:gd name="T49" fmla="*/ 10 h 60"/>
                <a:gd name="T50" fmla="*/ 34 w 45"/>
                <a:gd name="T51" fmla="*/ 4 h 60"/>
                <a:gd name="T52" fmla="*/ 35 w 45"/>
                <a:gd name="T53" fmla="*/ 0 h 60"/>
                <a:gd name="T54" fmla="*/ 45 w 45"/>
                <a:gd name="T55" fmla="*/ 0 h 60"/>
                <a:gd name="T56" fmla="*/ 27 w 45"/>
                <a:gd name="T57" fmla="*/ 4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60">
                  <a:moveTo>
                    <a:pt x="27" y="47"/>
                  </a:moveTo>
                  <a:cubicBezTo>
                    <a:pt x="26" y="50"/>
                    <a:pt x="25" y="52"/>
                    <a:pt x="24" y="54"/>
                  </a:cubicBezTo>
                  <a:cubicBezTo>
                    <a:pt x="23" y="55"/>
                    <a:pt x="22" y="56"/>
                    <a:pt x="21" y="57"/>
                  </a:cubicBezTo>
                  <a:cubicBezTo>
                    <a:pt x="20" y="58"/>
                    <a:pt x="18" y="59"/>
                    <a:pt x="17" y="59"/>
                  </a:cubicBezTo>
                  <a:cubicBezTo>
                    <a:pt x="16" y="60"/>
                    <a:pt x="14" y="60"/>
                    <a:pt x="13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3" y="51"/>
                    <a:pt x="14" y="51"/>
                    <a:pt x="15" y="51"/>
                  </a:cubicBezTo>
                  <a:cubicBezTo>
                    <a:pt x="16" y="50"/>
                    <a:pt x="16" y="49"/>
                    <a:pt x="17" y="4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5" y="38"/>
                    <a:pt x="12" y="31"/>
                    <a:pt x="9" y="23"/>
                  </a:cubicBezTo>
                  <a:cubicBezTo>
                    <a:pt x="6" y="15"/>
                    <a:pt x="3" y="8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2"/>
                    <a:pt x="11" y="3"/>
                  </a:cubicBezTo>
                  <a:cubicBezTo>
                    <a:pt x="12" y="5"/>
                    <a:pt x="13" y="7"/>
                    <a:pt x="14" y="10"/>
                  </a:cubicBezTo>
                  <a:cubicBezTo>
                    <a:pt x="14" y="12"/>
                    <a:pt x="15" y="14"/>
                    <a:pt x="16" y="17"/>
                  </a:cubicBezTo>
                  <a:cubicBezTo>
                    <a:pt x="17" y="20"/>
                    <a:pt x="18" y="22"/>
                    <a:pt x="19" y="25"/>
                  </a:cubicBezTo>
                  <a:cubicBezTo>
                    <a:pt x="20" y="27"/>
                    <a:pt x="21" y="29"/>
                    <a:pt x="21" y="31"/>
                  </a:cubicBezTo>
                  <a:cubicBezTo>
                    <a:pt x="22" y="33"/>
                    <a:pt x="22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4" y="32"/>
                    <a:pt x="24" y="30"/>
                  </a:cubicBezTo>
                  <a:cubicBezTo>
                    <a:pt x="25" y="29"/>
                    <a:pt x="26" y="26"/>
                    <a:pt x="27" y="24"/>
                  </a:cubicBezTo>
                  <a:cubicBezTo>
                    <a:pt x="27" y="22"/>
                    <a:pt x="28" y="19"/>
                    <a:pt x="29" y="17"/>
                  </a:cubicBezTo>
                  <a:cubicBezTo>
                    <a:pt x="30" y="14"/>
                    <a:pt x="31" y="12"/>
                    <a:pt x="32" y="10"/>
                  </a:cubicBezTo>
                  <a:cubicBezTo>
                    <a:pt x="33" y="8"/>
                    <a:pt x="33" y="6"/>
                    <a:pt x="34" y="4"/>
                  </a:cubicBezTo>
                  <a:cubicBezTo>
                    <a:pt x="35" y="2"/>
                    <a:pt x="35" y="1"/>
                    <a:pt x="35" y="0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27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auto">
            <a:xfrm>
              <a:off x="6419" y="134"/>
              <a:ext cx="57" cy="73"/>
            </a:xfrm>
            <a:custGeom>
              <a:avLst/>
              <a:gdLst>
                <a:gd name="T0" fmla="*/ 4 w 57"/>
                <a:gd name="T1" fmla="*/ 50 h 72"/>
                <a:gd name="T2" fmla="*/ 7 w 57"/>
                <a:gd name="T3" fmla="*/ 47 h 72"/>
                <a:gd name="T4" fmla="*/ 10 w 57"/>
                <a:gd name="T5" fmla="*/ 42 h 72"/>
                <a:gd name="T6" fmla="*/ 11 w 57"/>
                <a:gd name="T7" fmla="*/ 34 h 72"/>
                <a:gd name="T8" fmla="*/ 12 w 57"/>
                <a:gd name="T9" fmla="*/ 24 h 72"/>
                <a:gd name="T10" fmla="*/ 13 w 57"/>
                <a:gd name="T11" fmla="*/ 0 h 72"/>
                <a:gd name="T12" fmla="*/ 52 w 57"/>
                <a:gd name="T13" fmla="*/ 0 h 72"/>
                <a:gd name="T14" fmla="*/ 52 w 57"/>
                <a:gd name="T15" fmla="*/ 25 h 72"/>
                <a:gd name="T16" fmla="*/ 52 w 57"/>
                <a:gd name="T17" fmla="*/ 50 h 72"/>
                <a:gd name="T18" fmla="*/ 57 w 57"/>
                <a:gd name="T19" fmla="*/ 50 h 72"/>
                <a:gd name="T20" fmla="*/ 57 w 57"/>
                <a:gd name="T21" fmla="*/ 72 h 72"/>
                <a:gd name="T22" fmla="*/ 47 w 57"/>
                <a:gd name="T23" fmla="*/ 72 h 72"/>
                <a:gd name="T24" fmla="*/ 47 w 57"/>
                <a:gd name="T25" fmla="*/ 59 h 72"/>
                <a:gd name="T26" fmla="*/ 9 w 57"/>
                <a:gd name="T27" fmla="*/ 59 h 72"/>
                <a:gd name="T28" fmla="*/ 9 w 57"/>
                <a:gd name="T29" fmla="*/ 72 h 72"/>
                <a:gd name="T30" fmla="*/ 0 w 57"/>
                <a:gd name="T31" fmla="*/ 72 h 72"/>
                <a:gd name="T32" fmla="*/ 0 w 57"/>
                <a:gd name="T33" fmla="*/ 50 h 72"/>
                <a:gd name="T34" fmla="*/ 4 w 57"/>
                <a:gd name="T35" fmla="*/ 50 h 72"/>
                <a:gd name="T36" fmla="*/ 22 w 57"/>
                <a:gd name="T37" fmla="*/ 9 h 72"/>
                <a:gd name="T38" fmla="*/ 21 w 57"/>
                <a:gd name="T39" fmla="*/ 24 h 72"/>
                <a:gd name="T40" fmla="*/ 21 w 57"/>
                <a:gd name="T41" fmla="*/ 33 h 72"/>
                <a:gd name="T42" fmla="*/ 20 w 57"/>
                <a:gd name="T43" fmla="*/ 40 h 72"/>
                <a:gd name="T44" fmla="*/ 18 w 57"/>
                <a:gd name="T45" fmla="*/ 46 h 72"/>
                <a:gd name="T46" fmla="*/ 16 w 57"/>
                <a:gd name="T47" fmla="*/ 50 h 72"/>
                <a:gd name="T48" fmla="*/ 42 w 57"/>
                <a:gd name="T49" fmla="*/ 50 h 72"/>
                <a:gd name="T50" fmla="*/ 42 w 57"/>
                <a:gd name="T51" fmla="*/ 9 h 72"/>
                <a:gd name="T52" fmla="*/ 22 w 57"/>
                <a:gd name="T53" fmla="*/ 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" h="72">
                  <a:moveTo>
                    <a:pt x="4" y="50"/>
                  </a:moveTo>
                  <a:cubicBezTo>
                    <a:pt x="5" y="49"/>
                    <a:pt x="6" y="48"/>
                    <a:pt x="7" y="47"/>
                  </a:cubicBezTo>
                  <a:cubicBezTo>
                    <a:pt x="8" y="45"/>
                    <a:pt x="9" y="44"/>
                    <a:pt x="10" y="42"/>
                  </a:cubicBezTo>
                  <a:cubicBezTo>
                    <a:pt x="10" y="40"/>
                    <a:pt x="11" y="37"/>
                    <a:pt x="11" y="34"/>
                  </a:cubicBezTo>
                  <a:cubicBezTo>
                    <a:pt x="12" y="31"/>
                    <a:pt x="12" y="28"/>
                    <a:pt x="12" y="2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8"/>
                    <a:pt x="52" y="17"/>
                    <a:pt x="52" y="25"/>
                  </a:cubicBezTo>
                  <a:cubicBezTo>
                    <a:pt x="52" y="34"/>
                    <a:pt x="52" y="42"/>
                    <a:pt x="52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4" y="50"/>
                  </a:lnTo>
                  <a:close/>
                  <a:moveTo>
                    <a:pt x="22" y="9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7"/>
                    <a:pt x="21" y="30"/>
                    <a:pt x="21" y="33"/>
                  </a:cubicBezTo>
                  <a:cubicBezTo>
                    <a:pt x="20" y="35"/>
                    <a:pt x="20" y="38"/>
                    <a:pt x="20" y="40"/>
                  </a:cubicBezTo>
                  <a:cubicBezTo>
                    <a:pt x="19" y="42"/>
                    <a:pt x="19" y="44"/>
                    <a:pt x="18" y="46"/>
                  </a:cubicBezTo>
                  <a:cubicBezTo>
                    <a:pt x="18" y="47"/>
                    <a:pt x="17" y="49"/>
                    <a:pt x="16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9"/>
                    <a:pt x="42" y="9"/>
                    <a:pt x="42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auto">
            <a:xfrm>
              <a:off x="6479" y="134"/>
              <a:ext cx="52" cy="60"/>
            </a:xfrm>
            <a:custGeom>
              <a:avLst/>
              <a:gdLst>
                <a:gd name="T0" fmla="*/ 37 w 52"/>
                <a:gd name="T1" fmla="*/ 47 h 60"/>
                <a:gd name="T2" fmla="*/ 15 w 52"/>
                <a:gd name="T3" fmla="*/ 47 h 60"/>
                <a:gd name="T4" fmla="*/ 11 w 52"/>
                <a:gd name="T5" fmla="*/ 60 h 60"/>
                <a:gd name="T6" fmla="*/ 0 w 52"/>
                <a:gd name="T7" fmla="*/ 60 h 60"/>
                <a:gd name="T8" fmla="*/ 21 w 52"/>
                <a:gd name="T9" fmla="*/ 0 h 60"/>
                <a:gd name="T10" fmla="*/ 31 w 52"/>
                <a:gd name="T11" fmla="*/ 0 h 60"/>
                <a:gd name="T12" fmla="*/ 52 w 52"/>
                <a:gd name="T13" fmla="*/ 60 h 60"/>
                <a:gd name="T14" fmla="*/ 41 w 52"/>
                <a:gd name="T15" fmla="*/ 60 h 60"/>
                <a:gd name="T16" fmla="*/ 37 w 52"/>
                <a:gd name="T17" fmla="*/ 47 h 60"/>
                <a:gd name="T18" fmla="*/ 18 w 52"/>
                <a:gd name="T19" fmla="*/ 39 h 60"/>
                <a:gd name="T20" fmla="*/ 34 w 52"/>
                <a:gd name="T21" fmla="*/ 39 h 60"/>
                <a:gd name="T22" fmla="*/ 31 w 52"/>
                <a:gd name="T23" fmla="*/ 27 h 60"/>
                <a:gd name="T24" fmla="*/ 26 w 52"/>
                <a:gd name="T25" fmla="*/ 12 h 60"/>
                <a:gd name="T26" fmla="*/ 26 w 52"/>
                <a:gd name="T27" fmla="*/ 12 h 60"/>
                <a:gd name="T28" fmla="*/ 21 w 52"/>
                <a:gd name="T29" fmla="*/ 26 h 60"/>
                <a:gd name="T30" fmla="*/ 18 w 52"/>
                <a:gd name="T31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60">
                  <a:moveTo>
                    <a:pt x="37" y="47"/>
                  </a:moveTo>
                  <a:lnTo>
                    <a:pt x="15" y="47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52" y="60"/>
                  </a:lnTo>
                  <a:lnTo>
                    <a:pt x="41" y="60"/>
                  </a:lnTo>
                  <a:lnTo>
                    <a:pt x="37" y="47"/>
                  </a:lnTo>
                  <a:close/>
                  <a:moveTo>
                    <a:pt x="18" y="39"/>
                  </a:moveTo>
                  <a:lnTo>
                    <a:pt x="34" y="39"/>
                  </a:lnTo>
                  <a:lnTo>
                    <a:pt x="31" y="27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1" y="26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6" name="Freeform 23"/>
            <p:cNvSpPr>
              <a:spLocks noEditPoints="1"/>
            </p:cNvSpPr>
            <p:nvPr userDrawn="1"/>
          </p:nvSpPr>
          <p:spPr bwMode="auto">
            <a:xfrm>
              <a:off x="6536" y="134"/>
              <a:ext cx="44" cy="60"/>
            </a:xfrm>
            <a:custGeom>
              <a:avLst/>
              <a:gdLst>
                <a:gd name="T0" fmla="*/ 26 w 43"/>
                <a:gd name="T1" fmla="*/ 0 h 59"/>
                <a:gd name="T2" fmla="*/ 33 w 43"/>
                <a:gd name="T3" fmla="*/ 2 h 59"/>
                <a:gd name="T4" fmla="*/ 38 w 43"/>
                <a:gd name="T5" fmla="*/ 6 h 59"/>
                <a:gd name="T6" fmla="*/ 42 w 43"/>
                <a:gd name="T7" fmla="*/ 12 h 59"/>
                <a:gd name="T8" fmla="*/ 43 w 43"/>
                <a:gd name="T9" fmla="*/ 18 h 59"/>
                <a:gd name="T10" fmla="*/ 41 w 43"/>
                <a:gd name="T11" fmla="*/ 24 h 59"/>
                <a:gd name="T12" fmla="*/ 38 w 43"/>
                <a:gd name="T13" fmla="*/ 30 h 59"/>
                <a:gd name="T14" fmla="*/ 33 w 43"/>
                <a:gd name="T15" fmla="*/ 34 h 59"/>
                <a:gd name="T16" fmla="*/ 26 w 43"/>
                <a:gd name="T17" fmla="*/ 36 h 59"/>
                <a:gd name="T18" fmla="*/ 10 w 43"/>
                <a:gd name="T19" fmla="*/ 36 h 59"/>
                <a:gd name="T20" fmla="*/ 10 w 43"/>
                <a:gd name="T21" fmla="*/ 59 h 59"/>
                <a:gd name="T22" fmla="*/ 0 w 43"/>
                <a:gd name="T23" fmla="*/ 59 h 59"/>
                <a:gd name="T24" fmla="*/ 0 w 43"/>
                <a:gd name="T25" fmla="*/ 0 h 59"/>
                <a:gd name="T26" fmla="*/ 26 w 43"/>
                <a:gd name="T27" fmla="*/ 0 h 59"/>
                <a:gd name="T28" fmla="*/ 10 w 43"/>
                <a:gd name="T29" fmla="*/ 27 h 59"/>
                <a:gd name="T30" fmla="*/ 24 w 43"/>
                <a:gd name="T31" fmla="*/ 27 h 59"/>
                <a:gd name="T32" fmla="*/ 30 w 43"/>
                <a:gd name="T33" fmla="*/ 25 h 59"/>
                <a:gd name="T34" fmla="*/ 33 w 43"/>
                <a:gd name="T35" fmla="*/ 18 h 59"/>
                <a:gd name="T36" fmla="*/ 30 w 43"/>
                <a:gd name="T37" fmla="*/ 11 h 59"/>
                <a:gd name="T38" fmla="*/ 24 w 43"/>
                <a:gd name="T39" fmla="*/ 9 h 59"/>
                <a:gd name="T40" fmla="*/ 10 w 43"/>
                <a:gd name="T41" fmla="*/ 9 h 59"/>
                <a:gd name="T42" fmla="*/ 10 w 43"/>
                <a:gd name="T43" fmla="*/ 2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59">
                  <a:moveTo>
                    <a:pt x="26" y="0"/>
                  </a:moveTo>
                  <a:cubicBezTo>
                    <a:pt x="29" y="0"/>
                    <a:pt x="31" y="1"/>
                    <a:pt x="33" y="2"/>
                  </a:cubicBezTo>
                  <a:cubicBezTo>
                    <a:pt x="35" y="3"/>
                    <a:pt x="37" y="4"/>
                    <a:pt x="38" y="6"/>
                  </a:cubicBezTo>
                  <a:cubicBezTo>
                    <a:pt x="40" y="8"/>
                    <a:pt x="41" y="9"/>
                    <a:pt x="42" y="12"/>
                  </a:cubicBezTo>
                  <a:cubicBezTo>
                    <a:pt x="42" y="14"/>
                    <a:pt x="43" y="16"/>
                    <a:pt x="43" y="18"/>
                  </a:cubicBezTo>
                  <a:cubicBezTo>
                    <a:pt x="43" y="20"/>
                    <a:pt x="42" y="22"/>
                    <a:pt x="41" y="24"/>
                  </a:cubicBezTo>
                  <a:cubicBezTo>
                    <a:pt x="41" y="27"/>
                    <a:pt x="40" y="28"/>
                    <a:pt x="38" y="30"/>
                  </a:cubicBezTo>
                  <a:cubicBezTo>
                    <a:pt x="37" y="32"/>
                    <a:pt x="35" y="33"/>
                    <a:pt x="33" y="34"/>
                  </a:cubicBezTo>
                  <a:cubicBezTo>
                    <a:pt x="31" y="36"/>
                    <a:pt x="28" y="36"/>
                    <a:pt x="26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10" y="27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7" y="27"/>
                    <a:pt x="29" y="26"/>
                    <a:pt x="30" y="25"/>
                  </a:cubicBezTo>
                  <a:cubicBezTo>
                    <a:pt x="32" y="23"/>
                    <a:pt x="33" y="21"/>
                    <a:pt x="33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4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7" name="Freeform 24"/>
            <p:cNvSpPr>
              <a:spLocks/>
            </p:cNvSpPr>
            <p:nvPr userDrawn="1"/>
          </p:nvSpPr>
          <p:spPr bwMode="auto">
            <a:xfrm>
              <a:off x="6586" y="133"/>
              <a:ext cx="39" cy="62"/>
            </a:xfrm>
            <a:custGeom>
              <a:avLst/>
              <a:gdLst>
                <a:gd name="T0" fmla="*/ 34 w 39"/>
                <a:gd name="T1" fmla="*/ 14 h 61"/>
                <a:gd name="T2" fmla="*/ 28 w 39"/>
                <a:gd name="T3" fmla="*/ 10 h 61"/>
                <a:gd name="T4" fmla="*/ 22 w 39"/>
                <a:gd name="T5" fmla="*/ 9 h 61"/>
                <a:gd name="T6" fmla="*/ 17 w 39"/>
                <a:gd name="T7" fmla="*/ 10 h 61"/>
                <a:gd name="T8" fmla="*/ 13 w 39"/>
                <a:gd name="T9" fmla="*/ 12 h 61"/>
                <a:gd name="T10" fmla="*/ 11 w 39"/>
                <a:gd name="T11" fmla="*/ 16 h 61"/>
                <a:gd name="T12" fmla="*/ 10 w 39"/>
                <a:gd name="T13" fmla="*/ 22 h 61"/>
                <a:gd name="T14" fmla="*/ 10 w 39"/>
                <a:gd name="T15" fmla="*/ 39 h 61"/>
                <a:gd name="T16" fmla="*/ 11 w 39"/>
                <a:gd name="T17" fmla="*/ 45 h 61"/>
                <a:gd name="T18" fmla="*/ 13 w 39"/>
                <a:gd name="T19" fmla="*/ 49 h 61"/>
                <a:gd name="T20" fmla="*/ 17 w 39"/>
                <a:gd name="T21" fmla="*/ 51 h 61"/>
                <a:gd name="T22" fmla="*/ 22 w 39"/>
                <a:gd name="T23" fmla="*/ 52 h 61"/>
                <a:gd name="T24" fmla="*/ 28 w 39"/>
                <a:gd name="T25" fmla="*/ 51 h 61"/>
                <a:gd name="T26" fmla="*/ 34 w 39"/>
                <a:gd name="T27" fmla="*/ 48 h 61"/>
                <a:gd name="T28" fmla="*/ 39 w 39"/>
                <a:gd name="T29" fmla="*/ 55 h 61"/>
                <a:gd name="T30" fmla="*/ 31 w 39"/>
                <a:gd name="T31" fmla="*/ 59 h 61"/>
                <a:gd name="T32" fmla="*/ 22 w 39"/>
                <a:gd name="T33" fmla="*/ 61 h 61"/>
                <a:gd name="T34" fmla="*/ 13 w 39"/>
                <a:gd name="T35" fmla="*/ 59 h 61"/>
                <a:gd name="T36" fmla="*/ 6 w 39"/>
                <a:gd name="T37" fmla="*/ 56 h 61"/>
                <a:gd name="T38" fmla="*/ 2 w 39"/>
                <a:gd name="T39" fmla="*/ 50 h 61"/>
                <a:gd name="T40" fmla="*/ 0 w 39"/>
                <a:gd name="T41" fmla="*/ 41 h 61"/>
                <a:gd name="T42" fmla="*/ 0 w 39"/>
                <a:gd name="T43" fmla="*/ 20 h 61"/>
                <a:gd name="T44" fmla="*/ 2 w 39"/>
                <a:gd name="T45" fmla="*/ 11 h 61"/>
                <a:gd name="T46" fmla="*/ 6 w 39"/>
                <a:gd name="T47" fmla="*/ 5 h 61"/>
                <a:gd name="T48" fmla="*/ 13 w 39"/>
                <a:gd name="T49" fmla="*/ 2 h 61"/>
                <a:gd name="T50" fmla="*/ 22 w 39"/>
                <a:gd name="T51" fmla="*/ 0 h 61"/>
                <a:gd name="T52" fmla="*/ 31 w 39"/>
                <a:gd name="T53" fmla="*/ 2 h 61"/>
                <a:gd name="T54" fmla="*/ 39 w 39"/>
                <a:gd name="T55" fmla="*/ 6 h 61"/>
                <a:gd name="T56" fmla="*/ 34 w 39"/>
                <a:gd name="T57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61">
                  <a:moveTo>
                    <a:pt x="34" y="14"/>
                  </a:moveTo>
                  <a:cubicBezTo>
                    <a:pt x="32" y="12"/>
                    <a:pt x="30" y="11"/>
                    <a:pt x="28" y="10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0" y="9"/>
                    <a:pt x="19" y="10"/>
                    <a:pt x="17" y="10"/>
                  </a:cubicBezTo>
                  <a:cubicBezTo>
                    <a:pt x="16" y="11"/>
                    <a:pt x="15" y="11"/>
                    <a:pt x="13" y="12"/>
                  </a:cubicBezTo>
                  <a:cubicBezTo>
                    <a:pt x="12" y="13"/>
                    <a:pt x="11" y="14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1" y="47"/>
                    <a:pt x="12" y="48"/>
                    <a:pt x="13" y="49"/>
                  </a:cubicBezTo>
                  <a:cubicBezTo>
                    <a:pt x="15" y="50"/>
                    <a:pt x="16" y="51"/>
                    <a:pt x="17" y="51"/>
                  </a:cubicBezTo>
                  <a:cubicBezTo>
                    <a:pt x="19" y="51"/>
                    <a:pt x="20" y="52"/>
                    <a:pt x="22" y="52"/>
                  </a:cubicBezTo>
                  <a:cubicBezTo>
                    <a:pt x="24" y="52"/>
                    <a:pt x="26" y="51"/>
                    <a:pt x="28" y="51"/>
                  </a:cubicBezTo>
                  <a:cubicBezTo>
                    <a:pt x="30" y="50"/>
                    <a:pt x="32" y="49"/>
                    <a:pt x="34" y="48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7" y="57"/>
                    <a:pt x="34" y="58"/>
                    <a:pt x="31" y="59"/>
                  </a:cubicBezTo>
                  <a:cubicBezTo>
                    <a:pt x="28" y="60"/>
                    <a:pt x="25" y="61"/>
                    <a:pt x="22" y="61"/>
                  </a:cubicBezTo>
                  <a:cubicBezTo>
                    <a:pt x="19" y="61"/>
                    <a:pt x="16" y="60"/>
                    <a:pt x="13" y="59"/>
                  </a:cubicBezTo>
                  <a:cubicBezTo>
                    <a:pt x="11" y="59"/>
                    <a:pt x="8" y="57"/>
                    <a:pt x="6" y="56"/>
                  </a:cubicBezTo>
                  <a:cubicBezTo>
                    <a:pt x="4" y="54"/>
                    <a:pt x="3" y="52"/>
                    <a:pt x="2" y="50"/>
                  </a:cubicBezTo>
                  <a:cubicBezTo>
                    <a:pt x="0" y="47"/>
                    <a:pt x="0" y="45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2" y="11"/>
                  </a:cubicBezTo>
                  <a:cubicBezTo>
                    <a:pt x="3" y="9"/>
                    <a:pt x="4" y="7"/>
                    <a:pt x="6" y="5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7" y="4"/>
                    <a:pt x="39" y="6"/>
                  </a:cubicBezTo>
                  <a:lnTo>
                    <a:pt x="3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8" name="Freeform 25"/>
            <p:cNvSpPr>
              <a:spLocks/>
            </p:cNvSpPr>
            <p:nvPr userDrawn="1"/>
          </p:nvSpPr>
          <p:spPr bwMode="auto">
            <a:xfrm>
              <a:off x="6629" y="134"/>
              <a:ext cx="42" cy="60"/>
            </a:xfrm>
            <a:custGeom>
              <a:avLst/>
              <a:gdLst>
                <a:gd name="T0" fmla="*/ 26 w 42"/>
                <a:gd name="T1" fmla="*/ 9 h 60"/>
                <a:gd name="T2" fmla="*/ 26 w 42"/>
                <a:gd name="T3" fmla="*/ 60 h 60"/>
                <a:gd name="T4" fmla="*/ 16 w 42"/>
                <a:gd name="T5" fmla="*/ 60 h 60"/>
                <a:gd name="T6" fmla="*/ 16 w 42"/>
                <a:gd name="T7" fmla="*/ 9 h 60"/>
                <a:gd name="T8" fmla="*/ 0 w 42"/>
                <a:gd name="T9" fmla="*/ 9 h 60"/>
                <a:gd name="T10" fmla="*/ 0 w 42"/>
                <a:gd name="T11" fmla="*/ 0 h 60"/>
                <a:gd name="T12" fmla="*/ 42 w 42"/>
                <a:gd name="T13" fmla="*/ 0 h 60"/>
                <a:gd name="T14" fmla="*/ 42 w 42"/>
                <a:gd name="T15" fmla="*/ 9 h 60"/>
                <a:gd name="T16" fmla="*/ 26 w 42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60">
                  <a:moveTo>
                    <a:pt x="26" y="9"/>
                  </a:moveTo>
                  <a:lnTo>
                    <a:pt x="26" y="60"/>
                  </a:lnTo>
                  <a:lnTo>
                    <a:pt x="16" y="60"/>
                  </a:ln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9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9" name="Freeform 26"/>
            <p:cNvSpPr>
              <a:spLocks noEditPoints="1"/>
            </p:cNvSpPr>
            <p:nvPr userDrawn="1"/>
          </p:nvSpPr>
          <p:spPr bwMode="auto">
            <a:xfrm>
              <a:off x="6678" y="134"/>
              <a:ext cx="43" cy="60"/>
            </a:xfrm>
            <a:custGeom>
              <a:avLst/>
              <a:gdLst>
                <a:gd name="T0" fmla="*/ 43 w 43"/>
                <a:gd name="T1" fmla="*/ 42 h 59"/>
                <a:gd name="T2" fmla="*/ 42 w 43"/>
                <a:gd name="T3" fmla="*/ 48 h 59"/>
                <a:gd name="T4" fmla="*/ 39 w 43"/>
                <a:gd name="T5" fmla="*/ 54 h 59"/>
                <a:gd name="T6" fmla="*/ 33 w 43"/>
                <a:gd name="T7" fmla="*/ 58 h 59"/>
                <a:gd name="T8" fmla="*/ 26 w 43"/>
                <a:gd name="T9" fmla="*/ 59 h 59"/>
                <a:gd name="T10" fmla="*/ 0 w 43"/>
                <a:gd name="T11" fmla="*/ 59 h 59"/>
                <a:gd name="T12" fmla="*/ 0 w 43"/>
                <a:gd name="T13" fmla="*/ 0 h 59"/>
                <a:gd name="T14" fmla="*/ 25 w 43"/>
                <a:gd name="T15" fmla="*/ 0 h 59"/>
                <a:gd name="T16" fmla="*/ 33 w 43"/>
                <a:gd name="T17" fmla="*/ 1 h 59"/>
                <a:gd name="T18" fmla="*/ 38 w 43"/>
                <a:gd name="T19" fmla="*/ 5 h 59"/>
                <a:gd name="T20" fmla="*/ 41 w 43"/>
                <a:gd name="T21" fmla="*/ 10 h 59"/>
                <a:gd name="T22" fmla="*/ 42 w 43"/>
                <a:gd name="T23" fmla="*/ 16 h 59"/>
                <a:gd name="T24" fmla="*/ 40 w 43"/>
                <a:gd name="T25" fmla="*/ 23 h 59"/>
                <a:gd name="T26" fmla="*/ 35 w 43"/>
                <a:gd name="T27" fmla="*/ 28 h 59"/>
                <a:gd name="T28" fmla="*/ 41 w 43"/>
                <a:gd name="T29" fmla="*/ 34 h 59"/>
                <a:gd name="T30" fmla="*/ 43 w 43"/>
                <a:gd name="T31" fmla="*/ 42 h 59"/>
                <a:gd name="T32" fmla="*/ 32 w 43"/>
                <a:gd name="T33" fmla="*/ 16 h 59"/>
                <a:gd name="T34" fmla="*/ 30 w 43"/>
                <a:gd name="T35" fmla="*/ 11 h 59"/>
                <a:gd name="T36" fmla="*/ 23 w 43"/>
                <a:gd name="T37" fmla="*/ 9 h 59"/>
                <a:gd name="T38" fmla="*/ 9 w 43"/>
                <a:gd name="T39" fmla="*/ 9 h 59"/>
                <a:gd name="T40" fmla="*/ 9 w 43"/>
                <a:gd name="T41" fmla="*/ 24 h 59"/>
                <a:gd name="T42" fmla="*/ 23 w 43"/>
                <a:gd name="T43" fmla="*/ 24 h 59"/>
                <a:gd name="T44" fmla="*/ 30 w 43"/>
                <a:gd name="T45" fmla="*/ 22 h 59"/>
                <a:gd name="T46" fmla="*/ 32 w 43"/>
                <a:gd name="T47" fmla="*/ 16 h 59"/>
                <a:gd name="T48" fmla="*/ 33 w 43"/>
                <a:gd name="T49" fmla="*/ 41 h 59"/>
                <a:gd name="T50" fmla="*/ 30 w 43"/>
                <a:gd name="T51" fmla="*/ 35 h 59"/>
                <a:gd name="T52" fmla="*/ 23 w 43"/>
                <a:gd name="T53" fmla="*/ 33 h 59"/>
                <a:gd name="T54" fmla="*/ 9 w 43"/>
                <a:gd name="T55" fmla="*/ 33 h 59"/>
                <a:gd name="T56" fmla="*/ 9 w 43"/>
                <a:gd name="T57" fmla="*/ 50 h 59"/>
                <a:gd name="T58" fmla="*/ 24 w 43"/>
                <a:gd name="T59" fmla="*/ 50 h 59"/>
                <a:gd name="T60" fmla="*/ 31 w 43"/>
                <a:gd name="T61" fmla="*/ 48 h 59"/>
                <a:gd name="T62" fmla="*/ 33 w 43"/>
                <a:gd name="T63" fmla="*/ 4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59">
                  <a:moveTo>
                    <a:pt x="43" y="42"/>
                  </a:moveTo>
                  <a:cubicBezTo>
                    <a:pt x="43" y="44"/>
                    <a:pt x="43" y="46"/>
                    <a:pt x="42" y="48"/>
                  </a:cubicBezTo>
                  <a:cubicBezTo>
                    <a:pt x="41" y="50"/>
                    <a:pt x="40" y="52"/>
                    <a:pt x="39" y="54"/>
                  </a:cubicBezTo>
                  <a:cubicBezTo>
                    <a:pt x="37" y="55"/>
                    <a:pt x="36" y="57"/>
                    <a:pt x="33" y="58"/>
                  </a:cubicBezTo>
                  <a:cubicBezTo>
                    <a:pt x="31" y="59"/>
                    <a:pt x="29" y="59"/>
                    <a:pt x="2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0" y="0"/>
                    <a:pt x="33" y="1"/>
                  </a:cubicBezTo>
                  <a:cubicBezTo>
                    <a:pt x="35" y="2"/>
                    <a:pt x="36" y="3"/>
                    <a:pt x="38" y="5"/>
                  </a:cubicBezTo>
                  <a:cubicBezTo>
                    <a:pt x="39" y="6"/>
                    <a:pt x="40" y="8"/>
                    <a:pt x="41" y="10"/>
                  </a:cubicBezTo>
                  <a:cubicBezTo>
                    <a:pt x="42" y="12"/>
                    <a:pt x="42" y="14"/>
                    <a:pt x="42" y="16"/>
                  </a:cubicBezTo>
                  <a:cubicBezTo>
                    <a:pt x="42" y="18"/>
                    <a:pt x="42" y="20"/>
                    <a:pt x="40" y="23"/>
                  </a:cubicBezTo>
                  <a:cubicBezTo>
                    <a:pt x="39" y="25"/>
                    <a:pt x="37" y="27"/>
                    <a:pt x="35" y="28"/>
                  </a:cubicBezTo>
                  <a:cubicBezTo>
                    <a:pt x="38" y="30"/>
                    <a:pt x="40" y="32"/>
                    <a:pt x="41" y="34"/>
                  </a:cubicBezTo>
                  <a:cubicBezTo>
                    <a:pt x="42" y="37"/>
                    <a:pt x="43" y="39"/>
                    <a:pt x="43" y="42"/>
                  </a:cubicBezTo>
                  <a:close/>
                  <a:moveTo>
                    <a:pt x="32" y="16"/>
                  </a:moveTo>
                  <a:cubicBezTo>
                    <a:pt x="32" y="14"/>
                    <a:pt x="31" y="12"/>
                    <a:pt x="30" y="11"/>
                  </a:cubicBezTo>
                  <a:cubicBezTo>
                    <a:pt x="28" y="9"/>
                    <a:pt x="26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8" y="23"/>
                    <a:pt x="30" y="22"/>
                  </a:cubicBezTo>
                  <a:cubicBezTo>
                    <a:pt x="31" y="21"/>
                    <a:pt x="32" y="19"/>
                    <a:pt x="32" y="16"/>
                  </a:cubicBezTo>
                  <a:close/>
                  <a:moveTo>
                    <a:pt x="33" y="41"/>
                  </a:moveTo>
                  <a:cubicBezTo>
                    <a:pt x="33" y="39"/>
                    <a:pt x="32" y="37"/>
                    <a:pt x="30" y="35"/>
                  </a:cubicBezTo>
                  <a:cubicBezTo>
                    <a:pt x="28" y="33"/>
                    <a:pt x="26" y="33"/>
                    <a:pt x="23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7" y="50"/>
                    <a:pt x="29" y="49"/>
                    <a:pt x="31" y="48"/>
                  </a:cubicBezTo>
                  <a:cubicBezTo>
                    <a:pt x="32" y="46"/>
                    <a:pt x="33" y="44"/>
                    <a:pt x="33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0" name="Freeform 27"/>
            <p:cNvSpPr>
              <a:spLocks/>
            </p:cNvSpPr>
            <p:nvPr userDrawn="1"/>
          </p:nvSpPr>
          <p:spPr bwMode="auto">
            <a:xfrm>
              <a:off x="6730" y="134"/>
              <a:ext cx="40" cy="60"/>
            </a:xfrm>
            <a:custGeom>
              <a:avLst/>
              <a:gdLst>
                <a:gd name="T0" fmla="*/ 0 w 40"/>
                <a:gd name="T1" fmla="*/ 0 h 60"/>
                <a:gd name="T2" fmla="*/ 40 w 40"/>
                <a:gd name="T3" fmla="*/ 0 h 60"/>
                <a:gd name="T4" fmla="*/ 40 w 40"/>
                <a:gd name="T5" fmla="*/ 9 h 60"/>
                <a:gd name="T6" fmla="*/ 10 w 40"/>
                <a:gd name="T7" fmla="*/ 9 h 60"/>
                <a:gd name="T8" fmla="*/ 10 w 40"/>
                <a:gd name="T9" fmla="*/ 25 h 60"/>
                <a:gd name="T10" fmla="*/ 36 w 40"/>
                <a:gd name="T11" fmla="*/ 25 h 60"/>
                <a:gd name="T12" fmla="*/ 36 w 40"/>
                <a:gd name="T13" fmla="*/ 35 h 60"/>
                <a:gd name="T14" fmla="*/ 10 w 40"/>
                <a:gd name="T15" fmla="*/ 35 h 60"/>
                <a:gd name="T16" fmla="*/ 10 w 40"/>
                <a:gd name="T17" fmla="*/ 51 h 60"/>
                <a:gd name="T18" fmla="*/ 40 w 40"/>
                <a:gd name="T19" fmla="*/ 51 h 60"/>
                <a:gd name="T20" fmla="*/ 40 w 40"/>
                <a:gd name="T21" fmla="*/ 60 h 60"/>
                <a:gd name="T22" fmla="*/ 0 w 40"/>
                <a:gd name="T23" fmla="*/ 60 h 60"/>
                <a:gd name="T24" fmla="*/ 0 w 40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0" y="0"/>
                  </a:moveTo>
                  <a:lnTo>
                    <a:pt x="40" y="0"/>
                  </a:lnTo>
                  <a:lnTo>
                    <a:pt x="40" y="9"/>
                  </a:lnTo>
                  <a:lnTo>
                    <a:pt x="10" y="9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35"/>
                  </a:lnTo>
                  <a:lnTo>
                    <a:pt x="10" y="35"/>
                  </a:lnTo>
                  <a:lnTo>
                    <a:pt x="10" y="51"/>
                  </a:lnTo>
                  <a:lnTo>
                    <a:pt x="40" y="51"/>
                  </a:lnTo>
                  <a:lnTo>
                    <a:pt x="40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1" name="Freeform 28"/>
            <p:cNvSpPr>
              <a:spLocks/>
            </p:cNvSpPr>
            <p:nvPr userDrawn="1"/>
          </p:nvSpPr>
          <p:spPr bwMode="auto">
            <a:xfrm>
              <a:off x="6778" y="134"/>
              <a:ext cx="45" cy="60"/>
            </a:xfrm>
            <a:custGeom>
              <a:avLst/>
              <a:gdLst>
                <a:gd name="T0" fmla="*/ 35 w 45"/>
                <a:gd name="T1" fmla="*/ 60 h 60"/>
                <a:gd name="T2" fmla="*/ 35 w 45"/>
                <a:gd name="T3" fmla="*/ 35 h 60"/>
                <a:gd name="T4" fmla="*/ 10 w 45"/>
                <a:gd name="T5" fmla="*/ 35 h 60"/>
                <a:gd name="T6" fmla="*/ 10 w 45"/>
                <a:gd name="T7" fmla="*/ 60 h 60"/>
                <a:gd name="T8" fmla="*/ 0 w 45"/>
                <a:gd name="T9" fmla="*/ 60 h 60"/>
                <a:gd name="T10" fmla="*/ 0 w 45"/>
                <a:gd name="T11" fmla="*/ 0 h 60"/>
                <a:gd name="T12" fmla="*/ 10 w 45"/>
                <a:gd name="T13" fmla="*/ 0 h 60"/>
                <a:gd name="T14" fmla="*/ 10 w 45"/>
                <a:gd name="T15" fmla="*/ 25 h 60"/>
                <a:gd name="T16" fmla="*/ 35 w 45"/>
                <a:gd name="T17" fmla="*/ 25 h 60"/>
                <a:gd name="T18" fmla="*/ 35 w 45"/>
                <a:gd name="T19" fmla="*/ 0 h 60"/>
                <a:gd name="T20" fmla="*/ 45 w 45"/>
                <a:gd name="T21" fmla="*/ 0 h 60"/>
                <a:gd name="T22" fmla="*/ 45 w 45"/>
                <a:gd name="T23" fmla="*/ 60 h 60"/>
                <a:gd name="T24" fmla="*/ 35 w 45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60">
                  <a:moveTo>
                    <a:pt x="35" y="60"/>
                  </a:moveTo>
                  <a:lnTo>
                    <a:pt x="35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35" y="2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60"/>
                  </a:lnTo>
                  <a:lnTo>
                    <a:pt x="35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2" name="Freeform 29"/>
            <p:cNvSpPr>
              <a:spLocks/>
            </p:cNvSpPr>
            <p:nvPr userDrawn="1"/>
          </p:nvSpPr>
          <p:spPr bwMode="auto">
            <a:xfrm>
              <a:off x="6832" y="134"/>
              <a:ext cx="46" cy="60"/>
            </a:xfrm>
            <a:custGeom>
              <a:avLst/>
              <a:gdLst>
                <a:gd name="T0" fmla="*/ 36 w 46"/>
                <a:gd name="T1" fmla="*/ 60 h 60"/>
                <a:gd name="T2" fmla="*/ 36 w 46"/>
                <a:gd name="T3" fmla="*/ 35 h 60"/>
                <a:gd name="T4" fmla="*/ 10 w 46"/>
                <a:gd name="T5" fmla="*/ 35 h 60"/>
                <a:gd name="T6" fmla="*/ 10 w 46"/>
                <a:gd name="T7" fmla="*/ 60 h 60"/>
                <a:gd name="T8" fmla="*/ 0 w 46"/>
                <a:gd name="T9" fmla="*/ 60 h 60"/>
                <a:gd name="T10" fmla="*/ 0 w 46"/>
                <a:gd name="T11" fmla="*/ 0 h 60"/>
                <a:gd name="T12" fmla="*/ 10 w 46"/>
                <a:gd name="T13" fmla="*/ 0 h 60"/>
                <a:gd name="T14" fmla="*/ 10 w 46"/>
                <a:gd name="T15" fmla="*/ 25 h 60"/>
                <a:gd name="T16" fmla="*/ 36 w 46"/>
                <a:gd name="T17" fmla="*/ 25 h 60"/>
                <a:gd name="T18" fmla="*/ 36 w 46"/>
                <a:gd name="T19" fmla="*/ 0 h 60"/>
                <a:gd name="T20" fmla="*/ 46 w 46"/>
                <a:gd name="T21" fmla="*/ 0 h 60"/>
                <a:gd name="T22" fmla="*/ 46 w 46"/>
                <a:gd name="T23" fmla="*/ 60 h 60"/>
                <a:gd name="T24" fmla="*/ 36 w 46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36" y="60"/>
                  </a:moveTo>
                  <a:lnTo>
                    <a:pt x="36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46" y="60"/>
                  </a:lnTo>
                  <a:lnTo>
                    <a:pt x="36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3" name="Freeform 30"/>
            <p:cNvSpPr>
              <a:spLocks noEditPoints="1"/>
            </p:cNvSpPr>
            <p:nvPr userDrawn="1"/>
          </p:nvSpPr>
          <p:spPr bwMode="auto">
            <a:xfrm>
              <a:off x="6887" y="133"/>
              <a:ext cx="45" cy="62"/>
            </a:xfrm>
            <a:custGeom>
              <a:avLst/>
              <a:gdLst>
                <a:gd name="T0" fmla="*/ 45 w 45"/>
                <a:gd name="T1" fmla="*/ 41 h 61"/>
                <a:gd name="T2" fmla="*/ 43 w 45"/>
                <a:gd name="T3" fmla="*/ 49 h 61"/>
                <a:gd name="T4" fmla="*/ 38 w 45"/>
                <a:gd name="T5" fmla="*/ 55 h 61"/>
                <a:gd name="T6" fmla="*/ 31 w 45"/>
                <a:gd name="T7" fmla="*/ 59 h 61"/>
                <a:gd name="T8" fmla="*/ 22 w 45"/>
                <a:gd name="T9" fmla="*/ 61 h 61"/>
                <a:gd name="T10" fmla="*/ 14 w 45"/>
                <a:gd name="T11" fmla="*/ 59 h 61"/>
                <a:gd name="T12" fmla="*/ 7 w 45"/>
                <a:gd name="T13" fmla="*/ 55 h 61"/>
                <a:gd name="T14" fmla="*/ 2 w 45"/>
                <a:gd name="T15" fmla="*/ 49 h 61"/>
                <a:gd name="T16" fmla="*/ 0 w 45"/>
                <a:gd name="T17" fmla="*/ 41 h 61"/>
                <a:gd name="T18" fmla="*/ 0 w 45"/>
                <a:gd name="T19" fmla="*/ 20 h 61"/>
                <a:gd name="T20" fmla="*/ 2 w 45"/>
                <a:gd name="T21" fmla="*/ 12 h 61"/>
                <a:gd name="T22" fmla="*/ 7 w 45"/>
                <a:gd name="T23" fmla="*/ 6 h 61"/>
                <a:gd name="T24" fmla="*/ 14 w 45"/>
                <a:gd name="T25" fmla="*/ 2 h 61"/>
                <a:gd name="T26" fmla="*/ 22 w 45"/>
                <a:gd name="T27" fmla="*/ 0 h 61"/>
                <a:gd name="T28" fmla="*/ 31 w 45"/>
                <a:gd name="T29" fmla="*/ 2 h 61"/>
                <a:gd name="T30" fmla="*/ 38 w 45"/>
                <a:gd name="T31" fmla="*/ 6 h 61"/>
                <a:gd name="T32" fmla="*/ 43 w 45"/>
                <a:gd name="T33" fmla="*/ 12 h 61"/>
                <a:gd name="T34" fmla="*/ 45 w 45"/>
                <a:gd name="T35" fmla="*/ 20 h 61"/>
                <a:gd name="T36" fmla="*/ 45 w 45"/>
                <a:gd name="T37" fmla="*/ 41 h 61"/>
                <a:gd name="T38" fmla="*/ 35 w 45"/>
                <a:gd name="T39" fmla="*/ 22 h 61"/>
                <a:gd name="T40" fmla="*/ 34 w 45"/>
                <a:gd name="T41" fmla="*/ 16 h 61"/>
                <a:gd name="T42" fmla="*/ 31 w 45"/>
                <a:gd name="T43" fmla="*/ 12 h 61"/>
                <a:gd name="T44" fmla="*/ 27 w 45"/>
                <a:gd name="T45" fmla="*/ 10 h 61"/>
                <a:gd name="T46" fmla="*/ 22 w 45"/>
                <a:gd name="T47" fmla="*/ 9 h 61"/>
                <a:gd name="T48" fmla="*/ 18 w 45"/>
                <a:gd name="T49" fmla="*/ 10 h 61"/>
                <a:gd name="T50" fmla="*/ 14 w 45"/>
                <a:gd name="T51" fmla="*/ 12 h 61"/>
                <a:gd name="T52" fmla="*/ 11 w 45"/>
                <a:gd name="T53" fmla="*/ 16 h 61"/>
                <a:gd name="T54" fmla="*/ 10 w 45"/>
                <a:gd name="T55" fmla="*/ 22 h 61"/>
                <a:gd name="T56" fmla="*/ 10 w 45"/>
                <a:gd name="T57" fmla="*/ 39 h 61"/>
                <a:gd name="T58" fmla="*/ 11 w 45"/>
                <a:gd name="T59" fmla="*/ 45 h 61"/>
                <a:gd name="T60" fmla="*/ 14 w 45"/>
                <a:gd name="T61" fmla="*/ 49 h 61"/>
                <a:gd name="T62" fmla="*/ 18 w 45"/>
                <a:gd name="T63" fmla="*/ 51 h 61"/>
                <a:gd name="T64" fmla="*/ 22 w 45"/>
                <a:gd name="T65" fmla="*/ 52 h 61"/>
                <a:gd name="T66" fmla="*/ 27 w 45"/>
                <a:gd name="T67" fmla="*/ 51 h 61"/>
                <a:gd name="T68" fmla="*/ 31 w 45"/>
                <a:gd name="T69" fmla="*/ 49 h 61"/>
                <a:gd name="T70" fmla="*/ 34 w 45"/>
                <a:gd name="T71" fmla="*/ 45 h 61"/>
                <a:gd name="T72" fmla="*/ 35 w 45"/>
                <a:gd name="T73" fmla="*/ 39 h 61"/>
                <a:gd name="T74" fmla="*/ 35 w 45"/>
                <a:gd name="T75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61">
                  <a:moveTo>
                    <a:pt x="45" y="41"/>
                  </a:moveTo>
                  <a:cubicBezTo>
                    <a:pt x="45" y="44"/>
                    <a:pt x="44" y="47"/>
                    <a:pt x="43" y="49"/>
                  </a:cubicBezTo>
                  <a:cubicBezTo>
                    <a:pt x="42" y="52"/>
                    <a:pt x="40" y="54"/>
                    <a:pt x="38" y="55"/>
                  </a:cubicBezTo>
                  <a:cubicBezTo>
                    <a:pt x="36" y="57"/>
                    <a:pt x="34" y="58"/>
                    <a:pt x="31" y="59"/>
                  </a:cubicBezTo>
                  <a:cubicBezTo>
                    <a:pt x="28" y="60"/>
                    <a:pt x="25" y="61"/>
                    <a:pt x="22" y="61"/>
                  </a:cubicBezTo>
                  <a:cubicBezTo>
                    <a:pt x="19" y="61"/>
                    <a:pt x="16" y="60"/>
                    <a:pt x="14" y="59"/>
                  </a:cubicBezTo>
                  <a:cubicBezTo>
                    <a:pt x="11" y="58"/>
                    <a:pt x="9" y="57"/>
                    <a:pt x="7" y="55"/>
                  </a:cubicBezTo>
                  <a:cubicBezTo>
                    <a:pt x="5" y="54"/>
                    <a:pt x="3" y="52"/>
                    <a:pt x="2" y="49"/>
                  </a:cubicBezTo>
                  <a:cubicBezTo>
                    <a:pt x="1" y="47"/>
                    <a:pt x="0" y="44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5" y="7"/>
                    <a:pt x="7" y="6"/>
                  </a:cubicBezTo>
                  <a:cubicBezTo>
                    <a:pt x="9" y="4"/>
                    <a:pt x="11" y="3"/>
                    <a:pt x="14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6" y="4"/>
                    <a:pt x="38" y="6"/>
                  </a:cubicBezTo>
                  <a:cubicBezTo>
                    <a:pt x="40" y="7"/>
                    <a:pt x="42" y="9"/>
                    <a:pt x="43" y="12"/>
                  </a:cubicBezTo>
                  <a:cubicBezTo>
                    <a:pt x="44" y="14"/>
                    <a:pt x="45" y="17"/>
                    <a:pt x="45" y="20"/>
                  </a:cubicBezTo>
                  <a:lnTo>
                    <a:pt x="45" y="41"/>
                  </a:lnTo>
                  <a:close/>
                  <a:moveTo>
                    <a:pt x="35" y="22"/>
                  </a:moveTo>
                  <a:cubicBezTo>
                    <a:pt x="35" y="19"/>
                    <a:pt x="34" y="18"/>
                    <a:pt x="34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9" y="11"/>
                    <a:pt x="27" y="10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1" y="9"/>
                    <a:pt x="19" y="10"/>
                    <a:pt x="18" y="10"/>
                  </a:cubicBezTo>
                  <a:cubicBezTo>
                    <a:pt x="16" y="11"/>
                    <a:pt x="15" y="11"/>
                    <a:pt x="14" y="12"/>
                  </a:cubicBezTo>
                  <a:cubicBezTo>
                    <a:pt x="13" y="13"/>
                    <a:pt x="12" y="15"/>
                    <a:pt x="11" y="16"/>
                  </a:cubicBezTo>
                  <a:cubicBezTo>
                    <a:pt x="10" y="18"/>
                    <a:pt x="10" y="19"/>
                    <a:pt x="10" y="2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2"/>
                    <a:pt x="10" y="44"/>
                    <a:pt x="11" y="45"/>
                  </a:cubicBezTo>
                  <a:cubicBezTo>
                    <a:pt x="12" y="47"/>
                    <a:pt x="13" y="48"/>
                    <a:pt x="14" y="49"/>
                  </a:cubicBezTo>
                  <a:cubicBezTo>
                    <a:pt x="15" y="50"/>
                    <a:pt x="16" y="51"/>
                    <a:pt x="18" y="51"/>
                  </a:cubicBezTo>
                  <a:cubicBezTo>
                    <a:pt x="19" y="51"/>
                    <a:pt x="21" y="52"/>
                    <a:pt x="22" y="52"/>
                  </a:cubicBezTo>
                  <a:cubicBezTo>
                    <a:pt x="24" y="52"/>
                    <a:pt x="26" y="51"/>
                    <a:pt x="27" y="51"/>
                  </a:cubicBezTo>
                  <a:cubicBezTo>
                    <a:pt x="29" y="51"/>
                    <a:pt x="30" y="50"/>
                    <a:pt x="31" y="49"/>
                  </a:cubicBezTo>
                  <a:cubicBezTo>
                    <a:pt x="32" y="48"/>
                    <a:pt x="33" y="47"/>
                    <a:pt x="34" y="45"/>
                  </a:cubicBezTo>
                  <a:cubicBezTo>
                    <a:pt x="34" y="44"/>
                    <a:pt x="35" y="42"/>
                    <a:pt x="35" y="39"/>
                  </a:cubicBezTo>
                  <a:lnTo>
                    <a:pt x="35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4" name="Freeform 31"/>
            <p:cNvSpPr>
              <a:spLocks/>
            </p:cNvSpPr>
            <p:nvPr userDrawn="1"/>
          </p:nvSpPr>
          <p:spPr bwMode="auto">
            <a:xfrm>
              <a:off x="6941" y="134"/>
              <a:ext cx="41" cy="60"/>
            </a:xfrm>
            <a:custGeom>
              <a:avLst/>
              <a:gdLst>
                <a:gd name="T0" fmla="*/ 0 w 41"/>
                <a:gd name="T1" fmla="*/ 0 h 60"/>
                <a:gd name="T2" fmla="*/ 41 w 41"/>
                <a:gd name="T3" fmla="*/ 0 h 60"/>
                <a:gd name="T4" fmla="*/ 41 w 41"/>
                <a:gd name="T5" fmla="*/ 9 h 60"/>
                <a:gd name="T6" fmla="*/ 10 w 41"/>
                <a:gd name="T7" fmla="*/ 9 h 60"/>
                <a:gd name="T8" fmla="*/ 10 w 41"/>
                <a:gd name="T9" fmla="*/ 25 h 60"/>
                <a:gd name="T10" fmla="*/ 36 w 41"/>
                <a:gd name="T11" fmla="*/ 25 h 60"/>
                <a:gd name="T12" fmla="*/ 36 w 41"/>
                <a:gd name="T13" fmla="*/ 35 h 60"/>
                <a:gd name="T14" fmla="*/ 10 w 41"/>
                <a:gd name="T15" fmla="*/ 35 h 60"/>
                <a:gd name="T16" fmla="*/ 10 w 41"/>
                <a:gd name="T17" fmla="*/ 51 h 60"/>
                <a:gd name="T18" fmla="*/ 41 w 41"/>
                <a:gd name="T19" fmla="*/ 51 h 60"/>
                <a:gd name="T20" fmla="*/ 41 w 41"/>
                <a:gd name="T21" fmla="*/ 60 h 60"/>
                <a:gd name="T22" fmla="*/ 0 w 41"/>
                <a:gd name="T23" fmla="*/ 60 h 60"/>
                <a:gd name="T24" fmla="*/ 0 w 4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60">
                  <a:moveTo>
                    <a:pt x="0" y="0"/>
                  </a:moveTo>
                  <a:lnTo>
                    <a:pt x="41" y="0"/>
                  </a:lnTo>
                  <a:lnTo>
                    <a:pt x="41" y="9"/>
                  </a:lnTo>
                  <a:lnTo>
                    <a:pt x="10" y="9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35"/>
                  </a:lnTo>
                  <a:lnTo>
                    <a:pt x="10" y="35"/>
                  </a:lnTo>
                  <a:lnTo>
                    <a:pt x="10" y="51"/>
                  </a:lnTo>
                  <a:lnTo>
                    <a:pt x="41" y="51"/>
                  </a:lnTo>
                  <a:lnTo>
                    <a:pt x="41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5" name="Freeform 32"/>
            <p:cNvSpPr>
              <a:spLocks/>
            </p:cNvSpPr>
            <p:nvPr userDrawn="1"/>
          </p:nvSpPr>
          <p:spPr bwMode="auto">
            <a:xfrm>
              <a:off x="7007" y="134"/>
              <a:ext cx="45" cy="61"/>
            </a:xfrm>
            <a:custGeom>
              <a:avLst/>
              <a:gdLst>
                <a:gd name="T0" fmla="*/ 27 w 45"/>
                <a:gd name="T1" fmla="*/ 47 h 60"/>
                <a:gd name="T2" fmla="*/ 24 w 45"/>
                <a:gd name="T3" fmla="*/ 54 h 60"/>
                <a:gd name="T4" fmla="*/ 21 w 45"/>
                <a:gd name="T5" fmla="*/ 57 h 60"/>
                <a:gd name="T6" fmla="*/ 17 w 45"/>
                <a:gd name="T7" fmla="*/ 59 h 60"/>
                <a:gd name="T8" fmla="*/ 13 w 45"/>
                <a:gd name="T9" fmla="*/ 60 h 60"/>
                <a:gd name="T10" fmla="*/ 6 w 45"/>
                <a:gd name="T11" fmla="*/ 60 h 60"/>
                <a:gd name="T12" fmla="*/ 6 w 45"/>
                <a:gd name="T13" fmla="*/ 51 h 60"/>
                <a:gd name="T14" fmla="*/ 11 w 45"/>
                <a:gd name="T15" fmla="*/ 51 h 60"/>
                <a:gd name="T16" fmla="*/ 15 w 45"/>
                <a:gd name="T17" fmla="*/ 51 h 60"/>
                <a:gd name="T18" fmla="*/ 17 w 45"/>
                <a:gd name="T19" fmla="*/ 48 h 60"/>
                <a:gd name="T20" fmla="*/ 18 w 45"/>
                <a:gd name="T21" fmla="*/ 46 h 60"/>
                <a:gd name="T22" fmla="*/ 9 w 45"/>
                <a:gd name="T23" fmla="*/ 23 h 60"/>
                <a:gd name="T24" fmla="*/ 0 w 45"/>
                <a:gd name="T25" fmla="*/ 0 h 60"/>
                <a:gd name="T26" fmla="*/ 10 w 45"/>
                <a:gd name="T27" fmla="*/ 0 h 60"/>
                <a:gd name="T28" fmla="*/ 11 w 45"/>
                <a:gd name="T29" fmla="*/ 3 h 60"/>
                <a:gd name="T30" fmla="*/ 14 w 45"/>
                <a:gd name="T31" fmla="*/ 10 h 60"/>
                <a:gd name="T32" fmla="*/ 16 w 45"/>
                <a:gd name="T33" fmla="*/ 17 h 60"/>
                <a:gd name="T34" fmla="*/ 19 w 45"/>
                <a:gd name="T35" fmla="*/ 25 h 60"/>
                <a:gd name="T36" fmla="*/ 21 w 45"/>
                <a:gd name="T37" fmla="*/ 31 h 60"/>
                <a:gd name="T38" fmla="*/ 23 w 45"/>
                <a:gd name="T39" fmla="*/ 34 h 60"/>
                <a:gd name="T40" fmla="*/ 23 w 45"/>
                <a:gd name="T41" fmla="*/ 34 h 60"/>
                <a:gd name="T42" fmla="*/ 24 w 45"/>
                <a:gd name="T43" fmla="*/ 30 h 60"/>
                <a:gd name="T44" fmla="*/ 27 w 45"/>
                <a:gd name="T45" fmla="*/ 24 h 60"/>
                <a:gd name="T46" fmla="*/ 29 w 45"/>
                <a:gd name="T47" fmla="*/ 17 h 60"/>
                <a:gd name="T48" fmla="*/ 32 w 45"/>
                <a:gd name="T49" fmla="*/ 10 h 60"/>
                <a:gd name="T50" fmla="*/ 34 w 45"/>
                <a:gd name="T51" fmla="*/ 4 h 60"/>
                <a:gd name="T52" fmla="*/ 35 w 45"/>
                <a:gd name="T53" fmla="*/ 0 h 60"/>
                <a:gd name="T54" fmla="*/ 45 w 45"/>
                <a:gd name="T55" fmla="*/ 0 h 60"/>
                <a:gd name="T56" fmla="*/ 27 w 45"/>
                <a:gd name="T57" fmla="*/ 4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60">
                  <a:moveTo>
                    <a:pt x="27" y="47"/>
                  </a:moveTo>
                  <a:cubicBezTo>
                    <a:pt x="26" y="50"/>
                    <a:pt x="25" y="52"/>
                    <a:pt x="24" y="54"/>
                  </a:cubicBezTo>
                  <a:cubicBezTo>
                    <a:pt x="23" y="55"/>
                    <a:pt x="22" y="56"/>
                    <a:pt x="21" y="57"/>
                  </a:cubicBezTo>
                  <a:cubicBezTo>
                    <a:pt x="20" y="58"/>
                    <a:pt x="18" y="59"/>
                    <a:pt x="17" y="59"/>
                  </a:cubicBezTo>
                  <a:cubicBezTo>
                    <a:pt x="16" y="60"/>
                    <a:pt x="14" y="60"/>
                    <a:pt x="13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3" y="51"/>
                    <a:pt x="14" y="51"/>
                    <a:pt x="15" y="51"/>
                  </a:cubicBezTo>
                  <a:cubicBezTo>
                    <a:pt x="16" y="50"/>
                    <a:pt x="16" y="49"/>
                    <a:pt x="17" y="4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5" y="38"/>
                    <a:pt x="12" y="31"/>
                    <a:pt x="9" y="23"/>
                  </a:cubicBezTo>
                  <a:cubicBezTo>
                    <a:pt x="6" y="15"/>
                    <a:pt x="3" y="8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2"/>
                    <a:pt x="11" y="3"/>
                  </a:cubicBezTo>
                  <a:cubicBezTo>
                    <a:pt x="12" y="5"/>
                    <a:pt x="13" y="7"/>
                    <a:pt x="14" y="10"/>
                  </a:cubicBezTo>
                  <a:cubicBezTo>
                    <a:pt x="14" y="12"/>
                    <a:pt x="15" y="14"/>
                    <a:pt x="16" y="17"/>
                  </a:cubicBezTo>
                  <a:cubicBezTo>
                    <a:pt x="17" y="20"/>
                    <a:pt x="18" y="22"/>
                    <a:pt x="19" y="25"/>
                  </a:cubicBezTo>
                  <a:cubicBezTo>
                    <a:pt x="20" y="27"/>
                    <a:pt x="21" y="29"/>
                    <a:pt x="21" y="31"/>
                  </a:cubicBezTo>
                  <a:cubicBezTo>
                    <a:pt x="22" y="33"/>
                    <a:pt x="22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4" y="32"/>
                    <a:pt x="24" y="30"/>
                  </a:cubicBezTo>
                  <a:cubicBezTo>
                    <a:pt x="25" y="29"/>
                    <a:pt x="26" y="26"/>
                    <a:pt x="27" y="24"/>
                  </a:cubicBezTo>
                  <a:cubicBezTo>
                    <a:pt x="27" y="22"/>
                    <a:pt x="28" y="19"/>
                    <a:pt x="29" y="17"/>
                  </a:cubicBezTo>
                  <a:cubicBezTo>
                    <a:pt x="30" y="14"/>
                    <a:pt x="31" y="12"/>
                    <a:pt x="32" y="10"/>
                  </a:cubicBezTo>
                  <a:cubicBezTo>
                    <a:pt x="33" y="8"/>
                    <a:pt x="33" y="6"/>
                    <a:pt x="34" y="4"/>
                  </a:cubicBezTo>
                  <a:cubicBezTo>
                    <a:pt x="35" y="2"/>
                    <a:pt x="35" y="1"/>
                    <a:pt x="35" y="0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27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6" name="Freeform 33"/>
            <p:cNvSpPr>
              <a:spLocks/>
            </p:cNvSpPr>
            <p:nvPr userDrawn="1"/>
          </p:nvSpPr>
          <p:spPr bwMode="auto">
            <a:xfrm>
              <a:off x="7058" y="134"/>
              <a:ext cx="44" cy="60"/>
            </a:xfrm>
            <a:custGeom>
              <a:avLst/>
              <a:gdLst>
                <a:gd name="T0" fmla="*/ 34 w 44"/>
                <a:gd name="T1" fmla="*/ 60 h 60"/>
                <a:gd name="T2" fmla="*/ 34 w 44"/>
                <a:gd name="T3" fmla="*/ 9 h 60"/>
                <a:gd name="T4" fmla="*/ 9 w 44"/>
                <a:gd name="T5" fmla="*/ 9 h 60"/>
                <a:gd name="T6" fmla="*/ 9 w 44"/>
                <a:gd name="T7" fmla="*/ 60 h 60"/>
                <a:gd name="T8" fmla="*/ 0 w 44"/>
                <a:gd name="T9" fmla="*/ 60 h 60"/>
                <a:gd name="T10" fmla="*/ 0 w 44"/>
                <a:gd name="T11" fmla="*/ 0 h 60"/>
                <a:gd name="T12" fmla="*/ 44 w 44"/>
                <a:gd name="T13" fmla="*/ 0 h 60"/>
                <a:gd name="T14" fmla="*/ 44 w 44"/>
                <a:gd name="T15" fmla="*/ 60 h 60"/>
                <a:gd name="T16" fmla="*/ 34 w 44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0">
                  <a:moveTo>
                    <a:pt x="34" y="60"/>
                  </a:moveTo>
                  <a:lnTo>
                    <a:pt x="34" y="9"/>
                  </a:lnTo>
                  <a:lnTo>
                    <a:pt x="9" y="9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60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7" name="Freeform 34"/>
            <p:cNvSpPr>
              <a:spLocks noEditPoints="1"/>
            </p:cNvSpPr>
            <p:nvPr userDrawn="1"/>
          </p:nvSpPr>
          <p:spPr bwMode="auto">
            <a:xfrm>
              <a:off x="7112" y="134"/>
              <a:ext cx="43" cy="60"/>
            </a:xfrm>
            <a:custGeom>
              <a:avLst/>
              <a:gdLst>
                <a:gd name="T0" fmla="*/ 25 w 42"/>
                <a:gd name="T1" fmla="*/ 0 h 59"/>
                <a:gd name="T2" fmla="*/ 33 w 42"/>
                <a:gd name="T3" fmla="*/ 2 h 59"/>
                <a:gd name="T4" fmla="*/ 38 w 42"/>
                <a:gd name="T5" fmla="*/ 6 h 59"/>
                <a:gd name="T6" fmla="*/ 41 w 42"/>
                <a:gd name="T7" fmla="*/ 12 h 59"/>
                <a:gd name="T8" fmla="*/ 42 w 42"/>
                <a:gd name="T9" fmla="*/ 18 h 59"/>
                <a:gd name="T10" fmla="*/ 41 w 42"/>
                <a:gd name="T11" fmla="*/ 24 h 59"/>
                <a:gd name="T12" fmla="*/ 37 w 42"/>
                <a:gd name="T13" fmla="*/ 30 h 59"/>
                <a:gd name="T14" fmla="*/ 32 w 42"/>
                <a:gd name="T15" fmla="*/ 34 h 59"/>
                <a:gd name="T16" fmla="*/ 25 w 42"/>
                <a:gd name="T17" fmla="*/ 36 h 59"/>
                <a:gd name="T18" fmla="*/ 9 w 42"/>
                <a:gd name="T19" fmla="*/ 36 h 59"/>
                <a:gd name="T20" fmla="*/ 9 w 42"/>
                <a:gd name="T21" fmla="*/ 59 h 59"/>
                <a:gd name="T22" fmla="*/ 0 w 42"/>
                <a:gd name="T23" fmla="*/ 59 h 59"/>
                <a:gd name="T24" fmla="*/ 0 w 42"/>
                <a:gd name="T25" fmla="*/ 0 h 59"/>
                <a:gd name="T26" fmla="*/ 25 w 42"/>
                <a:gd name="T27" fmla="*/ 0 h 59"/>
                <a:gd name="T28" fmla="*/ 9 w 42"/>
                <a:gd name="T29" fmla="*/ 27 h 59"/>
                <a:gd name="T30" fmla="*/ 23 w 42"/>
                <a:gd name="T31" fmla="*/ 27 h 59"/>
                <a:gd name="T32" fmla="*/ 30 w 42"/>
                <a:gd name="T33" fmla="*/ 25 h 59"/>
                <a:gd name="T34" fmla="*/ 32 w 42"/>
                <a:gd name="T35" fmla="*/ 18 h 59"/>
                <a:gd name="T36" fmla="*/ 30 w 42"/>
                <a:gd name="T37" fmla="*/ 11 h 59"/>
                <a:gd name="T38" fmla="*/ 23 w 42"/>
                <a:gd name="T39" fmla="*/ 9 h 59"/>
                <a:gd name="T40" fmla="*/ 9 w 42"/>
                <a:gd name="T41" fmla="*/ 9 h 59"/>
                <a:gd name="T42" fmla="*/ 9 w 42"/>
                <a:gd name="T43" fmla="*/ 2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59">
                  <a:moveTo>
                    <a:pt x="25" y="0"/>
                  </a:moveTo>
                  <a:cubicBezTo>
                    <a:pt x="28" y="0"/>
                    <a:pt x="30" y="1"/>
                    <a:pt x="33" y="2"/>
                  </a:cubicBezTo>
                  <a:cubicBezTo>
                    <a:pt x="35" y="3"/>
                    <a:pt x="36" y="4"/>
                    <a:pt x="38" y="6"/>
                  </a:cubicBezTo>
                  <a:cubicBezTo>
                    <a:pt x="39" y="8"/>
                    <a:pt x="40" y="9"/>
                    <a:pt x="41" y="12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0"/>
                    <a:pt x="42" y="22"/>
                    <a:pt x="41" y="24"/>
                  </a:cubicBezTo>
                  <a:cubicBezTo>
                    <a:pt x="40" y="27"/>
                    <a:pt x="39" y="28"/>
                    <a:pt x="37" y="30"/>
                  </a:cubicBezTo>
                  <a:cubicBezTo>
                    <a:pt x="36" y="32"/>
                    <a:pt x="34" y="33"/>
                    <a:pt x="32" y="34"/>
                  </a:cubicBezTo>
                  <a:cubicBezTo>
                    <a:pt x="30" y="36"/>
                    <a:pt x="28" y="36"/>
                    <a:pt x="25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5" y="0"/>
                  </a:lnTo>
                  <a:close/>
                  <a:moveTo>
                    <a:pt x="9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6" y="27"/>
                    <a:pt x="28" y="26"/>
                    <a:pt x="30" y="25"/>
                  </a:cubicBezTo>
                  <a:cubicBezTo>
                    <a:pt x="31" y="23"/>
                    <a:pt x="32" y="21"/>
                    <a:pt x="32" y="18"/>
                  </a:cubicBezTo>
                  <a:cubicBezTo>
                    <a:pt x="32" y="15"/>
                    <a:pt x="31" y="13"/>
                    <a:pt x="30" y="11"/>
                  </a:cubicBezTo>
                  <a:cubicBezTo>
                    <a:pt x="28" y="10"/>
                    <a:pt x="26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8" name="Freeform 35"/>
            <p:cNvSpPr>
              <a:spLocks noEditPoints="1"/>
            </p:cNvSpPr>
            <p:nvPr userDrawn="1"/>
          </p:nvSpPr>
          <p:spPr bwMode="auto">
            <a:xfrm>
              <a:off x="7157" y="134"/>
              <a:ext cx="51" cy="60"/>
            </a:xfrm>
            <a:custGeom>
              <a:avLst/>
              <a:gdLst>
                <a:gd name="T0" fmla="*/ 37 w 51"/>
                <a:gd name="T1" fmla="*/ 47 h 60"/>
                <a:gd name="T2" fmla="*/ 15 w 51"/>
                <a:gd name="T3" fmla="*/ 47 h 60"/>
                <a:gd name="T4" fmla="*/ 11 w 51"/>
                <a:gd name="T5" fmla="*/ 60 h 60"/>
                <a:gd name="T6" fmla="*/ 0 w 51"/>
                <a:gd name="T7" fmla="*/ 60 h 60"/>
                <a:gd name="T8" fmla="*/ 21 w 51"/>
                <a:gd name="T9" fmla="*/ 0 h 60"/>
                <a:gd name="T10" fmla="*/ 31 w 51"/>
                <a:gd name="T11" fmla="*/ 0 h 60"/>
                <a:gd name="T12" fmla="*/ 51 w 51"/>
                <a:gd name="T13" fmla="*/ 60 h 60"/>
                <a:gd name="T14" fmla="*/ 41 w 51"/>
                <a:gd name="T15" fmla="*/ 60 h 60"/>
                <a:gd name="T16" fmla="*/ 37 w 51"/>
                <a:gd name="T17" fmla="*/ 47 h 60"/>
                <a:gd name="T18" fmla="*/ 18 w 51"/>
                <a:gd name="T19" fmla="*/ 39 h 60"/>
                <a:gd name="T20" fmla="*/ 34 w 51"/>
                <a:gd name="T21" fmla="*/ 39 h 60"/>
                <a:gd name="T22" fmla="*/ 30 w 51"/>
                <a:gd name="T23" fmla="*/ 27 h 60"/>
                <a:gd name="T24" fmla="*/ 26 w 51"/>
                <a:gd name="T25" fmla="*/ 12 h 60"/>
                <a:gd name="T26" fmla="*/ 26 w 51"/>
                <a:gd name="T27" fmla="*/ 12 h 60"/>
                <a:gd name="T28" fmla="*/ 21 w 51"/>
                <a:gd name="T29" fmla="*/ 26 h 60"/>
                <a:gd name="T30" fmla="*/ 18 w 51"/>
                <a:gd name="T31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60">
                  <a:moveTo>
                    <a:pt x="37" y="47"/>
                  </a:moveTo>
                  <a:lnTo>
                    <a:pt x="15" y="47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51" y="60"/>
                  </a:lnTo>
                  <a:lnTo>
                    <a:pt x="41" y="60"/>
                  </a:lnTo>
                  <a:lnTo>
                    <a:pt x="37" y="47"/>
                  </a:lnTo>
                  <a:close/>
                  <a:moveTo>
                    <a:pt x="18" y="39"/>
                  </a:moveTo>
                  <a:lnTo>
                    <a:pt x="34" y="39"/>
                  </a:lnTo>
                  <a:lnTo>
                    <a:pt x="30" y="27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1" y="26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9" name="Freeform 36"/>
            <p:cNvSpPr>
              <a:spLocks noEditPoints="1"/>
            </p:cNvSpPr>
            <p:nvPr userDrawn="1"/>
          </p:nvSpPr>
          <p:spPr bwMode="auto">
            <a:xfrm>
              <a:off x="7214" y="134"/>
              <a:ext cx="44" cy="60"/>
            </a:xfrm>
            <a:custGeom>
              <a:avLst/>
              <a:gdLst>
                <a:gd name="T0" fmla="*/ 44 w 44"/>
                <a:gd name="T1" fmla="*/ 42 h 59"/>
                <a:gd name="T2" fmla="*/ 43 w 44"/>
                <a:gd name="T3" fmla="*/ 48 h 59"/>
                <a:gd name="T4" fmla="*/ 39 w 44"/>
                <a:gd name="T5" fmla="*/ 54 h 59"/>
                <a:gd name="T6" fmla="*/ 34 w 44"/>
                <a:gd name="T7" fmla="*/ 58 h 59"/>
                <a:gd name="T8" fmla="*/ 27 w 44"/>
                <a:gd name="T9" fmla="*/ 59 h 59"/>
                <a:gd name="T10" fmla="*/ 0 w 44"/>
                <a:gd name="T11" fmla="*/ 59 h 59"/>
                <a:gd name="T12" fmla="*/ 0 w 44"/>
                <a:gd name="T13" fmla="*/ 0 h 59"/>
                <a:gd name="T14" fmla="*/ 26 w 44"/>
                <a:gd name="T15" fmla="*/ 0 h 59"/>
                <a:gd name="T16" fmla="*/ 33 w 44"/>
                <a:gd name="T17" fmla="*/ 1 h 59"/>
                <a:gd name="T18" fmla="*/ 39 w 44"/>
                <a:gd name="T19" fmla="*/ 5 h 59"/>
                <a:gd name="T20" fmla="*/ 42 w 44"/>
                <a:gd name="T21" fmla="*/ 10 h 59"/>
                <a:gd name="T22" fmla="*/ 43 w 44"/>
                <a:gd name="T23" fmla="*/ 16 h 59"/>
                <a:gd name="T24" fmla="*/ 41 w 44"/>
                <a:gd name="T25" fmla="*/ 23 h 59"/>
                <a:gd name="T26" fmla="*/ 35 w 44"/>
                <a:gd name="T27" fmla="*/ 28 h 59"/>
                <a:gd name="T28" fmla="*/ 42 w 44"/>
                <a:gd name="T29" fmla="*/ 34 h 59"/>
                <a:gd name="T30" fmla="*/ 44 w 44"/>
                <a:gd name="T31" fmla="*/ 42 h 59"/>
                <a:gd name="T32" fmla="*/ 33 w 44"/>
                <a:gd name="T33" fmla="*/ 16 h 59"/>
                <a:gd name="T34" fmla="*/ 30 w 44"/>
                <a:gd name="T35" fmla="*/ 11 h 59"/>
                <a:gd name="T36" fmla="*/ 24 w 44"/>
                <a:gd name="T37" fmla="*/ 9 h 59"/>
                <a:gd name="T38" fmla="*/ 10 w 44"/>
                <a:gd name="T39" fmla="*/ 9 h 59"/>
                <a:gd name="T40" fmla="*/ 10 w 44"/>
                <a:gd name="T41" fmla="*/ 24 h 59"/>
                <a:gd name="T42" fmla="*/ 24 w 44"/>
                <a:gd name="T43" fmla="*/ 24 h 59"/>
                <a:gd name="T44" fmla="*/ 30 w 44"/>
                <a:gd name="T45" fmla="*/ 22 h 59"/>
                <a:gd name="T46" fmla="*/ 33 w 44"/>
                <a:gd name="T47" fmla="*/ 16 h 59"/>
                <a:gd name="T48" fmla="*/ 34 w 44"/>
                <a:gd name="T49" fmla="*/ 41 h 59"/>
                <a:gd name="T50" fmla="*/ 31 w 44"/>
                <a:gd name="T51" fmla="*/ 35 h 59"/>
                <a:gd name="T52" fmla="*/ 24 w 44"/>
                <a:gd name="T53" fmla="*/ 33 h 59"/>
                <a:gd name="T54" fmla="*/ 10 w 44"/>
                <a:gd name="T55" fmla="*/ 33 h 59"/>
                <a:gd name="T56" fmla="*/ 10 w 44"/>
                <a:gd name="T57" fmla="*/ 50 h 59"/>
                <a:gd name="T58" fmla="*/ 24 w 44"/>
                <a:gd name="T59" fmla="*/ 50 h 59"/>
                <a:gd name="T60" fmla="*/ 31 w 44"/>
                <a:gd name="T61" fmla="*/ 48 h 59"/>
                <a:gd name="T62" fmla="*/ 34 w 44"/>
                <a:gd name="T63" fmla="*/ 4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59">
                  <a:moveTo>
                    <a:pt x="44" y="42"/>
                  </a:moveTo>
                  <a:cubicBezTo>
                    <a:pt x="44" y="44"/>
                    <a:pt x="43" y="46"/>
                    <a:pt x="43" y="48"/>
                  </a:cubicBezTo>
                  <a:cubicBezTo>
                    <a:pt x="42" y="50"/>
                    <a:pt x="41" y="52"/>
                    <a:pt x="39" y="54"/>
                  </a:cubicBezTo>
                  <a:cubicBezTo>
                    <a:pt x="38" y="55"/>
                    <a:pt x="36" y="57"/>
                    <a:pt x="34" y="58"/>
                  </a:cubicBezTo>
                  <a:cubicBezTo>
                    <a:pt x="32" y="59"/>
                    <a:pt x="30" y="59"/>
                    <a:pt x="27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0"/>
                    <a:pt x="33" y="1"/>
                  </a:cubicBezTo>
                  <a:cubicBezTo>
                    <a:pt x="35" y="2"/>
                    <a:pt x="37" y="3"/>
                    <a:pt x="39" y="5"/>
                  </a:cubicBezTo>
                  <a:cubicBezTo>
                    <a:pt x="40" y="6"/>
                    <a:pt x="41" y="8"/>
                    <a:pt x="42" y="10"/>
                  </a:cubicBezTo>
                  <a:cubicBezTo>
                    <a:pt x="42" y="12"/>
                    <a:pt x="43" y="14"/>
                    <a:pt x="43" y="16"/>
                  </a:cubicBezTo>
                  <a:cubicBezTo>
                    <a:pt x="43" y="18"/>
                    <a:pt x="42" y="20"/>
                    <a:pt x="41" y="23"/>
                  </a:cubicBezTo>
                  <a:cubicBezTo>
                    <a:pt x="40" y="25"/>
                    <a:pt x="38" y="27"/>
                    <a:pt x="35" y="28"/>
                  </a:cubicBezTo>
                  <a:cubicBezTo>
                    <a:pt x="38" y="30"/>
                    <a:pt x="40" y="32"/>
                    <a:pt x="42" y="34"/>
                  </a:cubicBezTo>
                  <a:cubicBezTo>
                    <a:pt x="43" y="37"/>
                    <a:pt x="44" y="39"/>
                    <a:pt x="44" y="42"/>
                  </a:cubicBezTo>
                  <a:close/>
                  <a:moveTo>
                    <a:pt x="33" y="16"/>
                  </a:moveTo>
                  <a:cubicBezTo>
                    <a:pt x="33" y="14"/>
                    <a:pt x="32" y="12"/>
                    <a:pt x="30" y="11"/>
                  </a:cubicBezTo>
                  <a:cubicBezTo>
                    <a:pt x="29" y="9"/>
                    <a:pt x="26" y="9"/>
                    <a:pt x="24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9" y="23"/>
                    <a:pt x="30" y="22"/>
                  </a:cubicBezTo>
                  <a:cubicBezTo>
                    <a:pt x="32" y="21"/>
                    <a:pt x="33" y="19"/>
                    <a:pt x="33" y="16"/>
                  </a:cubicBezTo>
                  <a:close/>
                  <a:moveTo>
                    <a:pt x="34" y="41"/>
                  </a:moveTo>
                  <a:cubicBezTo>
                    <a:pt x="34" y="39"/>
                    <a:pt x="33" y="37"/>
                    <a:pt x="31" y="35"/>
                  </a:cubicBezTo>
                  <a:cubicBezTo>
                    <a:pt x="29" y="33"/>
                    <a:pt x="27" y="33"/>
                    <a:pt x="2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7" y="50"/>
                    <a:pt x="30" y="49"/>
                    <a:pt x="31" y="48"/>
                  </a:cubicBezTo>
                  <a:cubicBezTo>
                    <a:pt x="33" y="46"/>
                    <a:pt x="34" y="44"/>
                    <a:pt x="34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0" name="Freeform 37"/>
            <p:cNvSpPr>
              <a:spLocks/>
            </p:cNvSpPr>
            <p:nvPr userDrawn="1"/>
          </p:nvSpPr>
          <p:spPr bwMode="auto">
            <a:xfrm>
              <a:off x="7261" y="134"/>
              <a:ext cx="50" cy="62"/>
            </a:xfrm>
            <a:custGeom>
              <a:avLst/>
              <a:gdLst>
                <a:gd name="T0" fmla="*/ 22 w 50"/>
                <a:gd name="T1" fmla="*/ 9 h 61"/>
                <a:gd name="T2" fmla="*/ 22 w 50"/>
                <a:gd name="T3" fmla="*/ 26 h 61"/>
                <a:gd name="T4" fmla="*/ 21 w 50"/>
                <a:gd name="T5" fmla="*/ 40 h 61"/>
                <a:gd name="T6" fmla="*/ 18 w 50"/>
                <a:gd name="T7" fmla="*/ 50 h 61"/>
                <a:gd name="T8" fmla="*/ 12 w 50"/>
                <a:gd name="T9" fmla="*/ 57 h 61"/>
                <a:gd name="T10" fmla="*/ 3 w 50"/>
                <a:gd name="T11" fmla="*/ 61 h 61"/>
                <a:gd name="T12" fmla="*/ 0 w 50"/>
                <a:gd name="T13" fmla="*/ 53 h 61"/>
                <a:gd name="T14" fmla="*/ 6 w 50"/>
                <a:gd name="T15" fmla="*/ 49 h 61"/>
                <a:gd name="T16" fmla="*/ 9 w 50"/>
                <a:gd name="T17" fmla="*/ 44 h 61"/>
                <a:gd name="T18" fmla="*/ 11 w 50"/>
                <a:gd name="T19" fmla="*/ 37 h 61"/>
                <a:gd name="T20" fmla="*/ 12 w 50"/>
                <a:gd name="T21" fmla="*/ 26 h 61"/>
                <a:gd name="T22" fmla="*/ 12 w 50"/>
                <a:gd name="T23" fmla="*/ 0 h 61"/>
                <a:gd name="T24" fmla="*/ 50 w 50"/>
                <a:gd name="T25" fmla="*/ 0 h 61"/>
                <a:gd name="T26" fmla="*/ 50 w 50"/>
                <a:gd name="T27" fmla="*/ 59 h 61"/>
                <a:gd name="T28" fmla="*/ 40 w 50"/>
                <a:gd name="T29" fmla="*/ 59 h 61"/>
                <a:gd name="T30" fmla="*/ 40 w 50"/>
                <a:gd name="T31" fmla="*/ 9 h 61"/>
                <a:gd name="T32" fmla="*/ 22 w 50"/>
                <a:gd name="T33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1">
                  <a:moveTo>
                    <a:pt x="22" y="9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22" y="31"/>
                    <a:pt x="21" y="36"/>
                    <a:pt x="21" y="40"/>
                  </a:cubicBezTo>
                  <a:cubicBezTo>
                    <a:pt x="20" y="44"/>
                    <a:pt x="19" y="47"/>
                    <a:pt x="18" y="50"/>
                  </a:cubicBezTo>
                  <a:cubicBezTo>
                    <a:pt x="16" y="53"/>
                    <a:pt x="14" y="55"/>
                    <a:pt x="12" y="57"/>
                  </a:cubicBezTo>
                  <a:cubicBezTo>
                    <a:pt x="9" y="59"/>
                    <a:pt x="7" y="60"/>
                    <a:pt x="3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2"/>
                    <a:pt x="4" y="51"/>
                    <a:pt x="6" y="49"/>
                  </a:cubicBezTo>
                  <a:cubicBezTo>
                    <a:pt x="7" y="48"/>
                    <a:pt x="8" y="46"/>
                    <a:pt x="9" y="44"/>
                  </a:cubicBezTo>
                  <a:cubicBezTo>
                    <a:pt x="10" y="42"/>
                    <a:pt x="11" y="40"/>
                    <a:pt x="11" y="37"/>
                  </a:cubicBezTo>
                  <a:cubicBezTo>
                    <a:pt x="12" y="34"/>
                    <a:pt x="12" y="30"/>
                    <a:pt x="12" y="2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9"/>
                    <a:pt x="40" y="9"/>
                    <a:pt x="40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1" name="Freeform 38"/>
            <p:cNvSpPr>
              <a:spLocks/>
            </p:cNvSpPr>
            <p:nvPr userDrawn="1"/>
          </p:nvSpPr>
          <p:spPr bwMode="auto">
            <a:xfrm>
              <a:off x="7321" y="134"/>
              <a:ext cx="40" cy="60"/>
            </a:xfrm>
            <a:custGeom>
              <a:avLst/>
              <a:gdLst>
                <a:gd name="T0" fmla="*/ 0 w 40"/>
                <a:gd name="T1" fmla="*/ 0 h 60"/>
                <a:gd name="T2" fmla="*/ 40 w 40"/>
                <a:gd name="T3" fmla="*/ 0 h 60"/>
                <a:gd name="T4" fmla="*/ 40 w 40"/>
                <a:gd name="T5" fmla="*/ 9 h 60"/>
                <a:gd name="T6" fmla="*/ 10 w 40"/>
                <a:gd name="T7" fmla="*/ 9 h 60"/>
                <a:gd name="T8" fmla="*/ 10 w 40"/>
                <a:gd name="T9" fmla="*/ 25 h 60"/>
                <a:gd name="T10" fmla="*/ 36 w 40"/>
                <a:gd name="T11" fmla="*/ 25 h 60"/>
                <a:gd name="T12" fmla="*/ 36 w 40"/>
                <a:gd name="T13" fmla="*/ 35 h 60"/>
                <a:gd name="T14" fmla="*/ 10 w 40"/>
                <a:gd name="T15" fmla="*/ 35 h 60"/>
                <a:gd name="T16" fmla="*/ 10 w 40"/>
                <a:gd name="T17" fmla="*/ 51 h 60"/>
                <a:gd name="T18" fmla="*/ 40 w 40"/>
                <a:gd name="T19" fmla="*/ 51 h 60"/>
                <a:gd name="T20" fmla="*/ 40 w 40"/>
                <a:gd name="T21" fmla="*/ 60 h 60"/>
                <a:gd name="T22" fmla="*/ 0 w 40"/>
                <a:gd name="T23" fmla="*/ 60 h 60"/>
                <a:gd name="T24" fmla="*/ 0 w 40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0" y="0"/>
                  </a:moveTo>
                  <a:lnTo>
                    <a:pt x="40" y="0"/>
                  </a:lnTo>
                  <a:lnTo>
                    <a:pt x="40" y="9"/>
                  </a:lnTo>
                  <a:lnTo>
                    <a:pt x="10" y="9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35"/>
                  </a:lnTo>
                  <a:lnTo>
                    <a:pt x="10" y="35"/>
                  </a:lnTo>
                  <a:lnTo>
                    <a:pt x="10" y="51"/>
                  </a:lnTo>
                  <a:lnTo>
                    <a:pt x="40" y="51"/>
                  </a:lnTo>
                  <a:lnTo>
                    <a:pt x="40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2" name="Freeform 39"/>
            <p:cNvSpPr>
              <a:spLocks/>
            </p:cNvSpPr>
            <p:nvPr userDrawn="1"/>
          </p:nvSpPr>
          <p:spPr bwMode="auto">
            <a:xfrm>
              <a:off x="7369" y="134"/>
              <a:ext cx="45" cy="60"/>
            </a:xfrm>
            <a:custGeom>
              <a:avLst/>
              <a:gdLst>
                <a:gd name="T0" fmla="*/ 35 w 45"/>
                <a:gd name="T1" fmla="*/ 60 h 60"/>
                <a:gd name="T2" fmla="*/ 35 w 45"/>
                <a:gd name="T3" fmla="*/ 35 h 60"/>
                <a:gd name="T4" fmla="*/ 10 w 45"/>
                <a:gd name="T5" fmla="*/ 35 h 60"/>
                <a:gd name="T6" fmla="*/ 10 w 45"/>
                <a:gd name="T7" fmla="*/ 60 h 60"/>
                <a:gd name="T8" fmla="*/ 0 w 45"/>
                <a:gd name="T9" fmla="*/ 60 h 60"/>
                <a:gd name="T10" fmla="*/ 0 w 45"/>
                <a:gd name="T11" fmla="*/ 0 h 60"/>
                <a:gd name="T12" fmla="*/ 10 w 45"/>
                <a:gd name="T13" fmla="*/ 0 h 60"/>
                <a:gd name="T14" fmla="*/ 10 w 45"/>
                <a:gd name="T15" fmla="*/ 25 h 60"/>
                <a:gd name="T16" fmla="*/ 35 w 45"/>
                <a:gd name="T17" fmla="*/ 25 h 60"/>
                <a:gd name="T18" fmla="*/ 35 w 45"/>
                <a:gd name="T19" fmla="*/ 0 h 60"/>
                <a:gd name="T20" fmla="*/ 45 w 45"/>
                <a:gd name="T21" fmla="*/ 0 h 60"/>
                <a:gd name="T22" fmla="*/ 45 w 45"/>
                <a:gd name="T23" fmla="*/ 60 h 60"/>
                <a:gd name="T24" fmla="*/ 35 w 45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60">
                  <a:moveTo>
                    <a:pt x="35" y="60"/>
                  </a:moveTo>
                  <a:lnTo>
                    <a:pt x="35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35" y="2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60"/>
                  </a:lnTo>
                  <a:lnTo>
                    <a:pt x="35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3" name="Freeform 40"/>
            <p:cNvSpPr>
              <a:spLocks/>
            </p:cNvSpPr>
            <p:nvPr userDrawn="1"/>
          </p:nvSpPr>
          <p:spPr bwMode="auto">
            <a:xfrm>
              <a:off x="7424" y="134"/>
              <a:ext cx="47" cy="60"/>
            </a:xfrm>
            <a:custGeom>
              <a:avLst/>
              <a:gdLst>
                <a:gd name="T0" fmla="*/ 36 w 46"/>
                <a:gd name="T1" fmla="*/ 17 h 59"/>
                <a:gd name="T2" fmla="*/ 32 w 46"/>
                <a:gd name="T3" fmla="*/ 22 h 59"/>
                <a:gd name="T4" fmla="*/ 29 w 46"/>
                <a:gd name="T5" fmla="*/ 28 h 59"/>
                <a:gd name="T6" fmla="*/ 27 w 46"/>
                <a:gd name="T7" fmla="*/ 31 h 59"/>
                <a:gd name="T8" fmla="*/ 23 w 46"/>
                <a:gd name="T9" fmla="*/ 37 h 59"/>
                <a:gd name="T10" fmla="*/ 19 w 46"/>
                <a:gd name="T11" fmla="*/ 44 h 59"/>
                <a:gd name="T12" fmla="*/ 14 w 46"/>
                <a:gd name="T13" fmla="*/ 50 h 59"/>
                <a:gd name="T14" fmla="*/ 11 w 46"/>
                <a:gd name="T15" fmla="*/ 56 h 59"/>
                <a:gd name="T16" fmla="*/ 9 w 46"/>
                <a:gd name="T17" fmla="*/ 59 h 59"/>
                <a:gd name="T18" fmla="*/ 0 w 46"/>
                <a:gd name="T19" fmla="*/ 59 h 59"/>
                <a:gd name="T20" fmla="*/ 0 w 46"/>
                <a:gd name="T21" fmla="*/ 0 h 59"/>
                <a:gd name="T22" fmla="*/ 9 w 46"/>
                <a:gd name="T23" fmla="*/ 0 h 59"/>
                <a:gd name="T24" fmla="*/ 9 w 46"/>
                <a:gd name="T25" fmla="*/ 42 h 59"/>
                <a:gd name="T26" fmla="*/ 10 w 46"/>
                <a:gd name="T27" fmla="*/ 42 h 59"/>
                <a:gd name="T28" fmla="*/ 37 w 46"/>
                <a:gd name="T29" fmla="*/ 0 h 59"/>
                <a:gd name="T30" fmla="*/ 46 w 46"/>
                <a:gd name="T31" fmla="*/ 0 h 59"/>
                <a:gd name="T32" fmla="*/ 46 w 46"/>
                <a:gd name="T33" fmla="*/ 59 h 59"/>
                <a:gd name="T34" fmla="*/ 36 w 46"/>
                <a:gd name="T35" fmla="*/ 59 h 59"/>
                <a:gd name="T36" fmla="*/ 36 w 46"/>
                <a:gd name="T37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59">
                  <a:moveTo>
                    <a:pt x="36" y="17"/>
                  </a:moveTo>
                  <a:cubicBezTo>
                    <a:pt x="35" y="19"/>
                    <a:pt x="34" y="21"/>
                    <a:pt x="32" y="22"/>
                  </a:cubicBezTo>
                  <a:cubicBezTo>
                    <a:pt x="31" y="24"/>
                    <a:pt x="30" y="26"/>
                    <a:pt x="29" y="28"/>
                  </a:cubicBezTo>
                  <a:cubicBezTo>
                    <a:pt x="28" y="29"/>
                    <a:pt x="28" y="30"/>
                    <a:pt x="27" y="31"/>
                  </a:cubicBezTo>
                  <a:cubicBezTo>
                    <a:pt x="26" y="33"/>
                    <a:pt x="24" y="35"/>
                    <a:pt x="23" y="37"/>
                  </a:cubicBezTo>
                  <a:cubicBezTo>
                    <a:pt x="22" y="39"/>
                    <a:pt x="20" y="41"/>
                    <a:pt x="19" y="44"/>
                  </a:cubicBezTo>
                  <a:cubicBezTo>
                    <a:pt x="17" y="46"/>
                    <a:pt x="16" y="48"/>
                    <a:pt x="14" y="50"/>
                  </a:cubicBezTo>
                  <a:cubicBezTo>
                    <a:pt x="13" y="52"/>
                    <a:pt x="12" y="54"/>
                    <a:pt x="11" y="56"/>
                  </a:cubicBezTo>
                  <a:cubicBezTo>
                    <a:pt x="10" y="57"/>
                    <a:pt x="9" y="58"/>
                    <a:pt x="9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17"/>
                    <a:pt x="36" y="17"/>
                    <a:pt x="36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4" name="Freeform 41"/>
            <p:cNvSpPr>
              <a:spLocks/>
            </p:cNvSpPr>
            <p:nvPr userDrawn="1"/>
          </p:nvSpPr>
          <p:spPr bwMode="auto">
            <a:xfrm>
              <a:off x="7481" y="134"/>
              <a:ext cx="41" cy="60"/>
            </a:xfrm>
            <a:custGeom>
              <a:avLst/>
              <a:gdLst>
                <a:gd name="T0" fmla="*/ 0 w 41"/>
                <a:gd name="T1" fmla="*/ 0 h 60"/>
                <a:gd name="T2" fmla="*/ 41 w 41"/>
                <a:gd name="T3" fmla="*/ 0 h 60"/>
                <a:gd name="T4" fmla="*/ 41 w 41"/>
                <a:gd name="T5" fmla="*/ 9 h 60"/>
                <a:gd name="T6" fmla="*/ 10 w 41"/>
                <a:gd name="T7" fmla="*/ 9 h 60"/>
                <a:gd name="T8" fmla="*/ 10 w 41"/>
                <a:gd name="T9" fmla="*/ 25 h 60"/>
                <a:gd name="T10" fmla="*/ 36 w 41"/>
                <a:gd name="T11" fmla="*/ 25 h 60"/>
                <a:gd name="T12" fmla="*/ 36 w 41"/>
                <a:gd name="T13" fmla="*/ 35 h 60"/>
                <a:gd name="T14" fmla="*/ 10 w 41"/>
                <a:gd name="T15" fmla="*/ 35 h 60"/>
                <a:gd name="T16" fmla="*/ 10 w 41"/>
                <a:gd name="T17" fmla="*/ 51 h 60"/>
                <a:gd name="T18" fmla="*/ 41 w 41"/>
                <a:gd name="T19" fmla="*/ 51 h 60"/>
                <a:gd name="T20" fmla="*/ 41 w 41"/>
                <a:gd name="T21" fmla="*/ 60 h 60"/>
                <a:gd name="T22" fmla="*/ 0 w 41"/>
                <a:gd name="T23" fmla="*/ 60 h 60"/>
                <a:gd name="T24" fmla="*/ 0 w 4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60">
                  <a:moveTo>
                    <a:pt x="0" y="0"/>
                  </a:moveTo>
                  <a:lnTo>
                    <a:pt x="41" y="0"/>
                  </a:lnTo>
                  <a:lnTo>
                    <a:pt x="41" y="9"/>
                  </a:lnTo>
                  <a:lnTo>
                    <a:pt x="10" y="9"/>
                  </a:lnTo>
                  <a:lnTo>
                    <a:pt x="10" y="25"/>
                  </a:lnTo>
                  <a:lnTo>
                    <a:pt x="36" y="25"/>
                  </a:lnTo>
                  <a:lnTo>
                    <a:pt x="36" y="35"/>
                  </a:lnTo>
                  <a:lnTo>
                    <a:pt x="10" y="35"/>
                  </a:lnTo>
                  <a:lnTo>
                    <a:pt x="10" y="51"/>
                  </a:lnTo>
                  <a:lnTo>
                    <a:pt x="41" y="51"/>
                  </a:lnTo>
                  <a:lnTo>
                    <a:pt x="41" y="6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</p:grpSp>
      <p:grpSp>
        <p:nvGrpSpPr>
          <p:cNvPr id="125" name="Группа 124"/>
          <p:cNvGrpSpPr/>
          <p:nvPr userDrawn="1"/>
        </p:nvGrpSpPr>
        <p:grpSpPr>
          <a:xfrm>
            <a:off x="221436" y="120426"/>
            <a:ext cx="812800" cy="307975"/>
            <a:chOff x="7605713" y="1497013"/>
            <a:chExt cx="812800" cy="307975"/>
          </a:xfrm>
          <a:solidFill>
            <a:schemeClr val="bg1"/>
          </a:solidFill>
        </p:grpSpPr>
        <p:sp>
          <p:nvSpPr>
            <p:cNvPr id="126" name="Freeform 513"/>
            <p:cNvSpPr>
              <a:spLocks/>
            </p:cNvSpPr>
            <p:nvPr/>
          </p:nvSpPr>
          <p:spPr bwMode="auto">
            <a:xfrm>
              <a:off x="76057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7" name="Freeform 514"/>
            <p:cNvSpPr>
              <a:spLocks/>
            </p:cNvSpPr>
            <p:nvPr/>
          </p:nvSpPr>
          <p:spPr bwMode="auto">
            <a:xfrm>
              <a:off x="77073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8" name="Freeform 515"/>
            <p:cNvSpPr>
              <a:spLocks/>
            </p:cNvSpPr>
            <p:nvPr/>
          </p:nvSpPr>
          <p:spPr bwMode="auto">
            <a:xfrm>
              <a:off x="79105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9" name="Freeform 516"/>
            <p:cNvSpPr>
              <a:spLocks/>
            </p:cNvSpPr>
            <p:nvPr/>
          </p:nvSpPr>
          <p:spPr bwMode="auto">
            <a:xfrm>
              <a:off x="80121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0" name="Freeform 517"/>
            <p:cNvSpPr>
              <a:spLocks/>
            </p:cNvSpPr>
            <p:nvPr/>
          </p:nvSpPr>
          <p:spPr bwMode="auto">
            <a:xfrm>
              <a:off x="83169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1" name="Freeform 518"/>
            <p:cNvSpPr>
              <a:spLocks/>
            </p:cNvSpPr>
            <p:nvPr/>
          </p:nvSpPr>
          <p:spPr bwMode="auto">
            <a:xfrm>
              <a:off x="81137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30 w 64"/>
                <a:gd name="T3" fmla="*/ 64 h 64"/>
                <a:gd name="T4" fmla="*/ 0 w 64"/>
                <a:gd name="T5" fmla="*/ 34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30" y="64"/>
                    <a:pt x="30" y="64"/>
                    <a:pt x="30" y="64"/>
                  </a:cubicBezTo>
                  <a:cubicBezTo>
                    <a:pt x="13" y="64"/>
                    <a:pt x="0" y="51"/>
                    <a:pt x="0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2" name="Freeform 519"/>
            <p:cNvSpPr>
              <a:spLocks/>
            </p:cNvSpPr>
            <p:nvPr/>
          </p:nvSpPr>
          <p:spPr bwMode="auto">
            <a:xfrm>
              <a:off x="8215313" y="1600200"/>
              <a:ext cx="101600" cy="101600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3" name="Freeform 520"/>
            <p:cNvSpPr>
              <a:spLocks/>
            </p:cNvSpPr>
            <p:nvPr/>
          </p:nvSpPr>
          <p:spPr bwMode="auto">
            <a:xfrm>
              <a:off x="8316913" y="1600200"/>
              <a:ext cx="101600" cy="101600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4" name="Freeform 521"/>
            <p:cNvSpPr>
              <a:spLocks/>
            </p:cNvSpPr>
            <p:nvPr/>
          </p:nvSpPr>
          <p:spPr bwMode="auto">
            <a:xfrm>
              <a:off x="8215313" y="1701800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5" name="Freeform 522"/>
            <p:cNvSpPr>
              <a:spLocks/>
            </p:cNvSpPr>
            <p:nvPr/>
          </p:nvSpPr>
          <p:spPr bwMode="auto">
            <a:xfrm>
              <a:off x="8113713" y="1701800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6" name="Freeform 523"/>
            <p:cNvSpPr>
              <a:spLocks/>
            </p:cNvSpPr>
            <p:nvPr/>
          </p:nvSpPr>
          <p:spPr bwMode="auto">
            <a:xfrm>
              <a:off x="7910513" y="1701800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7" name="Freeform 524"/>
            <p:cNvSpPr>
              <a:spLocks/>
            </p:cNvSpPr>
            <p:nvPr/>
          </p:nvSpPr>
          <p:spPr bwMode="auto">
            <a:xfrm>
              <a:off x="7910513" y="1600200"/>
              <a:ext cx="101600" cy="101600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8" name="Freeform 525"/>
            <p:cNvSpPr>
              <a:spLocks/>
            </p:cNvSpPr>
            <p:nvPr/>
          </p:nvSpPr>
          <p:spPr bwMode="auto">
            <a:xfrm>
              <a:off x="7808913" y="1497013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33 w 64"/>
                <a:gd name="T11" fmla="*/ 0 h 64"/>
                <a:gd name="T12" fmla="*/ 64 w 64"/>
                <a:gd name="T13" fmla="*/ 31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0" y="0"/>
                    <a:pt x="64" y="14"/>
                    <a:pt x="64" y="3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9" name="Freeform 526"/>
            <p:cNvSpPr>
              <a:spLocks/>
            </p:cNvSpPr>
            <p:nvPr/>
          </p:nvSpPr>
          <p:spPr bwMode="auto">
            <a:xfrm>
              <a:off x="7808913" y="1701800"/>
              <a:ext cx="101600" cy="103188"/>
            </a:xfrm>
            <a:custGeom>
              <a:avLst/>
              <a:gdLst>
                <a:gd name="T0" fmla="*/ 33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33 h 64"/>
                <a:gd name="T16" fmla="*/ 33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33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50"/>
                    <a:pt x="50" y="64"/>
                    <a:pt x="33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40" name="Freeform 527"/>
            <p:cNvSpPr>
              <a:spLocks/>
            </p:cNvSpPr>
            <p:nvPr/>
          </p:nvSpPr>
          <p:spPr bwMode="auto">
            <a:xfrm>
              <a:off x="7707313" y="1701800"/>
              <a:ext cx="101600" cy="103188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41" name="Freeform 528"/>
            <p:cNvSpPr>
              <a:spLocks/>
            </p:cNvSpPr>
            <p:nvPr/>
          </p:nvSpPr>
          <p:spPr bwMode="auto">
            <a:xfrm>
              <a:off x="7605713" y="1600200"/>
              <a:ext cx="101600" cy="101600"/>
            </a:xfrm>
            <a:custGeom>
              <a:avLst/>
              <a:gdLst>
                <a:gd name="T0" fmla="*/ 48 w 64"/>
                <a:gd name="T1" fmla="*/ 64 h 64"/>
                <a:gd name="T2" fmla="*/ 16 w 64"/>
                <a:gd name="T3" fmla="*/ 64 h 64"/>
                <a:gd name="T4" fmla="*/ 0 w 64"/>
                <a:gd name="T5" fmla="*/ 48 h 64"/>
                <a:gd name="T6" fmla="*/ 0 w 64"/>
                <a:gd name="T7" fmla="*/ 16 h 64"/>
                <a:gd name="T8" fmla="*/ 16 w 64"/>
                <a:gd name="T9" fmla="*/ 0 h 64"/>
                <a:gd name="T10" fmla="*/ 48 w 64"/>
                <a:gd name="T11" fmla="*/ 0 h 64"/>
                <a:gd name="T12" fmla="*/ 64 w 64"/>
                <a:gd name="T13" fmla="*/ 16 h 64"/>
                <a:gd name="T14" fmla="*/ 64 w 64"/>
                <a:gd name="T15" fmla="*/ 48 h 64"/>
                <a:gd name="T16" fmla="*/ 48 w 6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4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57"/>
                    <a:pt x="0" y="4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 w="25400" cap="flat">
              <a:solidFill>
                <a:srgbClr val="498DB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04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79" userDrawn="1">
          <p15:clr>
            <a:srgbClr val="FBAE40"/>
          </p15:clr>
        </p15:guide>
        <p15:guide id="2" orient="horz" pos="5601" userDrawn="1">
          <p15:clr>
            <a:srgbClr val="FBAE40"/>
          </p15:clr>
        </p15:guide>
        <p15:guide id="5" orient="horz" pos="754" userDrawn="1">
          <p15:clr>
            <a:srgbClr val="FBAE40"/>
          </p15:clr>
        </p15:guide>
        <p15:guide id="7" orient="horz" pos="4065" userDrawn="1">
          <p15:clr>
            <a:srgbClr val="FBAE40"/>
          </p15:clr>
        </p15:guide>
        <p15:guide id="8" orient="horz" pos="5420" userDrawn="1">
          <p15:clr>
            <a:srgbClr val="FBAE40"/>
          </p15:clr>
        </p15:guide>
        <p15:guide id="9" pos="121" userDrawn="1">
          <p15:clr>
            <a:srgbClr val="FBAE40"/>
          </p15:clr>
        </p15:guide>
        <p15:guide id="10" pos="75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2" r:id="rId2"/>
    <p:sldLayoutId id="2147483843" r:id="rId3"/>
    <p:sldLayoutId id="2147483840" r:id="rId4"/>
    <p:sldLayoutId id="2147483871" r:id="rId5"/>
    <p:sldLayoutId id="2147483873" r:id="rId6"/>
    <p:sldLayoutId id="2147483874" r:id="rId7"/>
    <p:sldLayoutId id="2147483875" r:id="rId8"/>
    <p:sldLayoutId id="2147483837" r:id="rId9"/>
    <p:sldLayoutId id="2147483848" r:id="rId10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12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95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groups/me/reports/1854a7fa-f0bd-4d4f-a098-3b996995b146/ReportSectione2bb1bb7006937b0c808?pbi_source=PowerPoint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81890" y="2973741"/>
            <a:ext cx="11422875" cy="480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Стратегическое планирование в </a:t>
            </a:r>
            <a:r>
              <a:rPr lang="ru-RU" dirty="0" smtClean="0">
                <a:solidFill>
                  <a:schemeClr val="tx1"/>
                </a:solidFill>
              </a:rPr>
              <a:t>органах государственной власти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12">
            <a:extLst>
              <a:ext uri="{FF2B5EF4-FFF2-40B4-BE49-F238E27FC236}">
                <a16:creationId xmlns:a16="http://schemas.microsoft.com/office/drawing/2014/main" id="{990F246C-C2F9-4EB3-B601-0862AE528BE1}"/>
              </a:ext>
            </a:extLst>
          </p:cNvPr>
          <p:cNvSpPr/>
          <p:nvPr/>
        </p:nvSpPr>
        <p:spPr>
          <a:xfrm>
            <a:off x="1870401" y="2804340"/>
            <a:ext cx="2272991" cy="712712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</a:rPr>
              <a:t>Формулировка «из запроса»</a:t>
            </a:r>
          </a:p>
        </p:txBody>
      </p:sp>
      <p:sp>
        <p:nvSpPr>
          <p:cNvPr id="9" name="Прямоугольник: скругленные углы 12">
            <a:extLst>
              <a:ext uri="{FF2B5EF4-FFF2-40B4-BE49-F238E27FC236}">
                <a16:creationId xmlns:a16="http://schemas.microsoft.com/office/drawing/2014/main" id="{961E5D86-42C0-4D32-978D-AFA4B495B60F}"/>
              </a:ext>
            </a:extLst>
          </p:cNvPr>
          <p:cNvSpPr/>
          <p:nvPr/>
        </p:nvSpPr>
        <p:spPr>
          <a:xfrm>
            <a:off x="9802703" y="2804340"/>
            <a:ext cx="2272991" cy="712712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</a:rPr>
              <a:t>Ц</a:t>
            </a:r>
            <a:r>
              <a:rPr lang="ru-RU" sz="1200" dirty="0" smtClean="0">
                <a:solidFill>
                  <a:srgbClr val="007382"/>
                </a:solidFill>
              </a:rPr>
              <a:t>елевое </a:t>
            </a:r>
            <a:r>
              <a:rPr lang="ru-RU" sz="1200" dirty="0">
                <a:solidFill>
                  <a:srgbClr val="007382"/>
                </a:solidFill>
              </a:rPr>
              <a:t>значение и срок.</a:t>
            </a:r>
          </a:p>
        </p:txBody>
      </p:sp>
      <p:sp>
        <p:nvSpPr>
          <p:cNvPr id="10" name="Прямоугольник: скругленные углы 12">
            <a:extLst>
              <a:ext uri="{FF2B5EF4-FFF2-40B4-BE49-F238E27FC236}">
                <a16:creationId xmlns:a16="http://schemas.microsoft.com/office/drawing/2014/main" id="{AADA768B-513C-4F1F-9EF9-2F709DBC8BFE}"/>
              </a:ext>
            </a:extLst>
          </p:cNvPr>
          <p:cNvSpPr/>
          <p:nvPr/>
        </p:nvSpPr>
        <p:spPr>
          <a:xfrm>
            <a:off x="4298386" y="2901687"/>
            <a:ext cx="559421" cy="518019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007382"/>
                </a:solidFill>
              </a:rPr>
              <a:t>+</a:t>
            </a:r>
          </a:p>
        </p:txBody>
      </p:sp>
      <p:sp>
        <p:nvSpPr>
          <p:cNvPr id="11" name="Прямоугольник: скругленные углы 12">
            <a:extLst>
              <a:ext uri="{FF2B5EF4-FFF2-40B4-BE49-F238E27FC236}">
                <a16:creationId xmlns:a16="http://schemas.microsoft.com/office/drawing/2014/main" id="{4790FB10-216A-4696-94F5-DA55FA7CA261}"/>
              </a:ext>
            </a:extLst>
          </p:cNvPr>
          <p:cNvSpPr/>
          <p:nvPr/>
        </p:nvSpPr>
        <p:spPr>
          <a:xfrm>
            <a:off x="9088287" y="2901687"/>
            <a:ext cx="559421" cy="518019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91440" bIns="91440" rtlCol="0" anchor="ctr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007382"/>
                </a:solidFill>
              </a:rPr>
              <a:t>+</a:t>
            </a:r>
          </a:p>
        </p:txBody>
      </p:sp>
      <p:sp>
        <p:nvSpPr>
          <p:cNvPr id="16" name="Прямоугольник: скругленные углы 12">
            <a:extLst>
              <a:ext uri="{FF2B5EF4-FFF2-40B4-BE49-F238E27FC236}">
                <a16:creationId xmlns:a16="http://schemas.microsoft.com/office/drawing/2014/main" id="{1BD61715-2645-4BD2-85BE-03996303402C}"/>
              </a:ext>
            </a:extLst>
          </p:cNvPr>
          <p:cNvSpPr/>
          <p:nvPr/>
        </p:nvSpPr>
        <p:spPr>
          <a:xfrm>
            <a:off x="82972" y="2804340"/>
            <a:ext cx="918020" cy="712712"/>
          </a:xfrm>
          <a:prstGeom prst="rect">
            <a:avLst/>
          </a:prstGeom>
          <a:solidFill>
            <a:srgbClr val="007382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</a:rPr>
              <a:t>Ц</a:t>
            </a:r>
          </a:p>
        </p:txBody>
      </p:sp>
      <p:sp>
        <p:nvSpPr>
          <p:cNvPr id="17" name="Прямоугольник: скругленные углы 12">
            <a:extLst>
              <a:ext uri="{FF2B5EF4-FFF2-40B4-BE49-F238E27FC236}">
                <a16:creationId xmlns:a16="http://schemas.microsoft.com/office/drawing/2014/main" id="{1B8749B2-2EB6-4375-BA24-237628124156}"/>
              </a:ext>
            </a:extLst>
          </p:cNvPr>
          <p:cNvSpPr/>
          <p:nvPr/>
        </p:nvSpPr>
        <p:spPr>
          <a:xfrm>
            <a:off x="1155986" y="2901687"/>
            <a:ext cx="559421" cy="518019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007382"/>
                </a:solidFill>
              </a:rPr>
              <a:t>=</a:t>
            </a:r>
          </a:p>
        </p:txBody>
      </p:sp>
      <p:sp>
        <p:nvSpPr>
          <p:cNvPr id="18" name="Прямоугольник: скругленные углы 12">
            <a:extLst>
              <a:ext uri="{FF2B5EF4-FFF2-40B4-BE49-F238E27FC236}">
                <a16:creationId xmlns:a16="http://schemas.microsoft.com/office/drawing/2014/main" id="{5F5C3AB5-F6D5-4311-86B9-58658E773F4C}"/>
              </a:ext>
            </a:extLst>
          </p:cNvPr>
          <p:cNvSpPr/>
          <p:nvPr/>
        </p:nvSpPr>
        <p:spPr>
          <a:xfrm>
            <a:off x="5012800" y="2532046"/>
            <a:ext cx="3920492" cy="1257300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</a:rPr>
              <a:t>Уточнение. Источник для уточнения: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382"/>
                </a:solidFill>
              </a:rPr>
              <a:t>Сегмент стейкхолдера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382"/>
                </a:solidFill>
              </a:rPr>
              <a:t>Показатели и Аналитика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Лаборатории по разработке целей и стратегических инициатив. Шаг 1. Формулирование целей</a:t>
            </a:r>
          </a:p>
        </p:txBody>
      </p:sp>
    </p:spTree>
    <p:extLst>
      <p:ext uri="{BB962C8B-B14F-4D97-AF65-F5344CB8AC3E}">
        <p14:creationId xmlns:p14="http://schemas.microsoft.com/office/powerpoint/2010/main" val="319146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F8457E-111A-4C6B-A17F-F13F62DD9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ru-RU" dirty="0"/>
              <a:t>Лаборатории по разработке целей и стратегических инициатив. Шаг 2. Разработка перечня ограничений.</a:t>
            </a:r>
            <a:endParaRPr lang="en-US" dirty="0"/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CFF63D19-5B80-4516-B482-D3F58DB7F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481240"/>
              </p:ext>
            </p:extLst>
          </p:nvPr>
        </p:nvGraphicFramePr>
        <p:xfrm>
          <a:off x="125827" y="1412271"/>
          <a:ext cx="11837573" cy="3776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730">
                  <a:extLst>
                    <a:ext uri="{9D8B030D-6E8A-4147-A177-3AD203B41FA5}">
                      <a16:colId xmlns:a16="http://schemas.microsoft.com/office/drawing/2014/main" val="2968556234"/>
                    </a:ext>
                  </a:extLst>
                </a:gridCol>
                <a:gridCol w="1461407">
                  <a:extLst>
                    <a:ext uri="{9D8B030D-6E8A-4147-A177-3AD203B41FA5}">
                      <a16:colId xmlns:a16="http://schemas.microsoft.com/office/drawing/2014/main" val="402126982"/>
                    </a:ext>
                  </a:extLst>
                </a:gridCol>
                <a:gridCol w="2441122">
                  <a:extLst>
                    <a:ext uri="{9D8B030D-6E8A-4147-A177-3AD203B41FA5}">
                      <a16:colId xmlns:a16="http://schemas.microsoft.com/office/drawing/2014/main" val="2486283988"/>
                    </a:ext>
                  </a:extLst>
                </a:gridCol>
                <a:gridCol w="6542314">
                  <a:extLst>
                    <a:ext uri="{9D8B030D-6E8A-4147-A177-3AD203B41FA5}">
                      <a16:colId xmlns:a16="http://schemas.microsoft.com/office/drawing/2014/main" val="2022189710"/>
                    </a:ext>
                  </a:extLst>
                </a:gridCol>
              </a:tblGrid>
              <a:tr h="2350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ПРОБЛЕМА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ЦЕЛЬ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КОРНЕВЫЕ ПРИЧИНЫ ПРОБЛЕМЫ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84399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ЛОГМОДЕЛЬ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ОГРАНИЧЕНИЕ ПО ДЕТЕРМИНАНТЕ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59704"/>
                  </a:ext>
                </a:extLst>
              </a:tr>
              <a:tr h="637970">
                <a:tc rowSpan="7"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</a:p>
                  </a:txBody>
                  <a:tcPr marT="91440" marB="91440" anchor="ctr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Инфраструктура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ru-RU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503619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Капитал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ru-RU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93874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Технологии / инновации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en-US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73505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Ресурсная база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ru-RU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150706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Кадровый капитал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ru-RU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31333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Стандарты общества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en-US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32439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Институциональная среда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en-US" sz="1200" b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01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50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F8457E-111A-4C6B-A17F-F13F62DD9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tIns="0" bIns="0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dirty="0"/>
              <a:t>Лаборатории по разработке целей и стратегических инициатив. Шаг 3. Разработка стратегических инициатив (решения для снятия ограничений)</a:t>
            </a:r>
            <a:endParaRPr lang="en-US" sz="1600" dirty="0"/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CFF63D19-5B80-4516-B482-D3F58DB7F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49059"/>
              </p:ext>
            </p:extLst>
          </p:nvPr>
        </p:nvGraphicFramePr>
        <p:xfrm>
          <a:off x="125827" y="1412271"/>
          <a:ext cx="11904248" cy="3776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009">
                  <a:extLst>
                    <a:ext uri="{9D8B030D-6E8A-4147-A177-3AD203B41FA5}">
                      <a16:colId xmlns:a16="http://schemas.microsoft.com/office/drawing/2014/main" val="2968556234"/>
                    </a:ext>
                  </a:extLst>
                </a:gridCol>
                <a:gridCol w="2849837">
                  <a:extLst>
                    <a:ext uri="{9D8B030D-6E8A-4147-A177-3AD203B41FA5}">
                      <a16:colId xmlns:a16="http://schemas.microsoft.com/office/drawing/2014/main" val="2486283988"/>
                    </a:ext>
                  </a:extLst>
                </a:gridCol>
                <a:gridCol w="6600402">
                  <a:extLst>
                    <a:ext uri="{9D8B030D-6E8A-4147-A177-3AD203B41FA5}">
                      <a16:colId xmlns:a16="http://schemas.microsoft.com/office/drawing/2014/main" val="2022189710"/>
                    </a:ext>
                  </a:extLst>
                </a:gridCol>
              </a:tblGrid>
              <a:tr h="346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ОГРАНИЧЕНИЕ</a:t>
                      </a:r>
                    </a:p>
                  </a:txBody>
                  <a:tcPr marT="91440" marB="91440" anchor="ctr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ВЫРАБОТКА РЕШЕНИЯ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84399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ЛОГМОДЕЛЬ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РЕШЕНИЕ (СТРАТЕГИЧЕСКАЯ ИНИЦИАТИВА)</a:t>
                      </a:r>
                      <a:endParaRPr lang="ru-RU" sz="1200" b="1" i="0" u="none" strike="noStrike" dirty="0">
                        <a:solidFill>
                          <a:srgbClr val="007382"/>
                        </a:solidFill>
                        <a:effectLst/>
                        <a:latin typeface="+mj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59704"/>
                  </a:ext>
                </a:extLst>
              </a:tr>
              <a:tr h="637970">
                <a:tc rowSpan="7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F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Инфраструктура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А. ххх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503619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Капитал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В. ххх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93874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Технологии / инновации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В. ххх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73505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Ресурсная база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С. ххх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150706"/>
                  </a:ext>
                </a:extLst>
              </a:tr>
              <a:tr h="43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Кадровый капитал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D. x</a:t>
                      </a:r>
                      <a:r>
                        <a:rPr lang="ru-RU" sz="1200" b="0" i="0" u="none" strike="noStrike" kern="1200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31333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Стандарты общества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E. x</a:t>
                      </a:r>
                      <a:r>
                        <a:rPr lang="ru-RU" sz="1200" b="0" i="0" u="none" strike="noStrike" kern="1200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</a:t>
                      </a:r>
                      <a:endParaRPr lang="ru-RU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32439"/>
                  </a:ext>
                </a:extLst>
              </a:tr>
              <a:tr h="23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7382"/>
                          </a:solidFill>
                          <a:effectLst/>
                          <a:latin typeface="+mj-lt"/>
                        </a:rPr>
                        <a:t>Институциональная среда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F. </a:t>
                      </a:r>
                      <a:r>
                        <a:rPr lang="ru-RU" sz="1200" b="0" i="0" u="none" strike="noStrike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ххх</a:t>
                      </a:r>
                      <a:endParaRPr lang="en-US" sz="1200" b="0" i="0" u="none" strike="noStrik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01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00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Теоретические и методологические основы стратегического планирования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41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Термины, использующиеся в документах стратегического планирования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4173" y="1396615"/>
          <a:ext cx="11620934" cy="403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447">
                  <a:extLst>
                    <a:ext uri="{9D8B030D-6E8A-4147-A177-3AD203B41FA5}">
                      <a16:colId xmlns:a16="http://schemas.microsoft.com/office/drawing/2014/main" val="2460642576"/>
                    </a:ext>
                  </a:extLst>
                </a:gridCol>
                <a:gridCol w="2402082">
                  <a:extLst>
                    <a:ext uri="{9D8B030D-6E8A-4147-A177-3AD203B41FA5}">
                      <a16:colId xmlns:a16="http://schemas.microsoft.com/office/drawing/2014/main" val="2125233726"/>
                    </a:ext>
                  </a:extLst>
                </a:gridCol>
                <a:gridCol w="6445405">
                  <a:extLst>
                    <a:ext uri="{9D8B030D-6E8A-4147-A177-3AD203B41FA5}">
                      <a16:colId xmlns:a16="http://schemas.microsoft.com/office/drawing/2014/main" val="711038447"/>
                    </a:ext>
                  </a:extLst>
                </a:gridCol>
              </a:tblGrid>
              <a:tr h="418377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Термины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0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Определение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076416"/>
                  </a:ext>
                </a:extLst>
              </a:tr>
              <a:tr h="41837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/>
                        <a:t>Стейкхолдер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Лицо или организация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(их группа), предоставляющая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органам власти полномочия и ресурсы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и имеющая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право предъявлять требования к результатам их деятельности.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12323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Запрос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Существующая</a:t>
                      </a:r>
                      <a:r>
                        <a:rPr lang="ru-RU" sz="1200" baseline="0" dirty="0"/>
                        <a:t> потребность </a:t>
                      </a:r>
                      <a:r>
                        <a:rPr lang="ru-RU" sz="1200" dirty="0"/>
                        <a:t>стейкхолдера, реализация которой</a:t>
                      </a:r>
                      <a:r>
                        <a:rPr lang="ru-RU" sz="1200" baseline="0" dirty="0"/>
                        <a:t> является необходимым условием его </a:t>
                      </a:r>
                      <a:r>
                        <a:rPr lang="ru-RU" sz="1200" dirty="0"/>
                        <a:t>жизнедеятельности / деятельности.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739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  <a:r>
                        <a:rPr lang="ru-RU" sz="1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Outcome)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Цель + КПЭ = </a:t>
                      </a:r>
                      <a:r>
                        <a:rPr lang="en-US" sz="1200" dirty="0"/>
                        <a:t>SMART</a:t>
                      </a:r>
                      <a:endParaRPr lang="ru-RU" sz="12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/>
                        <a:t>Конечный эффект, на достижение которого</a:t>
                      </a:r>
                      <a:r>
                        <a:rPr lang="ru-RU" sz="1200" i="0" baseline="0" dirty="0"/>
                        <a:t> направлена </a:t>
                      </a:r>
                      <a:r>
                        <a:rPr lang="ru-RU" sz="1200" i="0" dirty="0"/>
                        <a:t>деятельность органов власти по удовлетворению </a:t>
                      </a:r>
                      <a:r>
                        <a:rPr lang="ru-RU" sz="1200" i="0" baseline="0" dirty="0">
                          <a:solidFill>
                            <a:schemeClr val="tx1"/>
                          </a:solidFill>
                        </a:rPr>
                        <a:t>запросов </a:t>
                      </a:r>
                      <a:r>
                        <a:rPr lang="ru-RU" sz="1200" i="0" baseline="0" dirty="0" err="1">
                          <a:solidFill>
                            <a:schemeClr val="tx1"/>
                          </a:solidFill>
                        </a:rPr>
                        <a:t>стейкхолдеров</a:t>
                      </a:r>
                      <a:r>
                        <a:rPr lang="ru-RU" sz="1200" i="0" dirty="0"/>
                        <a:t>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9114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КПЭ цели (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KPI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Outcome)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0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Измеритель (набор измерителей) достижения цели.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50584"/>
                  </a:ext>
                </a:extLst>
              </a:tr>
              <a:tr h="41837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2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Деятельность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органов власти,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направленная на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достижение цели </a:t>
                      </a:r>
                      <a:r>
                        <a:rPr lang="ru-RU" sz="1200" baseline="0" dirty="0"/>
                        <a:t>(формулируется после выработки стратегических инициатив).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619522"/>
                  </a:ext>
                </a:extLst>
              </a:tr>
              <a:tr h="41837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Стратегическая инициатива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1ого уровня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/>
                        <a:t>Стратегическая инициатива + КПЭ = </a:t>
                      </a:r>
                      <a:r>
                        <a:rPr lang="en-US" sz="1200" dirty="0"/>
                        <a:t>SMART</a:t>
                      </a:r>
                      <a:endParaRPr lang="ru-RU" sz="12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Решение, направленное на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достижение цели.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73060"/>
                  </a:ext>
                </a:extLst>
              </a:tr>
              <a:tr h="418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КПЭ стратегической инициативы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KPI Output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1ого уровня)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0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Измеритель (набор измерителей) реализации</a:t>
                      </a:r>
                      <a:r>
                        <a:rPr lang="ru-RU" sz="1200" baseline="0" dirty="0"/>
                        <a:t> стратегической инициативы.</a:t>
                      </a:r>
                      <a:endParaRPr lang="ru-RU" sz="12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65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6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62521C3-E5F3-4008-B5BC-91578FB19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Базовая модель </a:t>
            </a:r>
            <a:r>
              <a:rPr lang="ru-RU" dirty="0" smtClean="0"/>
              <a:t>государственного управления</a:t>
            </a:r>
            <a:r>
              <a:rPr lang="ru-RU" dirty="0"/>
              <a:t>: Модель создания общественной ценности</a:t>
            </a:r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F6C6F7-3508-409C-86EC-03486139300D}"/>
              </a:ext>
            </a:extLst>
          </p:cNvPr>
          <p:cNvSpPr/>
          <p:nvPr/>
        </p:nvSpPr>
        <p:spPr>
          <a:xfrm>
            <a:off x="3976127" y="1958543"/>
            <a:ext cx="1926772" cy="1382485"/>
          </a:xfrm>
          <a:prstGeom prst="rect">
            <a:avLst/>
          </a:prstGeom>
          <a:solidFill>
            <a:srgbClr val="2495A4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Стейкхолдеры</a:t>
            </a:r>
            <a:r>
              <a:rPr lang="en-US" sz="1200" dirty="0">
                <a:solidFill>
                  <a:schemeClr val="bg1"/>
                </a:solidFill>
              </a:rPr>
              <a:t> / </a:t>
            </a:r>
            <a:r>
              <a:rPr lang="ru-RU" sz="1200" dirty="0">
                <a:solidFill>
                  <a:schemeClr val="bg1"/>
                </a:solidFill>
              </a:rPr>
              <a:t>Заинтересованные стороны / Целевые аудитории (</a:t>
            </a:r>
            <a:r>
              <a:rPr lang="en-US" sz="1200" dirty="0">
                <a:solidFill>
                  <a:schemeClr val="bg1"/>
                </a:solidFill>
              </a:rPr>
              <a:t>Stakeholders)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F167C1-7F80-4971-A667-848A3D8E9547}"/>
              </a:ext>
            </a:extLst>
          </p:cNvPr>
          <p:cNvSpPr/>
          <p:nvPr/>
        </p:nvSpPr>
        <p:spPr>
          <a:xfrm>
            <a:off x="3976127" y="3983286"/>
            <a:ext cx="1926772" cy="138248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Функциональная мощность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(Capacity)</a:t>
            </a:r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государственного управления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43F05B-3D35-4E4D-BAA8-E88390520A6C}"/>
              </a:ext>
            </a:extLst>
          </p:cNvPr>
          <p:cNvSpPr/>
          <p:nvPr/>
        </p:nvSpPr>
        <p:spPr>
          <a:xfrm>
            <a:off x="6621356" y="2981801"/>
            <a:ext cx="1926772" cy="1382485"/>
          </a:xfrm>
          <a:prstGeom prst="rect">
            <a:avLst/>
          </a:prstGeom>
          <a:solidFill>
            <a:srgbClr val="B8E08C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Общественная ценность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Public Value)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989D174-AA63-47A1-965D-18673CC33619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939513" y="3341028"/>
            <a:ext cx="0" cy="642258"/>
          </a:xfrm>
          <a:prstGeom prst="straightConnector1">
            <a:avLst/>
          </a:prstGeom>
          <a:ln>
            <a:solidFill>
              <a:srgbClr val="00738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: уступ 18">
            <a:extLst>
              <a:ext uri="{FF2B5EF4-FFF2-40B4-BE49-F238E27FC236}">
                <a16:creationId xmlns:a16="http://schemas.microsoft.com/office/drawing/2014/main" id="{E8A6A02F-24C9-42A0-9181-04C7E2AB2EA7}"/>
              </a:ext>
            </a:extLst>
          </p:cNvPr>
          <p:cNvCxnSpPr>
            <a:stCxn id="5" idx="3"/>
            <a:endCxn id="6" idx="2"/>
          </p:cNvCxnSpPr>
          <p:nvPr/>
        </p:nvCxnSpPr>
        <p:spPr>
          <a:xfrm flipV="1">
            <a:off x="5902899" y="4364286"/>
            <a:ext cx="1681843" cy="310243"/>
          </a:xfrm>
          <a:prstGeom prst="bentConnector2">
            <a:avLst/>
          </a:prstGeom>
          <a:ln>
            <a:solidFill>
              <a:srgbClr val="0073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A651FD-B0BA-4D71-BB1F-29869753215F}"/>
              </a:ext>
            </a:extLst>
          </p:cNvPr>
          <p:cNvSpPr/>
          <p:nvPr/>
        </p:nvSpPr>
        <p:spPr>
          <a:xfrm>
            <a:off x="1750145" y="1952601"/>
            <a:ext cx="2096856" cy="1382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Легитимность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Полномочия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Политическая поддержка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Доверие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Финансовые ресурсы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3736C8-4BE7-4B57-A374-E58DF8B721F7}"/>
              </a:ext>
            </a:extLst>
          </p:cNvPr>
          <p:cNvSpPr/>
          <p:nvPr/>
        </p:nvSpPr>
        <p:spPr>
          <a:xfrm>
            <a:off x="1751060" y="3983286"/>
            <a:ext cx="2584437" cy="1382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Инфраструктура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Капитал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Технологические ресурсы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Кадровые ресурсы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Институциональная среда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CA2B8A-016E-4B45-86AA-20E1F23FF9D9}"/>
              </a:ext>
            </a:extLst>
          </p:cNvPr>
          <p:cNvSpPr/>
          <p:nvPr/>
        </p:nvSpPr>
        <p:spPr>
          <a:xfrm>
            <a:off x="8663743" y="3506154"/>
            <a:ext cx="2096856" cy="594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Миссия</a:t>
            </a:r>
          </a:p>
          <a:p>
            <a:pPr marL="171450" indent="-171450">
              <a:spcAft>
                <a:spcPts val="600"/>
              </a:spcAft>
              <a:buClr>
                <a:srgbClr val="00738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</a:rPr>
              <a:t>Цели и задачи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6" name="Соединитель: уступ 18">
            <a:extLst>
              <a:ext uri="{FF2B5EF4-FFF2-40B4-BE49-F238E27FC236}">
                <a16:creationId xmlns:a16="http://schemas.microsoft.com/office/drawing/2014/main" id="{BA3ECCE8-F5D9-4C8F-A114-B15E3F9087B0}"/>
              </a:ext>
            </a:extLst>
          </p:cNvPr>
          <p:cNvCxnSpPr>
            <a:cxnSpLocks/>
            <a:stCxn id="6" idx="0"/>
            <a:endCxn id="4" idx="3"/>
          </p:cNvCxnSpPr>
          <p:nvPr/>
        </p:nvCxnSpPr>
        <p:spPr>
          <a:xfrm rot="16200000" flipV="1">
            <a:off x="6577814" y="1974872"/>
            <a:ext cx="332015" cy="1681843"/>
          </a:xfrm>
          <a:prstGeom prst="bentConnector2">
            <a:avLst/>
          </a:prstGeom>
          <a:ln>
            <a:solidFill>
              <a:srgbClr val="0073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B88C3E-E239-442B-884F-7268A51310BB}"/>
              </a:ext>
            </a:extLst>
          </p:cNvPr>
          <p:cNvSpPr txBox="1"/>
          <p:nvPr/>
        </p:nvSpPr>
        <p:spPr>
          <a:xfrm>
            <a:off x="0" y="6395798"/>
            <a:ext cx="6102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</a:rPr>
              <a:t>Концепция «Новое государственное управление», 1980-е гг.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009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1415069-3FF7-46D2-9D9F-A3040A6880B3}"/>
              </a:ext>
            </a:extLst>
          </p:cNvPr>
          <p:cNvSpPr/>
          <p:nvPr/>
        </p:nvSpPr>
        <p:spPr>
          <a:xfrm>
            <a:off x="50797" y="3664739"/>
            <a:ext cx="6346835" cy="2932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DDA016-0081-47C8-9A2B-DA12D20E4984}"/>
              </a:ext>
            </a:extLst>
          </p:cNvPr>
          <p:cNvSpPr/>
          <p:nvPr/>
        </p:nvSpPr>
        <p:spPr>
          <a:xfrm>
            <a:off x="5903262" y="1253351"/>
            <a:ext cx="6237941" cy="3092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65ED3671-C869-447A-A581-0A2021CD8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Связь эффектов и </a:t>
            </a:r>
            <a:r>
              <a:rPr lang="ru-RU" dirty="0" smtClean="0"/>
              <a:t>результатов – основа программной логики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E9210A-403A-4664-8BB2-B07F0EC6217F}"/>
              </a:ext>
            </a:extLst>
          </p:cNvPr>
          <p:cNvSpPr/>
          <p:nvPr/>
        </p:nvSpPr>
        <p:spPr>
          <a:xfrm>
            <a:off x="159657" y="5486399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РЕСУРСЫ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431DB8-C2D2-4684-ADFA-5FBF88573967}"/>
              </a:ext>
            </a:extLst>
          </p:cNvPr>
          <p:cNvSpPr/>
          <p:nvPr/>
        </p:nvSpPr>
        <p:spPr>
          <a:xfrm>
            <a:off x="2119086" y="4724393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МЕРОПРИЯТИЯ ПРОГРАММЫ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3D6B0B-27F8-4CF5-BD15-B0B139F67836}"/>
              </a:ext>
            </a:extLst>
          </p:cNvPr>
          <p:cNvSpPr/>
          <p:nvPr/>
        </p:nvSpPr>
        <p:spPr>
          <a:xfrm>
            <a:off x="4089861" y="3948341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РЕЗУЛЬТАТЫ (</a:t>
            </a:r>
            <a:r>
              <a:rPr lang="en-US" sz="1000" dirty="0">
                <a:solidFill>
                  <a:schemeClr val="accent5"/>
                </a:solidFill>
              </a:rPr>
              <a:t>OUTPUTS)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2E463D-CF48-46E0-A9CE-255AA5DF4962}"/>
              </a:ext>
            </a:extLst>
          </p:cNvPr>
          <p:cNvSpPr/>
          <p:nvPr/>
        </p:nvSpPr>
        <p:spPr>
          <a:xfrm>
            <a:off x="6094638" y="3172289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НЕПОСРЕДСТВЕННЫЕ ЭФФЕКТЫ (</a:t>
            </a:r>
            <a:r>
              <a:rPr lang="en-US" sz="1000" dirty="0">
                <a:solidFill>
                  <a:schemeClr val="accent5"/>
                </a:solidFill>
              </a:rPr>
              <a:t>INTIAL OUTCOMES)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EF9B2B-B986-4405-AB4D-E99DE6D71C97}"/>
              </a:ext>
            </a:extLst>
          </p:cNvPr>
          <p:cNvSpPr/>
          <p:nvPr/>
        </p:nvSpPr>
        <p:spPr>
          <a:xfrm>
            <a:off x="7945209" y="2369457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СРЕДНЕСРОЧНЫЕ ЭФФЕКТЫ (</a:t>
            </a:r>
            <a:r>
              <a:rPr lang="en-US" sz="1000" dirty="0">
                <a:solidFill>
                  <a:schemeClr val="accent5"/>
                </a:solidFill>
              </a:rPr>
              <a:t>INTERMEDIATE OUTCOMES)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3DB64A-1074-477A-8B94-EA08EE5B3698}"/>
              </a:ext>
            </a:extLst>
          </p:cNvPr>
          <p:cNvSpPr/>
          <p:nvPr/>
        </p:nvSpPr>
        <p:spPr>
          <a:xfrm>
            <a:off x="9774008" y="1517659"/>
            <a:ext cx="2307771" cy="1059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ДОЛГОСРОЧНЫЕ ЭФФЕКТЫ (</a:t>
            </a:r>
            <a:r>
              <a:rPr lang="en-US" sz="1000" dirty="0">
                <a:solidFill>
                  <a:schemeClr val="accent5"/>
                </a:solidFill>
              </a:rPr>
              <a:t>IMPACT)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4CC6751-B707-4F32-8404-95994075E805}"/>
              </a:ext>
            </a:extLst>
          </p:cNvPr>
          <p:cNvSpPr/>
          <p:nvPr/>
        </p:nvSpPr>
        <p:spPr>
          <a:xfrm>
            <a:off x="9403895" y="4231832"/>
            <a:ext cx="2628448" cy="130582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chemeClr val="accent5"/>
                </a:solidFill>
              </a:rPr>
              <a:t>ВНЕШНИЕ ФАКТОРЫ</a:t>
            </a:r>
            <a:endParaRPr lang="en-US" sz="1000" dirty="0">
              <a:solidFill>
                <a:schemeClr val="accent5"/>
              </a:solidFill>
            </a:endParaRPr>
          </a:p>
        </p:txBody>
      </p:sp>
      <p:cxnSp>
        <p:nvCxnSpPr>
          <p:cNvPr id="36" name="Соединитель: изогнутый 35">
            <a:extLst>
              <a:ext uri="{FF2B5EF4-FFF2-40B4-BE49-F238E27FC236}">
                <a16:creationId xmlns:a16="http://schemas.microsoft.com/office/drawing/2014/main" id="{B31B7552-BEBE-4B9E-BC35-7B022A25A401}"/>
              </a:ext>
            </a:extLst>
          </p:cNvPr>
          <p:cNvCxnSpPr>
            <a:endCxn id="9" idx="2"/>
          </p:cNvCxnSpPr>
          <p:nvPr/>
        </p:nvCxnSpPr>
        <p:spPr>
          <a:xfrm rot="10800000">
            <a:off x="7248525" y="4231832"/>
            <a:ext cx="2026105" cy="776052"/>
          </a:xfrm>
          <a:prstGeom prst="curvedConnector2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: изогнутый 36">
            <a:extLst>
              <a:ext uri="{FF2B5EF4-FFF2-40B4-BE49-F238E27FC236}">
                <a16:creationId xmlns:a16="http://schemas.microsoft.com/office/drawing/2014/main" id="{D17E8157-704D-42B6-88FC-059024D47EB8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9539398" y="3053111"/>
            <a:ext cx="738418" cy="1619024"/>
          </a:xfrm>
          <a:prstGeom prst="curvedConnector2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: изогнутый 51">
            <a:extLst>
              <a:ext uri="{FF2B5EF4-FFF2-40B4-BE49-F238E27FC236}">
                <a16:creationId xmlns:a16="http://schemas.microsoft.com/office/drawing/2014/main" id="{4E3EFD01-4997-404C-AEAC-1BDBCACE65EC}"/>
              </a:ext>
            </a:extLst>
          </p:cNvPr>
          <p:cNvCxnSpPr>
            <a:cxnSpLocks/>
          </p:cNvCxnSpPr>
          <p:nvPr/>
        </p:nvCxnSpPr>
        <p:spPr>
          <a:xfrm flipV="1">
            <a:off x="11522982" y="2621273"/>
            <a:ext cx="49436" cy="1737360"/>
          </a:xfrm>
          <a:prstGeom prst="curvedConnector3">
            <a:avLst>
              <a:gd name="adj1" fmla="val 562416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: скругленные углы 12">
            <a:extLst>
              <a:ext uri="{FF2B5EF4-FFF2-40B4-BE49-F238E27FC236}">
                <a16:creationId xmlns:a16="http://schemas.microsoft.com/office/drawing/2014/main" id="{AE4373FE-7583-4F7E-B220-4D55A610B182}"/>
              </a:ext>
            </a:extLst>
          </p:cNvPr>
          <p:cNvSpPr/>
          <p:nvPr/>
        </p:nvSpPr>
        <p:spPr>
          <a:xfrm>
            <a:off x="51370" y="4346328"/>
            <a:ext cx="1816569" cy="66155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007382"/>
                </a:solidFill>
              </a:rPr>
              <a:t>КПЭ обеспеченности ресурсами (</a:t>
            </a:r>
            <a:r>
              <a:rPr lang="en-US" sz="1200" dirty="0">
                <a:solidFill>
                  <a:srgbClr val="007382"/>
                </a:solidFill>
              </a:rPr>
              <a:t>inputs)</a:t>
            </a:r>
          </a:p>
        </p:txBody>
      </p:sp>
      <p:sp>
        <p:nvSpPr>
          <p:cNvPr id="59" name="Прямоугольник: скругленные углы 12">
            <a:extLst>
              <a:ext uri="{FF2B5EF4-FFF2-40B4-BE49-F238E27FC236}">
                <a16:creationId xmlns:a16="http://schemas.microsoft.com/office/drawing/2014/main" id="{43C76C9C-92E4-4511-8D6D-AFE2815DCDC1}"/>
              </a:ext>
            </a:extLst>
          </p:cNvPr>
          <p:cNvSpPr/>
          <p:nvPr/>
        </p:nvSpPr>
        <p:spPr>
          <a:xfrm>
            <a:off x="2074859" y="3814569"/>
            <a:ext cx="2011594" cy="66155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007382"/>
                </a:solidFill>
              </a:rPr>
              <a:t>КПЭ мероприятий</a:t>
            </a:r>
            <a:endParaRPr lang="en-US" sz="1200" dirty="0">
              <a:solidFill>
                <a:srgbClr val="007382"/>
              </a:solidFill>
            </a:endParaRPr>
          </a:p>
        </p:txBody>
      </p:sp>
      <p:sp>
        <p:nvSpPr>
          <p:cNvPr id="60" name="Прямоугольник: скругленные углы 12">
            <a:extLst>
              <a:ext uri="{FF2B5EF4-FFF2-40B4-BE49-F238E27FC236}">
                <a16:creationId xmlns:a16="http://schemas.microsoft.com/office/drawing/2014/main" id="{A1ECF65B-3BF0-438B-9598-FA02AC2FA310}"/>
              </a:ext>
            </a:extLst>
          </p:cNvPr>
          <p:cNvSpPr/>
          <p:nvPr/>
        </p:nvSpPr>
        <p:spPr>
          <a:xfrm>
            <a:off x="4086693" y="3062730"/>
            <a:ext cx="1816569" cy="66155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007382"/>
                </a:solidFill>
              </a:rPr>
              <a:t>КПЭ результата</a:t>
            </a:r>
            <a:r>
              <a:rPr lang="en-US" sz="1200" dirty="0">
                <a:solidFill>
                  <a:srgbClr val="007382"/>
                </a:solidFill>
              </a:rPr>
              <a:t> (output)</a:t>
            </a:r>
          </a:p>
        </p:txBody>
      </p:sp>
      <p:sp>
        <p:nvSpPr>
          <p:cNvPr id="61" name="Прямоугольник: скругленные углы 12">
            <a:extLst>
              <a:ext uri="{FF2B5EF4-FFF2-40B4-BE49-F238E27FC236}">
                <a16:creationId xmlns:a16="http://schemas.microsoft.com/office/drawing/2014/main" id="{53A7B879-EE06-4CFF-B9FC-1293AE377DE5}"/>
              </a:ext>
            </a:extLst>
          </p:cNvPr>
          <p:cNvSpPr/>
          <p:nvPr/>
        </p:nvSpPr>
        <p:spPr>
          <a:xfrm>
            <a:off x="8069943" y="1535688"/>
            <a:ext cx="1204687" cy="66155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007382"/>
                </a:solidFill>
              </a:rPr>
              <a:t>КПЭ эффекта (</a:t>
            </a:r>
            <a:r>
              <a:rPr lang="en-US" sz="1200" dirty="0">
                <a:solidFill>
                  <a:srgbClr val="007382"/>
                </a:solidFill>
              </a:rPr>
              <a:t>outcome)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8A13141-1AD9-48DE-A34D-B9B92CCC816C}"/>
              </a:ext>
            </a:extLst>
          </p:cNvPr>
          <p:cNvSpPr/>
          <p:nvPr/>
        </p:nvSpPr>
        <p:spPr>
          <a:xfrm>
            <a:off x="1662805" y="2180894"/>
            <a:ext cx="2307771" cy="66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rgbClr val="007382"/>
                </a:solidFill>
              </a:rPr>
              <a:t>Контроль достижения результатов</a:t>
            </a:r>
            <a:endParaRPr lang="en-US" sz="1000" dirty="0">
              <a:solidFill>
                <a:srgbClr val="007382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E1300E6-F9EE-447E-83C7-988D33BA9517}"/>
              </a:ext>
            </a:extLst>
          </p:cNvPr>
          <p:cNvSpPr/>
          <p:nvPr/>
        </p:nvSpPr>
        <p:spPr>
          <a:xfrm>
            <a:off x="4729154" y="1298909"/>
            <a:ext cx="1816570" cy="661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rgbClr val="007382"/>
                </a:solidFill>
              </a:rPr>
              <a:t>Контроль реализации эффектов</a:t>
            </a:r>
            <a:endParaRPr lang="en-US" sz="1000" dirty="0">
              <a:solidFill>
                <a:srgbClr val="007382"/>
              </a:solidFill>
            </a:endParaRPr>
          </a:p>
        </p:txBody>
      </p: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12649C9D-475F-4376-97C0-E19761F2761E}"/>
              </a:ext>
            </a:extLst>
          </p:cNvPr>
          <p:cNvCxnSpPr>
            <a:stCxn id="58" idx="0"/>
            <a:endCxn id="62" idx="1"/>
          </p:cNvCxnSpPr>
          <p:nvPr/>
        </p:nvCxnSpPr>
        <p:spPr>
          <a:xfrm rot="5400000" flipH="1" flipV="1">
            <a:off x="393902" y="3077425"/>
            <a:ext cx="1834656" cy="703150"/>
          </a:xfrm>
          <a:prstGeom prst="bentConnector2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: уступ 65">
            <a:extLst>
              <a:ext uri="{FF2B5EF4-FFF2-40B4-BE49-F238E27FC236}">
                <a16:creationId xmlns:a16="http://schemas.microsoft.com/office/drawing/2014/main" id="{C7CCDF91-3F8C-4F8F-AAE4-31A2BF023597}"/>
              </a:ext>
            </a:extLst>
          </p:cNvPr>
          <p:cNvCxnSpPr>
            <a:cxnSpLocks/>
            <a:stCxn id="59" idx="0"/>
            <a:endCxn id="62" idx="2"/>
          </p:cNvCxnSpPr>
          <p:nvPr/>
        </p:nvCxnSpPr>
        <p:spPr>
          <a:xfrm rot="16200000" flipV="1">
            <a:off x="2462615" y="3196527"/>
            <a:ext cx="972119" cy="263965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id="{734D7035-6AF6-4EC6-8BB2-0275BFAB5A3B}"/>
              </a:ext>
            </a:extLst>
          </p:cNvPr>
          <p:cNvCxnSpPr>
            <a:cxnSpLocks/>
            <a:stCxn id="60" idx="0"/>
            <a:endCxn id="62" idx="3"/>
          </p:cNvCxnSpPr>
          <p:nvPr/>
        </p:nvCxnSpPr>
        <p:spPr>
          <a:xfrm rot="16200000" flipV="1">
            <a:off x="4207248" y="2275000"/>
            <a:ext cx="551058" cy="1024402"/>
          </a:xfrm>
          <a:prstGeom prst="bentConnector2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2F2CB9C6-2A97-472D-AAB6-9E7D2026F905}"/>
              </a:ext>
            </a:extLst>
          </p:cNvPr>
          <p:cNvCxnSpPr>
            <a:cxnSpLocks/>
            <a:stCxn id="61" idx="1"/>
            <a:endCxn id="63" idx="3"/>
          </p:cNvCxnSpPr>
          <p:nvPr/>
        </p:nvCxnSpPr>
        <p:spPr>
          <a:xfrm rot="10800000">
            <a:off x="6545725" y="1629688"/>
            <a:ext cx="1524219" cy="236779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5AA003F7-FD19-4968-9ECA-EEC7C8289CBE}"/>
              </a:ext>
            </a:extLst>
          </p:cNvPr>
          <p:cNvSpPr/>
          <p:nvPr/>
        </p:nvSpPr>
        <p:spPr>
          <a:xfrm>
            <a:off x="1057075" y="984459"/>
            <a:ext cx="2307771" cy="66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>
            <a:noAutofit/>
          </a:bodyPr>
          <a:lstStyle/>
          <a:p>
            <a:pPr algn="ctr"/>
            <a:r>
              <a:rPr lang="ru-RU" sz="1000" dirty="0">
                <a:solidFill>
                  <a:srgbClr val="007382"/>
                </a:solidFill>
              </a:rPr>
              <a:t>КОНТРОЛЬ ВЗАИМОСВЯЗИ РЕЗУЛЬТАТОВ И ЭФФЕКТОВ</a:t>
            </a:r>
            <a:endParaRPr lang="en-US" sz="1000" dirty="0">
              <a:solidFill>
                <a:srgbClr val="007382"/>
              </a:solidFill>
            </a:endParaRPr>
          </a:p>
        </p:txBody>
      </p:sp>
      <p:cxnSp>
        <p:nvCxnSpPr>
          <p:cNvPr id="90" name="Соединитель: уступ 89">
            <a:extLst>
              <a:ext uri="{FF2B5EF4-FFF2-40B4-BE49-F238E27FC236}">
                <a16:creationId xmlns:a16="http://schemas.microsoft.com/office/drawing/2014/main" id="{B47D9B32-FDB4-48FB-888B-C9A249E97373}"/>
              </a:ext>
            </a:extLst>
          </p:cNvPr>
          <p:cNvCxnSpPr>
            <a:cxnSpLocks/>
            <a:stCxn id="62" idx="0"/>
            <a:endCxn id="89" idx="2"/>
          </p:cNvCxnSpPr>
          <p:nvPr/>
        </p:nvCxnSpPr>
        <p:spPr>
          <a:xfrm rot="16200000" flipV="1">
            <a:off x="2246387" y="1610590"/>
            <a:ext cx="534879" cy="605730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: уступ 93">
            <a:extLst>
              <a:ext uri="{FF2B5EF4-FFF2-40B4-BE49-F238E27FC236}">
                <a16:creationId xmlns:a16="http://schemas.microsoft.com/office/drawing/2014/main" id="{598E23B9-8BAB-41EE-8750-912088506C83}"/>
              </a:ext>
            </a:extLst>
          </p:cNvPr>
          <p:cNvCxnSpPr>
            <a:cxnSpLocks/>
            <a:stCxn id="63" idx="1"/>
          </p:cNvCxnSpPr>
          <p:nvPr/>
        </p:nvCxnSpPr>
        <p:spPr>
          <a:xfrm rot="10800000">
            <a:off x="3502490" y="1253351"/>
            <a:ext cx="1226665" cy="376336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12">
            <a:extLst>
              <a:ext uri="{FF2B5EF4-FFF2-40B4-BE49-F238E27FC236}">
                <a16:creationId xmlns:a16="http://schemas.microsoft.com/office/drawing/2014/main" id="{9F6F9401-E02E-43E7-A72E-293BE0BB2A75}"/>
              </a:ext>
            </a:extLst>
          </p:cNvPr>
          <p:cNvSpPr/>
          <p:nvPr/>
        </p:nvSpPr>
        <p:spPr>
          <a:xfrm>
            <a:off x="3570843" y="5943990"/>
            <a:ext cx="2523795" cy="44195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Деятельность органов </a:t>
            </a:r>
            <a:r>
              <a:rPr lang="ru-RU" sz="1200" dirty="0" smtClean="0">
                <a:solidFill>
                  <a:srgbClr val="C00000"/>
                </a:solidFill>
              </a:rPr>
              <a:t>государственной власти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: скругленные углы 12">
            <a:extLst>
              <a:ext uri="{FF2B5EF4-FFF2-40B4-BE49-F238E27FC236}">
                <a16:creationId xmlns:a16="http://schemas.microsoft.com/office/drawing/2014/main" id="{1E8B4AF7-FD5B-418D-B019-35855ECC424E}"/>
              </a:ext>
            </a:extLst>
          </p:cNvPr>
          <p:cNvSpPr/>
          <p:nvPr/>
        </p:nvSpPr>
        <p:spPr>
          <a:xfrm>
            <a:off x="8867576" y="3570275"/>
            <a:ext cx="2721633" cy="5470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Целевые эффекты деятельности органов </a:t>
            </a:r>
            <a:r>
              <a:rPr lang="ru-RU" sz="1200" dirty="0" smtClean="0">
                <a:solidFill>
                  <a:srgbClr val="C00000"/>
                </a:solidFill>
              </a:rPr>
              <a:t>государственной власти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7073F2-B3DA-4D19-8361-70E2625A729B}"/>
              </a:ext>
            </a:extLst>
          </p:cNvPr>
          <p:cNvSpPr txBox="1"/>
          <p:nvPr/>
        </p:nvSpPr>
        <p:spPr>
          <a:xfrm>
            <a:off x="141514" y="1146078"/>
            <a:ext cx="11832772" cy="1017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 anchorCtr="0">
            <a:noAutofit/>
          </a:bodyPr>
          <a:lstStyle>
            <a:lvl1pPr>
              <a:defRPr sz="1400">
                <a:solidFill>
                  <a:srgbClr val="484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  <a:buClr>
                <a:srgbClr val="D6312D"/>
              </a:buClr>
              <a:buSzPct val="120000"/>
            </a:pPr>
            <a:r>
              <a:rPr lang="ru-RU" sz="1100" dirty="0">
                <a:solidFill>
                  <a:srgbClr val="007382"/>
                </a:solidFill>
              </a:rPr>
              <a:t>Программная логика / Теория изменений: </a:t>
            </a:r>
            <a:r>
              <a:rPr lang="ru-RU" sz="1100" dirty="0">
                <a:solidFill>
                  <a:schemeClr val="tx1"/>
                </a:solidFill>
              </a:rPr>
              <a:t>методология для планирования, реализации и оценки программ (интервенций) в области социально-экономических изменений.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D6312D"/>
              </a:buClr>
              <a:buSzPct val="120000"/>
            </a:pPr>
            <a:r>
              <a:rPr lang="ru-RU" sz="1100" dirty="0">
                <a:solidFill>
                  <a:srgbClr val="007382"/>
                </a:solidFill>
              </a:rPr>
              <a:t>Как работает методология</a:t>
            </a:r>
            <a:r>
              <a:rPr lang="ru-RU" sz="1100" dirty="0">
                <a:solidFill>
                  <a:schemeClr val="accent1"/>
                </a:solidFill>
              </a:rPr>
              <a:t>: </a:t>
            </a:r>
            <a:r>
              <a:rPr lang="ru-RU" sz="1100" dirty="0">
                <a:solidFill>
                  <a:schemeClr val="tx1"/>
                </a:solidFill>
              </a:rPr>
              <a:t>определяются желаемые / требуемые долгосрочные эффекты / цели (</a:t>
            </a:r>
            <a:r>
              <a:rPr lang="en-US" sz="1100" dirty="0">
                <a:solidFill>
                  <a:schemeClr val="tx1"/>
                </a:solidFill>
              </a:rPr>
              <a:t>Outcomes) </a:t>
            </a:r>
            <a:r>
              <a:rPr lang="ru-RU" sz="1100" dirty="0">
                <a:solidFill>
                  <a:schemeClr val="tx1"/>
                </a:solidFill>
              </a:rPr>
              <a:t>и затем «в обратном порядке» определяются условия, при которых эта цель достижима и разрабатывается программа инициатив, имеющих результатом выполнение таких условий (промежуточные результаты – </a:t>
            </a:r>
            <a:r>
              <a:rPr lang="en-US" sz="1100" dirty="0">
                <a:solidFill>
                  <a:schemeClr val="tx1"/>
                </a:solidFill>
              </a:rPr>
              <a:t>Outputs)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0ACDED-BC58-436F-81D7-83320903530D}"/>
              </a:ext>
            </a:extLst>
          </p:cNvPr>
          <p:cNvSpPr/>
          <p:nvPr/>
        </p:nvSpPr>
        <p:spPr>
          <a:xfrm>
            <a:off x="356355" y="2609061"/>
            <a:ext cx="2278161" cy="340724"/>
          </a:xfrm>
          <a:prstGeom prst="rect">
            <a:avLst/>
          </a:prstGeom>
          <a:solidFill>
            <a:srgbClr val="007382"/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EE945D-2765-4C3D-892D-CA21D9234581}"/>
              </a:ext>
            </a:extLst>
          </p:cNvPr>
          <p:cNvSpPr/>
          <p:nvPr/>
        </p:nvSpPr>
        <p:spPr>
          <a:xfrm>
            <a:off x="700906" y="3112778"/>
            <a:ext cx="2691257" cy="795438"/>
          </a:xfrm>
          <a:prstGeom prst="rect">
            <a:avLst/>
          </a:prstGeom>
          <a:solidFill>
            <a:srgbClr val="C00000"/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Логическая модель: набор влияющих факторов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детерминант) и их взаимосвязь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85225B-63C0-4A51-AFE9-A18C31E66F4C}"/>
              </a:ext>
            </a:extLst>
          </p:cNvPr>
          <p:cNvSpPr/>
          <p:nvPr/>
        </p:nvSpPr>
        <p:spPr>
          <a:xfrm>
            <a:off x="4037816" y="3260147"/>
            <a:ext cx="1778076" cy="500701"/>
          </a:xfrm>
          <a:prstGeom prst="rect">
            <a:avLst/>
          </a:prstGeom>
          <a:noFill/>
          <a:ln w="9525" cap="flat">
            <a:solidFill>
              <a:srgbClr val="0073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r>
              <a:rPr lang="ru-RU" sz="1200" dirty="0">
                <a:solidFill>
                  <a:srgbClr val="007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мероприятий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FB420E-4046-43C3-B299-04E224A73BAA}"/>
              </a:ext>
            </a:extLst>
          </p:cNvPr>
          <p:cNvSpPr/>
          <p:nvPr/>
        </p:nvSpPr>
        <p:spPr>
          <a:xfrm>
            <a:off x="6505498" y="3246864"/>
            <a:ext cx="2294333" cy="508624"/>
          </a:xfrm>
          <a:prstGeom prst="rect">
            <a:avLst/>
          </a:prstGeom>
          <a:noFill/>
          <a:ln w="9525" cap="flat">
            <a:solidFill>
              <a:srgbClr val="0073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r>
              <a:rPr lang="ru-RU" sz="1200" dirty="0">
                <a:solidFill>
                  <a:srgbClr val="007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реализации программы</a:t>
            </a:r>
          </a:p>
        </p:txBody>
      </p:sp>
      <p:cxnSp>
        <p:nvCxnSpPr>
          <p:cNvPr id="9" name="Соединительная линия уступом 8">
            <a:extLst>
              <a:ext uri="{FF2B5EF4-FFF2-40B4-BE49-F238E27FC236}">
                <a16:creationId xmlns:a16="http://schemas.microsoft.com/office/drawing/2014/main" id="{9D83F9B7-44BE-4332-AD4E-2009E8C4ADC1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288481" y="3098072"/>
            <a:ext cx="568080" cy="256770"/>
          </a:xfrm>
          <a:prstGeom prst="bentConnector2">
            <a:avLst/>
          </a:prstGeom>
          <a:noFill/>
          <a:ln w="9525" cap="flat">
            <a:solidFill>
              <a:srgbClr val="C6402C"/>
            </a:solidFill>
            <a:prstDash val="solid"/>
            <a:round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A0DD3F2-537D-45E4-B280-A47D8C6ECE2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3392163" y="3510497"/>
            <a:ext cx="645653" cy="1"/>
          </a:xfrm>
          <a:prstGeom prst="straightConnector1">
            <a:avLst/>
          </a:prstGeom>
          <a:noFill/>
          <a:ln w="9525" cap="flat">
            <a:solidFill>
              <a:srgbClr val="007382"/>
            </a:solidFill>
            <a:prstDash val="solid"/>
            <a:round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1143A38-E36B-4DC0-91A3-F0B8E39A116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815892" y="3501176"/>
            <a:ext cx="689606" cy="9322"/>
          </a:xfrm>
          <a:prstGeom prst="straightConnector1">
            <a:avLst/>
          </a:prstGeom>
          <a:noFill/>
          <a:ln w="9525" cap="flat">
            <a:solidFill>
              <a:srgbClr val="007382"/>
            </a:solidFill>
            <a:prstDash val="solid"/>
            <a:round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88C9016-722F-4884-BC7F-CA92F54FD5C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799831" y="3501176"/>
            <a:ext cx="1191167" cy="0"/>
          </a:xfrm>
          <a:prstGeom prst="straightConnector1">
            <a:avLst/>
          </a:prstGeom>
          <a:noFill/>
          <a:ln w="9525" cap="flat">
            <a:solidFill>
              <a:srgbClr val="007382"/>
            </a:solidFill>
            <a:prstDash val="solid"/>
            <a:round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Соединительная линия уступом 12">
            <a:extLst>
              <a:ext uri="{FF2B5EF4-FFF2-40B4-BE49-F238E27FC236}">
                <a16:creationId xmlns:a16="http://schemas.microsoft.com/office/drawing/2014/main" id="{53817E03-748D-4222-AB68-A5BC4B4E486F}"/>
              </a:ext>
            </a:extLst>
          </p:cNvPr>
          <p:cNvCxnSpPr>
            <a:cxnSpLocks/>
            <a:stCxn id="15" idx="0"/>
            <a:endCxn id="4" idx="3"/>
          </p:cNvCxnSpPr>
          <p:nvPr/>
        </p:nvCxnSpPr>
        <p:spPr>
          <a:xfrm rot="16200000" flipV="1">
            <a:off x="6459126" y="-1045186"/>
            <a:ext cx="467441" cy="8116659"/>
          </a:xfrm>
          <a:prstGeom prst="bentConnector2">
            <a:avLst/>
          </a:prstGeom>
          <a:noFill/>
          <a:ln w="9525" cap="flat">
            <a:solidFill>
              <a:srgbClr val="007382"/>
            </a:solidFill>
            <a:prstDash val="solid"/>
            <a:round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3299F7-8C91-4783-B9C5-6D7905D15308}"/>
              </a:ext>
            </a:extLst>
          </p:cNvPr>
          <p:cNvSpPr/>
          <p:nvPr/>
        </p:nvSpPr>
        <p:spPr>
          <a:xfrm>
            <a:off x="6650177" y="4139941"/>
            <a:ext cx="2004973" cy="5750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КПЭ результатов (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outputs)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297C714-5CBF-422C-8912-DBAA460A5041}"/>
              </a:ext>
            </a:extLst>
          </p:cNvPr>
          <p:cNvSpPr/>
          <p:nvPr/>
        </p:nvSpPr>
        <p:spPr>
          <a:xfrm>
            <a:off x="10001127" y="3246864"/>
            <a:ext cx="1500096" cy="5750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КПЭ цели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(outcomes)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35EFA12-302E-43F9-BFAC-033138694B6A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flipH="1">
            <a:off x="7652664" y="3755488"/>
            <a:ext cx="1" cy="384453"/>
          </a:xfrm>
          <a:prstGeom prst="straightConnector1">
            <a:avLst/>
          </a:prstGeom>
          <a:noFill/>
          <a:ln w="9525" cap="flat">
            <a:solidFill>
              <a:srgbClr val="C6402C"/>
            </a:solidFill>
            <a:prstDash val="solid"/>
            <a:round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DD7554-4B7D-47C4-9A9F-F8F23ACBD1F7}"/>
              </a:ext>
            </a:extLst>
          </p:cNvPr>
          <p:cNvGrpSpPr/>
          <p:nvPr/>
        </p:nvGrpSpPr>
        <p:grpSpPr>
          <a:xfrm>
            <a:off x="3876022" y="4553723"/>
            <a:ext cx="3776643" cy="835625"/>
            <a:chOff x="3614765" y="4847618"/>
            <a:chExt cx="3776643" cy="835625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08BAE42-943A-4810-B522-AAEC3024D53A}"/>
                </a:ext>
              </a:extLst>
            </p:cNvPr>
            <p:cNvSpPr/>
            <p:nvPr/>
          </p:nvSpPr>
          <p:spPr>
            <a:xfrm>
              <a:off x="3614765" y="4847618"/>
              <a:ext cx="2165299" cy="8356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Пересмотр ресурсов,  корректировка качества и полноты исполнения мероприятий</a:t>
              </a:r>
              <a:endPara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22" name="Соединительная линия уступом 21">
              <a:extLst>
                <a:ext uri="{FF2B5EF4-FFF2-40B4-BE49-F238E27FC236}">
                  <a16:creationId xmlns:a16="http://schemas.microsoft.com/office/drawing/2014/main" id="{2E5C8266-33E8-4DDA-84DD-0A1AD3A9550E}"/>
                </a:ext>
              </a:extLst>
            </p:cNvPr>
            <p:cNvCxnSpPr>
              <a:cxnSpLocks/>
              <a:stCxn id="14" idx="2"/>
              <a:endCxn id="20" idx="3"/>
            </p:cNvCxnSpPr>
            <p:nvPr/>
          </p:nvCxnSpPr>
          <p:spPr>
            <a:xfrm rot="5400000">
              <a:off x="6457466" y="4331489"/>
              <a:ext cx="256541" cy="1611343"/>
            </a:xfrm>
            <a:prstGeom prst="bentConnector2">
              <a:avLst/>
            </a:prstGeom>
            <a:noFill/>
            <a:ln w="9525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C9093C3-0E59-417A-8154-505613FB6477}"/>
              </a:ext>
            </a:extLst>
          </p:cNvPr>
          <p:cNvSpPr/>
          <p:nvPr/>
        </p:nvSpPr>
        <p:spPr>
          <a:xfrm>
            <a:off x="3646714" y="6031984"/>
            <a:ext cx="4811171" cy="44939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Пересмотр / развитие программы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Уточнение / развитие логической модели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82" name="Соединительная линия уступом 21">
            <a:extLst>
              <a:ext uri="{FF2B5EF4-FFF2-40B4-BE49-F238E27FC236}">
                <a16:creationId xmlns:a16="http://schemas.microsoft.com/office/drawing/2014/main" id="{EE161D22-2798-4DB4-B8C8-5486F29883FC}"/>
              </a:ext>
            </a:extLst>
          </p:cNvPr>
          <p:cNvCxnSpPr>
            <a:cxnSpLocks/>
            <a:stCxn id="20" idx="1"/>
            <a:endCxn id="6" idx="2"/>
          </p:cNvCxnSpPr>
          <p:nvPr/>
        </p:nvCxnSpPr>
        <p:spPr>
          <a:xfrm rot="10800000" flipH="1">
            <a:off x="3876022" y="3760848"/>
            <a:ext cx="1050832" cy="1210688"/>
          </a:xfrm>
          <a:prstGeom prst="bentConnector4">
            <a:avLst>
              <a:gd name="adj1" fmla="val -21754"/>
              <a:gd name="adj2" fmla="val 67255"/>
            </a:avLst>
          </a:prstGeom>
          <a:noFill/>
          <a:ln w="9525" cap="flat">
            <a:solidFill>
              <a:srgbClr val="007382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Соединительная линия уступом 21">
            <a:extLst>
              <a:ext uri="{FF2B5EF4-FFF2-40B4-BE49-F238E27FC236}">
                <a16:creationId xmlns:a16="http://schemas.microsoft.com/office/drawing/2014/main" id="{DF0506F5-AA9F-4CA6-A9DD-0B835867D416}"/>
              </a:ext>
            </a:extLst>
          </p:cNvPr>
          <p:cNvCxnSpPr>
            <a:cxnSpLocks/>
            <a:stCxn id="15" idx="2"/>
            <a:endCxn id="24" idx="3"/>
          </p:cNvCxnSpPr>
          <p:nvPr/>
        </p:nvCxnSpPr>
        <p:spPr>
          <a:xfrm rot="5400000">
            <a:off x="8387149" y="3892654"/>
            <a:ext cx="2434763" cy="2293290"/>
          </a:xfrm>
          <a:prstGeom prst="bentConnector2">
            <a:avLst/>
          </a:prstGeom>
          <a:noFill/>
          <a:ln w="9525" cap="flat">
            <a:solidFill>
              <a:srgbClr val="007382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Соединительная линия уступом 21">
            <a:extLst>
              <a:ext uri="{FF2B5EF4-FFF2-40B4-BE49-F238E27FC236}">
                <a16:creationId xmlns:a16="http://schemas.microsoft.com/office/drawing/2014/main" id="{D8B80F03-F3A1-4B10-BA30-DB5AE5477EE8}"/>
              </a:ext>
            </a:extLst>
          </p:cNvPr>
          <p:cNvCxnSpPr>
            <a:cxnSpLocks/>
            <a:stCxn id="24" idx="1"/>
            <a:endCxn id="5" idx="2"/>
          </p:cNvCxnSpPr>
          <p:nvPr/>
        </p:nvCxnSpPr>
        <p:spPr>
          <a:xfrm rot="10800000">
            <a:off x="2046536" y="3908217"/>
            <a:ext cx="1600179" cy="2348465"/>
          </a:xfrm>
          <a:prstGeom prst="bentConnector2">
            <a:avLst/>
          </a:prstGeom>
          <a:noFill/>
          <a:ln w="9525" cap="flat">
            <a:solidFill>
              <a:srgbClr val="007382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051902F2-9E00-4D50-B235-DA3337EC0D65}"/>
              </a:ext>
            </a:extLst>
          </p:cNvPr>
          <p:cNvSpPr/>
          <p:nvPr/>
        </p:nvSpPr>
        <p:spPr>
          <a:xfrm>
            <a:off x="3517375" y="2929718"/>
            <a:ext cx="5550423" cy="2800690"/>
          </a:xfrm>
          <a:prstGeom prst="rect">
            <a:avLst/>
          </a:prstGeom>
          <a:noFill/>
          <a:ln w="9525" cap="flat">
            <a:solidFill>
              <a:schemeClr val="accent5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endParaRPr lang="ru-RU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AA892BD6-62C7-4BBC-BDC0-083796E81043}"/>
              </a:ext>
            </a:extLst>
          </p:cNvPr>
          <p:cNvSpPr/>
          <p:nvPr/>
        </p:nvSpPr>
        <p:spPr>
          <a:xfrm>
            <a:off x="185062" y="2421805"/>
            <a:ext cx="11562801" cy="4182538"/>
          </a:xfrm>
          <a:prstGeom prst="rect">
            <a:avLst/>
          </a:prstGeom>
          <a:noFill/>
          <a:ln w="9525" cap="flat">
            <a:solidFill>
              <a:schemeClr val="accent2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fontAlgn="ctr"/>
            <a:endParaRPr lang="ru-RU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1C5481CF-4DB2-4D45-8C39-CB681121A977}"/>
              </a:ext>
            </a:extLst>
          </p:cNvPr>
          <p:cNvSpPr/>
          <p:nvPr/>
        </p:nvSpPr>
        <p:spPr>
          <a:xfrm>
            <a:off x="6887351" y="5296189"/>
            <a:ext cx="2165299" cy="44939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Тактический контур управления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9B211300-1EA7-4868-985E-4D5327B6C17E}"/>
              </a:ext>
            </a:extLst>
          </p:cNvPr>
          <p:cNvSpPr/>
          <p:nvPr/>
        </p:nvSpPr>
        <p:spPr>
          <a:xfrm>
            <a:off x="291071" y="6058288"/>
            <a:ext cx="2165299" cy="44939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Стратегический контур управления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21F3609-473C-4872-8AEB-6D00D8F992DE}"/>
              </a:ext>
            </a:extLst>
          </p:cNvPr>
          <p:cNvCxnSpPr/>
          <p:nvPr/>
        </p:nvCxnSpPr>
        <p:spPr>
          <a:xfrm>
            <a:off x="185057" y="2252082"/>
            <a:ext cx="11778343" cy="0"/>
          </a:xfrm>
          <a:prstGeom prst="line">
            <a:avLst/>
          </a:prstGeom>
          <a:ln w="19050">
            <a:solidFill>
              <a:srgbClr val="007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Программная логика </a:t>
            </a:r>
            <a:r>
              <a:rPr lang="ru-RU" dirty="0" smtClean="0"/>
              <a:t>– </a:t>
            </a:r>
            <a:r>
              <a:rPr lang="ru-RU" dirty="0"/>
              <a:t>инструмент разработки плана </a:t>
            </a:r>
            <a:r>
              <a:rPr lang="ru-RU" dirty="0" smtClean="0"/>
              <a:t>действий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0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1D9FF78-8AC1-47FB-B28D-5A5A47E18E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Логическая модель разработки стратегических инициатив. Группы детерминант </a:t>
            </a:r>
            <a:endParaRPr lang="en-US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67302DAB-7EB8-47C0-B894-7504A76C5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71706"/>
              </p:ext>
            </p:extLst>
          </p:nvPr>
        </p:nvGraphicFramePr>
        <p:xfrm>
          <a:off x="439479" y="1213549"/>
          <a:ext cx="11571562" cy="5184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4665">
                  <a:extLst>
                    <a:ext uri="{9D8B030D-6E8A-4147-A177-3AD203B41FA5}">
                      <a16:colId xmlns:a16="http://schemas.microsoft.com/office/drawing/2014/main" val="3771501335"/>
                    </a:ext>
                  </a:extLst>
                </a:gridCol>
                <a:gridCol w="5526897">
                  <a:extLst>
                    <a:ext uri="{9D8B030D-6E8A-4147-A177-3AD203B41FA5}">
                      <a16:colId xmlns:a16="http://schemas.microsoft.com/office/drawing/2014/main" val="704013259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Инфраструктура (физическая, инженерная)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Базовые физические системы (объекты) региона/бизнеса, которые предполагают крупные капвложения и являются основой для экономического развития (например, транспортная система, сети коммуникации</a:t>
                      </a:r>
                      <a:r>
                        <a:rPr lang="en-US" sz="1050" b="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050" b="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здания и сооружения)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0568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Капитал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Финансовые ресурсы из различных источников для финансирования капвложений и текущей деятельности</a:t>
                      </a:r>
                      <a:r>
                        <a:rPr lang="ru-RU" sz="1050" kern="1200" baseline="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инвестиционный / оборотный капитал; заемный / инвестиционный капитал; из собственных источников / от внешних инвесторов)</a:t>
                      </a:r>
                      <a:endParaRPr lang="en-US" sz="1050" kern="1200" dirty="0">
                        <a:solidFill>
                          <a:srgbClr val="00738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51499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Технологии и инновации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Применение, распространение и развитие научных, технологических, организационных / управленческих знаний с целью создания новых продуктов / новой ценности для потребителя или повышения производительности </a:t>
                      </a:r>
                      <a:endParaRPr lang="en-US" sz="1050" kern="1200" dirty="0">
                        <a:solidFill>
                          <a:srgbClr val="00738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4367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Ресурсная база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Материальные ресурсы (сырье и материалы) и услуги, используемые для производства продукции или оказания услуг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01498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Кадровый капитал (отрасли и госуправления)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Профессиональные знания и навыки части населения, участвующего в трудовой, социальной / экономической деятельности</a:t>
                      </a:r>
                      <a:endParaRPr lang="en-US" sz="1050" kern="1200" dirty="0">
                        <a:solidFill>
                          <a:srgbClr val="00738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21701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Стандарты общества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Правила / нормы поведения, которые считаются допустимыми и / или необходимыми в обществе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7508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Институциональная среда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Нормативная среда («правила игры»): законодательная среда, процедуры и практика их применения, определяющие взаимодействия операторов рынком между собой и с органами государственной власти</a:t>
                      </a:r>
                      <a:endParaRPr lang="en-US" sz="1050" kern="1200" dirty="0">
                        <a:solidFill>
                          <a:srgbClr val="00738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66956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Среда госуправления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252000"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Внутренние процессы, инфраструктура, </a:t>
                      </a:r>
                      <a:r>
                        <a:rPr lang="en-US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IT-</a:t>
                      </a:r>
                      <a:r>
                        <a:rPr lang="ru-RU" sz="1050" kern="1200" dirty="0">
                          <a:solidFill>
                            <a:srgbClr val="007382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технологии/решения/инфраструктура, межведомственное взаимодействие</a:t>
                      </a:r>
                      <a:endParaRPr lang="en-US" sz="1050" kern="1200" dirty="0">
                        <a:solidFill>
                          <a:srgbClr val="00738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961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3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224A99C-354E-4A74-9AC3-202B3299BB66}"/>
              </a:ext>
            </a:extLst>
          </p:cNvPr>
          <p:cNvSpPr txBox="1"/>
          <p:nvPr/>
        </p:nvSpPr>
        <p:spPr>
          <a:xfrm>
            <a:off x="6346372" y="1041583"/>
            <a:ext cx="5421086" cy="4092596"/>
          </a:xfrm>
          <a:prstGeom prst="roundRect">
            <a:avLst/>
          </a:prstGeom>
          <a:noFill/>
          <a:ln w="6350">
            <a:solidFill>
              <a:srgbClr val="007382"/>
            </a:solidFill>
            <a:prstDash val="dash"/>
          </a:ln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rgbClr val="007382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752E8-7CBE-4B4E-8D47-0259EEC313E5}"/>
              </a:ext>
            </a:extLst>
          </p:cNvPr>
          <p:cNvSpPr txBox="1"/>
          <p:nvPr/>
        </p:nvSpPr>
        <p:spPr>
          <a:xfrm>
            <a:off x="6346371" y="5206761"/>
            <a:ext cx="5421087" cy="1430296"/>
          </a:xfrm>
          <a:prstGeom prst="roundRect">
            <a:avLst/>
          </a:prstGeom>
          <a:noFill/>
          <a:ln w="6350">
            <a:solidFill>
              <a:srgbClr val="007382"/>
            </a:solidFill>
            <a:prstDash val="dash"/>
          </a:ln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rgbClr val="007382"/>
              </a:solidFill>
              <a:latin typeface="Arial" panose="020B0604020202020204" pitchFamily="34" charset="0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8D4B1775-EAA6-4B2D-9106-A2AADE3D72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Пример структуры целей верхнего </a:t>
            </a:r>
            <a:r>
              <a:rPr lang="ru-RU" dirty="0" smtClean="0"/>
              <a:t>уровня – ОЭСР</a:t>
            </a:r>
            <a:r>
              <a:rPr lang="ru-RU" dirty="0"/>
              <a:t>. Индекс Благополучия (</a:t>
            </a:r>
            <a:r>
              <a:rPr lang="en-US" dirty="0"/>
              <a:t>OECD Well-being</a:t>
            </a:r>
            <a:r>
              <a:rPr lang="ru-RU" dirty="0"/>
              <a:t> </a:t>
            </a:r>
            <a:r>
              <a:rPr lang="en-US" dirty="0"/>
              <a:t>Index)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51C61-395C-4527-AD42-2DD3A1A5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14" t="27778" r="25447" b="7172"/>
          <a:stretch/>
        </p:blipFill>
        <p:spPr>
          <a:xfrm>
            <a:off x="87086" y="1077686"/>
            <a:ext cx="6259285" cy="446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992AC-EE56-4979-9C60-E469BE3C5DE2}"/>
              </a:ext>
            </a:extLst>
          </p:cNvPr>
          <p:cNvSpPr txBox="1"/>
          <p:nvPr/>
        </p:nvSpPr>
        <p:spPr>
          <a:xfrm>
            <a:off x="6796639" y="1611203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Статус здоровья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2CE48-9E7F-4B0A-8BD8-1AB8685940BF}"/>
              </a:ext>
            </a:extLst>
          </p:cNvPr>
          <p:cNvSpPr txBox="1"/>
          <p:nvPr/>
        </p:nvSpPr>
        <p:spPr>
          <a:xfrm>
            <a:off x="6796639" y="2031467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Баланс «Работа и Жизнь»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A0619-960C-4661-8E34-9E894E143730}"/>
              </a:ext>
            </a:extLst>
          </p:cNvPr>
          <p:cNvSpPr txBox="1"/>
          <p:nvPr/>
        </p:nvSpPr>
        <p:spPr>
          <a:xfrm>
            <a:off x="6796639" y="2451731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Образование и навыки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2FD1F-FA3F-47A1-BEBC-730FD72CD505}"/>
              </a:ext>
            </a:extLst>
          </p:cNvPr>
          <p:cNvSpPr txBox="1"/>
          <p:nvPr/>
        </p:nvSpPr>
        <p:spPr>
          <a:xfrm>
            <a:off x="6796639" y="2871995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Социальные связи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5BFC2-ABBC-47B9-A63F-CC3BA44E6E5F}"/>
              </a:ext>
            </a:extLst>
          </p:cNvPr>
          <p:cNvSpPr txBox="1"/>
          <p:nvPr/>
        </p:nvSpPr>
        <p:spPr>
          <a:xfrm>
            <a:off x="6796639" y="3292259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Включенность в политику и госуправление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D9332-8AE1-4A83-87FA-773D9202C1A4}"/>
              </a:ext>
            </a:extLst>
          </p:cNvPr>
          <p:cNvSpPr txBox="1"/>
          <p:nvPr/>
        </p:nvSpPr>
        <p:spPr>
          <a:xfrm>
            <a:off x="6796639" y="4197718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Личная безопасность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5104B-9E01-4E62-A069-C40ECD4C9866}"/>
              </a:ext>
            </a:extLst>
          </p:cNvPr>
          <p:cNvSpPr txBox="1"/>
          <p:nvPr/>
        </p:nvSpPr>
        <p:spPr>
          <a:xfrm>
            <a:off x="6796639" y="4617981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Субъективная оценка благополучия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A3F187-D41A-4486-9DE3-61441A676458}"/>
              </a:ext>
            </a:extLst>
          </p:cNvPr>
          <p:cNvSpPr txBox="1"/>
          <p:nvPr/>
        </p:nvSpPr>
        <p:spPr>
          <a:xfrm>
            <a:off x="9521534" y="1633489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Доход и благосостояние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9BA87-EC04-4272-A731-258A26E91B4E}"/>
              </a:ext>
            </a:extLst>
          </p:cNvPr>
          <p:cNvSpPr txBox="1"/>
          <p:nvPr/>
        </p:nvSpPr>
        <p:spPr>
          <a:xfrm>
            <a:off x="9521534" y="2156905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Работа и занятость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76B76-AA84-4CF3-B232-FE9940B0F2A8}"/>
              </a:ext>
            </a:extLst>
          </p:cNvPr>
          <p:cNvSpPr txBox="1"/>
          <p:nvPr/>
        </p:nvSpPr>
        <p:spPr>
          <a:xfrm>
            <a:off x="9521534" y="2680321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Жилищные условия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6AA82-E57E-4EF3-93B6-5EBC3C4E3632}"/>
              </a:ext>
            </a:extLst>
          </p:cNvPr>
          <p:cNvSpPr txBox="1"/>
          <p:nvPr/>
        </p:nvSpPr>
        <p:spPr>
          <a:xfrm>
            <a:off x="7144975" y="5558723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Природный капитал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D66B4-2BF1-4740-A0AE-4F936E152D67}"/>
              </a:ext>
            </a:extLst>
          </p:cNvPr>
          <p:cNvSpPr txBox="1"/>
          <p:nvPr/>
        </p:nvSpPr>
        <p:spPr>
          <a:xfrm>
            <a:off x="7144975" y="6092123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Экономический капитал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E3AB8-13DB-4851-9475-4835C7022026}"/>
              </a:ext>
            </a:extLst>
          </p:cNvPr>
          <p:cNvSpPr txBox="1"/>
          <p:nvPr/>
        </p:nvSpPr>
        <p:spPr>
          <a:xfrm>
            <a:off x="9322118" y="5558723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Человеческий капитал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BFC78-FF52-45A0-BBC3-6B69683D87FB}"/>
              </a:ext>
            </a:extLst>
          </p:cNvPr>
          <p:cNvSpPr txBox="1"/>
          <p:nvPr/>
        </p:nvSpPr>
        <p:spPr>
          <a:xfrm>
            <a:off x="9322118" y="6092123"/>
            <a:ext cx="1976350" cy="43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Социальный капитал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9F362-B11F-49AA-8A87-67C162C08F52}"/>
              </a:ext>
            </a:extLst>
          </p:cNvPr>
          <p:cNvSpPr txBox="1"/>
          <p:nvPr/>
        </p:nvSpPr>
        <p:spPr>
          <a:xfrm>
            <a:off x="8011881" y="5155951"/>
            <a:ext cx="2317760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900" b="1" dirty="0">
                <a:solidFill>
                  <a:srgbClr val="007382"/>
                </a:solidFill>
                <a:latin typeface="Arial" panose="020B0604020202020204" pitchFamily="34" charset="0"/>
              </a:rPr>
              <a:t>УСТОЙЧИВОСТЬ БЛАГОПОЛУЧИЯ В ПЕРСПЕКТИВЕ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A8DB59-F62E-4C61-8D19-AF1AD8BED4F8}"/>
              </a:ext>
            </a:extLst>
          </p:cNvPr>
          <p:cNvSpPr txBox="1"/>
          <p:nvPr/>
        </p:nvSpPr>
        <p:spPr>
          <a:xfrm>
            <a:off x="6625934" y="1208048"/>
            <a:ext cx="2317760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КАЧЕСТВО ЖИЗНИ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F937A4-BFCE-4BC1-BEBB-AAF2C3550576}"/>
              </a:ext>
            </a:extLst>
          </p:cNvPr>
          <p:cNvSpPr txBox="1"/>
          <p:nvPr/>
        </p:nvSpPr>
        <p:spPr>
          <a:xfrm>
            <a:off x="9350829" y="1208047"/>
            <a:ext cx="2317760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МАТЕРИАЛЬНЫЕ УСЛОВИЯ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330396-BB96-4A07-9F77-64F6B5178816}"/>
              </a:ext>
            </a:extLst>
          </p:cNvPr>
          <p:cNvSpPr txBox="1"/>
          <p:nvPr/>
        </p:nvSpPr>
        <p:spPr>
          <a:xfrm>
            <a:off x="7717975" y="969001"/>
            <a:ext cx="2639337" cy="34635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  <a:latin typeface="Arial" panose="020B0604020202020204" pitchFamily="34" charset="0"/>
              </a:rPr>
              <a:t>БЛАГОПОЛУЧИЕ ЧЕЛОВЕКА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6FAF9-8804-4974-9F8A-1B3EC4875CB9}"/>
              </a:ext>
            </a:extLst>
          </p:cNvPr>
          <p:cNvSpPr txBox="1"/>
          <p:nvPr/>
        </p:nvSpPr>
        <p:spPr>
          <a:xfrm>
            <a:off x="26015" y="6466155"/>
            <a:ext cx="61014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http://www.oecd.org/sdd/47917288.pdf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5C59D1-4C1A-4D69-A021-18FEDA666884}"/>
              </a:ext>
            </a:extLst>
          </p:cNvPr>
          <p:cNvSpPr txBox="1"/>
          <p:nvPr/>
        </p:nvSpPr>
        <p:spPr>
          <a:xfrm>
            <a:off x="6796639" y="3777454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Качество окружающей среды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F027BF-675A-4606-82BC-EEC366905860}"/>
              </a:ext>
            </a:extLst>
          </p:cNvPr>
          <p:cNvSpPr txBox="1"/>
          <p:nvPr/>
        </p:nvSpPr>
        <p:spPr>
          <a:xfrm>
            <a:off x="110690" y="5477579"/>
            <a:ext cx="1976350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  <a:latin typeface="Arial" panose="020B0604020202020204" pitchFamily="34" charset="0"/>
              </a:rPr>
              <a:t>Индекс: 54 индикатора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F0BCB-4A18-49C5-9E9D-3C76793878A5}"/>
              </a:ext>
            </a:extLst>
          </p:cNvPr>
          <p:cNvSpPr txBox="1"/>
          <p:nvPr/>
        </p:nvSpPr>
        <p:spPr>
          <a:xfrm>
            <a:off x="26015" y="6122802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https://www.oecd-ilibrary.org/sites/9870c393-en/1/3/16/index.html?itemId=/content/publication/9870c393-en&amp;_csp_=fab41822851fa020ad60bb57bb82180a&amp;itemIGO=oecd&amp;itemContentType=book</a:t>
            </a:r>
          </a:p>
        </p:txBody>
      </p:sp>
    </p:spTree>
    <p:extLst>
      <p:ext uri="{BB962C8B-B14F-4D97-AF65-F5344CB8AC3E}">
        <p14:creationId xmlns:p14="http://schemas.microsoft.com/office/powerpoint/2010/main" val="6099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78658" y="3756431"/>
            <a:ext cx="12034684" cy="26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58" y="1090074"/>
            <a:ext cx="12034684" cy="26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7FF0A86-2ED5-49C9-9C6C-69CD6A2A0A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Алгоритм стратегического планирования</a:t>
            </a:r>
            <a:endParaRPr lang="en-US" dirty="0"/>
          </a:p>
        </p:txBody>
      </p:sp>
      <p:sp>
        <p:nvSpPr>
          <p:cNvPr id="4" name="Овал 3"/>
          <p:cNvSpPr/>
          <p:nvPr/>
        </p:nvSpPr>
        <p:spPr>
          <a:xfrm>
            <a:off x="664558" y="2947915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" name="Овал 4"/>
          <p:cNvSpPr/>
          <p:nvPr/>
        </p:nvSpPr>
        <p:spPr>
          <a:xfrm>
            <a:off x="2210213" y="2947914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2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54151" y="2947912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3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788695" y="2947913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" name="Овал 7"/>
          <p:cNvSpPr/>
          <p:nvPr/>
        </p:nvSpPr>
        <p:spPr>
          <a:xfrm>
            <a:off x="11068345" y="2947912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7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673" y="1836702"/>
            <a:ext cx="1222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Информационно-аналитическая подготовка к разработке (актуализации) Стратегии СЭР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73328" y="1836702"/>
            <a:ext cx="1222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Стратегическая </a:t>
            </a:r>
            <a:r>
              <a:rPr lang="en-US" sz="1000" dirty="0"/>
              <a:t> </a:t>
            </a:r>
            <a:r>
              <a:rPr lang="ru-RU" sz="1000" dirty="0"/>
              <a:t>фокусировка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17266" y="1836702"/>
            <a:ext cx="12224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Разработка (актуализация) Стратегии СЭР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78541" y="4898656"/>
            <a:ext cx="1222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Разработка целей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85280" y="1836702"/>
            <a:ext cx="1081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Разработка (актуализация)  отраслевых стратегий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78911" y="1836702"/>
            <a:ext cx="1455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Формирование пакета документов стратегического планирования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2915426" y="4246664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3.1</a:t>
            </a:r>
          </a:p>
        </p:txBody>
      </p:sp>
      <p:sp>
        <p:nvSpPr>
          <p:cNvPr id="16" name="Овал 15"/>
          <p:cNvSpPr/>
          <p:nvPr/>
        </p:nvSpPr>
        <p:spPr>
          <a:xfrm>
            <a:off x="3905224" y="4239282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3.2</a:t>
            </a:r>
          </a:p>
        </p:txBody>
      </p:sp>
      <p:sp>
        <p:nvSpPr>
          <p:cNvPr id="17" name="Овал 16"/>
          <p:cNvSpPr/>
          <p:nvPr/>
        </p:nvSpPr>
        <p:spPr>
          <a:xfrm>
            <a:off x="4895022" y="4246664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3.3</a:t>
            </a:r>
          </a:p>
        </p:txBody>
      </p:sp>
      <p:sp>
        <p:nvSpPr>
          <p:cNvPr id="18" name="Овал 17"/>
          <p:cNvSpPr/>
          <p:nvPr/>
        </p:nvSpPr>
        <p:spPr>
          <a:xfrm>
            <a:off x="6398649" y="4249562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5.1</a:t>
            </a:r>
          </a:p>
        </p:txBody>
      </p:sp>
      <p:sp>
        <p:nvSpPr>
          <p:cNvPr id="19" name="Овал 18"/>
          <p:cNvSpPr/>
          <p:nvPr/>
        </p:nvSpPr>
        <p:spPr>
          <a:xfrm>
            <a:off x="7388447" y="4242180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5.2</a:t>
            </a:r>
          </a:p>
        </p:txBody>
      </p:sp>
      <p:sp>
        <p:nvSpPr>
          <p:cNvPr id="20" name="Овал 19"/>
          <p:cNvSpPr/>
          <p:nvPr/>
        </p:nvSpPr>
        <p:spPr>
          <a:xfrm>
            <a:off x="8378245" y="4249562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5.3</a:t>
            </a:r>
          </a:p>
        </p:txBody>
      </p:sp>
      <p:sp>
        <p:nvSpPr>
          <p:cNvPr id="21" name="Овал 20"/>
          <p:cNvSpPr/>
          <p:nvPr/>
        </p:nvSpPr>
        <p:spPr>
          <a:xfrm>
            <a:off x="9368043" y="4232557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5.4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58137" y="4898656"/>
            <a:ext cx="12224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err="1"/>
              <a:t>Приоритизация</a:t>
            </a:r>
            <a:r>
              <a:rPr lang="ru-RU" sz="1000" dirty="0"/>
              <a:t> стратегических инициатив и формирование (актуализация) стратегических задач СЭР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68339" y="4898656"/>
            <a:ext cx="1222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Разработка (</a:t>
            </a:r>
            <a:r>
              <a:rPr lang="ru-RU" sz="1000" dirty="0" err="1"/>
              <a:t>акутализация</a:t>
            </a:r>
            <a:r>
              <a:rPr lang="ru-RU" sz="1000" dirty="0"/>
              <a:t>) стратегических инициатив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08286" y="4898656"/>
            <a:ext cx="12224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Информационно-аналитическая подготовка к разработке (актуализации) отраслевых стратегий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087882" y="4898656"/>
            <a:ext cx="1222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Разработка (актуализация) отраслевых инициатив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175084" y="4898656"/>
            <a:ext cx="12224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Компоновка отраслевых целей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124205" y="4898656"/>
            <a:ext cx="12224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err="1"/>
              <a:t>Приоритизация</a:t>
            </a:r>
            <a:r>
              <a:rPr lang="ru-RU" sz="1000" dirty="0"/>
              <a:t> отраслевых инициатив и формирование (актуализация) отраслевых задач</a:t>
            </a:r>
          </a:p>
        </p:txBody>
      </p:sp>
      <p:cxnSp>
        <p:nvCxnSpPr>
          <p:cNvPr id="28" name="Прямая соединительная линия 27"/>
          <p:cNvCxnSpPr>
            <a:endCxn id="4" idx="2"/>
          </p:cNvCxnSpPr>
          <p:nvPr/>
        </p:nvCxnSpPr>
        <p:spPr>
          <a:xfrm>
            <a:off x="183293" y="3217419"/>
            <a:ext cx="481265" cy="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6"/>
            <a:endCxn id="5" idx="2"/>
          </p:cNvCxnSpPr>
          <p:nvPr/>
        </p:nvCxnSpPr>
        <p:spPr>
          <a:xfrm flipV="1">
            <a:off x="1213198" y="3217422"/>
            <a:ext cx="997015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5" idx="6"/>
            <a:endCxn id="6" idx="2"/>
          </p:cNvCxnSpPr>
          <p:nvPr/>
        </p:nvCxnSpPr>
        <p:spPr>
          <a:xfrm flipV="1">
            <a:off x="2758853" y="3217420"/>
            <a:ext cx="1195298" cy="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6" idx="3"/>
            <a:endCxn id="15" idx="0"/>
          </p:cNvCxnSpPr>
          <p:nvPr/>
        </p:nvCxnSpPr>
        <p:spPr>
          <a:xfrm flipH="1">
            <a:off x="3189746" y="3407990"/>
            <a:ext cx="844751" cy="8386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5" idx="6"/>
            <a:endCxn id="16" idx="2"/>
          </p:cNvCxnSpPr>
          <p:nvPr/>
        </p:nvCxnSpPr>
        <p:spPr>
          <a:xfrm flipV="1">
            <a:off x="3464066" y="4508790"/>
            <a:ext cx="441158" cy="73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6" idx="6"/>
            <a:endCxn id="17" idx="2"/>
          </p:cNvCxnSpPr>
          <p:nvPr/>
        </p:nvCxnSpPr>
        <p:spPr>
          <a:xfrm>
            <a:off x="4453864" y="4508790"/>
            <a:ext cx="441158" cy="73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7" idx="0"/>
            <a:endCxn id="6" idx="5"/>
          </p:cNvCxnSpPr>
          <p:nvPr/>
        </p:nvCxnSpPr>
        <p:spPr>
          <a:xfrm flipH="1" flipV="1">
            <a:off x="4422445" y="3407990"/>
            <a:ext cx="746897" cy="8386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6" idx="6"/>
            <a:endCxn id="46" idx="2"/>
          </p:cNvCxnSpPr>
          <p:nvPr/>
        </p:nvCxnSpPr>
        <p:spPr>
          <a:xfrm flipV="1">
            <a:off x="4502791" y="3215006"/>
            <a:ext cx="1331174" cy="24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7" idx="3"/>
            <a:endCxn id="18" idx="0"/>
          </p:cNvCxnSpPr>
          <p:nvPr/>
        </p:nvCxnSpPr>
        <p:spPr>
          <a:xfrm flipH="1">
            <a:off x="6672969" y="3407991"/>
            <a:ext cx="1196072" cy="8415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18" idx="6"/>
            <a:endCxn id="19" idx="2"/>
          </p:cNvCxnSpPr>
          <p:nvPr/>
        </p:nvCxnSpPr>
        <p:spPr>
          <a:xfrm flipV="1">
            <a:off x="6947289" y="4511688"/>
            <a:ext cx="441158" cy="73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9" idx="6"/>
            <a:endCxn id="20" idx="2"/>
          </p:cNvCxnSpPr>
          <p:nvPr/>
        </p:nvCxnSpPr>
        <p:spPr>
          <a:xfrm>
            <a:off x="7937087" y="4511688"/>
            <a:ext cx="441158" cy="73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20" idx="6"/>
            <a:endCxn id="21" idx="2"/>
          </p:cNvCxnSpPr>
          <p:nvPr/>
        </p:nvCxnSpPr>
        <p:spPr>
          <a:xfrm flipV="1">
            <a:off x="8926885" y="4502065"/>
            <a:ext cx="441158" cy="170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21" idx="0"/>
            <a:endCxn id="7" idx="5"/>
          </p:cNvCxnSpPr>
          <p:nvPr/>
        </p:nvCxnSpPr>
        <p:spPr>
          <a:xfrm flipH="1" flipV="1">
            <a:off x="8256989" y="3407991"/>
            <a:ext cx="1385374" cy="8245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52" idx="6"/>
            <a:endCxn id="8" idx="2"/>
          </p:cNvCxnSpPr>
          <p:nvPr/>
        </p:nvCxnSpPr>
        <p:spPr>
          <a:xfrm>
            <a:off x="9937374" y="3215006"/>
            <a:ext cx="1130971" cy="24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8" idx="6"/>
          </p:cNvCxnSpPr>
          <p:nvPr/>
        </p:nvCxnSpPr>
        <p:spPr>
          <a:xfrm flipV="1">
            <a:off x="11616985" y="3215005"/>
            <a:ext cx="376525" cy="241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658" y="1094707"/>
            <a:ext cx="4178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Этапы цикла стратегического планирования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658" y="6112654"/>
            <a:ext cx="4351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Этапы разработки стратегических документов</a:t>
            </a:r>
          </a:p>
        </p:txBody>
      </p:sp>
      <p:sp>
        <p:nvSpPr>
          <p:cNvPr id="46" name="Овал 45"/>
          <p:cNvSpPr/>
          <p:nvPr/>
        </p:nvSpPr>
        <p:spPr>
          <a:xfrm>
            <a:off x="5833965" y="2945498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4</a:t>
            </a:r>
            <a:endParaRPr lang="ru-RU" sz="1200" b="1" dirty="0">
              <a:solidFill>
                <a:srgbClr val="C00000"/>
              </a:solidFill>
            </a:endParaRPr>
          </a:p>
        </p:txBody>
      </p:sp>
      <p:cxnSp>
        <p:nvCxnSpPr>
          <p:cNvPr id="48" name="Прямая соединительная линия 47"/>
          <p:cNvCxnSpPr>
            <a:stCxn id="46" idx="6"/>
            <a:endCxn id="7" idx="2"/>
          </p:cNvCxnSpPr>
          <p:nvPr/>
        </p:nvCxnSpPr>
        <p:spPr>
          <a:xfrm>
            <a:off x="6382605" y="3215006"/>
            <a:ext cx="1406090" cy="241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395912" y="1836702"/>
            <a:ext cx="1424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Формирование (актуализация) публичной версии Стратегии СЭР</a:t>
            </a:r>
          </a:p>
        </p:txBody>
      </p:sp>
      <p:sp>
        <p:nvSpPr>
          <p:cNvPr id="52" name="Овал 51"/>
          <p:cNvSpPr/>
          <p:nvPr/>
        </p:nvSpPr>
        <p:spPr>
          <a:xfrm>
            <a:off x="9388734" y="2945498"/>
            <a:ext cx="548640" cy="53901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6</a:t>
            </a:r>
            <a:endParaRPr lang="ru-RU" sz="1200" b="1" dirty="0">
              <a:solidFill>
                <a:srgbClr val="C00000"/>
              </a:solidFill>
            </a:endParaRPr>
          </a:p>
        </p:txBody>
      </p:sp>
      <p:cxnSp>
        <p:nvCxnSpPr>
          <p:cNvPr id="55" name="Прямая соединительная линия 54"/>
          <p:cNvCxnSpPr>
            <a:stCxn id="7" idx="6"/>
            <a:endCxn id="52" idx="2"/>
          </p:cNvCxnSpPr>
          <p:nvPr/>
        </p:nvCxnSpPr>
        <p:spPr>
          <a:xfrm flipV="1">
            <a:off x="8337335" y="3215006"/>
            <a:ext cx="1051399" cy="241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852866" y="1836702"/>
            <a:ext cx="15672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Формирование стратегических поручений Губернатора Правительству и ИОГВ</a:t>
            </a:r>
          </a:p>
        </p:txBody>
      </p:sp>
    </p:spTree>
    <p:extLst>
      <p:ext uri="{BB962C8B-B14F-4D97-AF65-F5344CB8AC3E}">
        <p14:creationId xmlns:p14="http://schemas.microsoft.com/office/powerpoint/2010/main" val="3365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Примеры целей верхнего </a:t>
            </a:r>
            <a:r>
              <a:rPr lang="ru-RU" dirty="0" smtClean="0"/>
              <a:t>уровня</a:t>
            </a:r>
            <a:endParaRPr lang="ru-RU" dirty="0"/>
          </a:p>
        </p:txBody>
      </p:sp>
      <p:pic>
        <p:nvPicPr>
          <p:cNvPr id="3" name="Picture 2" descr="Overview - European Statistical System (ESS) - Eurostat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b="12699"/>
          <a:stretch/>
        </p:blipFill>
        <p:spPr bwMode="auto">
          <a:xfrm>
            <a:off x="888748" y="1095753"/>
            <a:ext cx="2669373" cy="12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E664D-0ED1-43B4-B5C2-C1D34DEA8AB2}"/>
              </a:ext>
            </a:extLst>
          </p:cNvPr>
          <p:cNvSpPr txBox="1"/>
          <p:nvPr/>
        </p:nvSpPr>
        <p:spPr>
          <a:xfrm>
            <a:off x="317633" y="2752826"/>
            <a:ext cx="3927109" cy="3712006"/>
          </a:xfrm>
          <a:prstGeom prst="roundRect">
            <a:avLst/>
          </a:prstGeom>
          <a:noFill/>
          <a:ln w="6350">
            <a:solidFill>
              <a:srgbClr val="007382"/>
            </a:solidFill>
            <a:prstDash val="dash"/>
          </a:ln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rgbClr val="007382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C7EC5-8BFF-4ED0-A5AF-33B8549C6DB8}"/>
              </a:ext>
            </a:extLst>
          </p:cNvPr>
          <p:cNvSpPr txBox="1"/>
          <p:nvPr/>
        </p:nvSpPr>
        <p:spPr>
          <a:xfrm>
            <a:off x="571156" y="3674650"/>
            <a:ext cx="1652281" cy="564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Материальные условия (доход, потребление и  жилищные условия)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A2D9E-9694-4A61-93D9-5607D1C8AFFB}"/>
              </a:ext>
            </a:extLst>
          </p:cNvPr>
          <p:cNvSpPr txBox="1"/>
          <p:nvPr/>
        </p:nvSpPr>
        <p:spPr>
          <a:xfrm>
            <a:off x="571156" y="4343720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Работа и занятость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86C09-0660-4733-819B-3FB8ED838A33}"/>
              </a:ext>
            </a:extLst>
          </p:cNvPr>
          <p:cNvSpPr txBox="1"/>
          <p:nvPr/>
        </p:nvSpPr>
        <p:spPr>
          <a:xfrm>
            <a:off x="571155" y="4858845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Здоровье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43A25-E90A-402C-86E2-47F0863BFDDE}"/>
              </a:ext>
            </a:extLst>
          </p:cNvPr>
          <p:cNvSpPr txBox="1"/>
          <p:nvPr/>
        </p:nvSpPr>
        <p:spPr>
          <a:xfrm>
            <a:off x="571154" y="5373970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5F586-CFA1-490F-9E68-A6B55CA752C6}"/>
              </a:ext>
            </a:extLst>
          </p:cNvPr>
          <p:cNvSpPr txBox="1"/>
          <p:nvPr/>
        </p:nvSpPr>
        <p:spPr>
          <a:xfrm>
            <a:off x="2311517" y="5373969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Свободное время и социальные связи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EFC3D-46EB-4AF7-B7F9-C8DF30063A7B}"/>
              </a:ext>
            </a:extLst>
          </p:cNvPr>
          <p:cNvSpPr txBox="1"/>
          <p:nvPr/>
        </p:nvSpPr>
        <p:spPr>
          <a:xfrm>
            <a:off x="2311519" y="3678591"/>
            <a:ext cx="1652281" cy="5604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Экономическая безопасность и физическая безопасность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06997-5B56-41B9-991B-1CB5A54F9586}"/>
              </a:ext>
            </a:extLst>
          </p:cNvPr>
          <p:cNvSpPr txBox="1"/>
          <p:nvPr/>
        </p:nvSpPr>
        <p:spPr>
          <a:xfrm>
            <a:off x="2311519" y="4347867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Качество госуправления и  базовые права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144CA-AC07-4677-89E2-474AB67483D5}"/>
              </a:ext>
            </a:extLst>
          </p:cNvPr>
          <p:cNvSpPr txBox="1"/>
          <p:nvPr/>
        </p:nvSpPr>
        <p:spPr>
          <a:xfrm>
            <a:off x="2311518" y="4858846"/>
            <a:ext cx="1652281" cy="3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Окружающая среда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8604A-0D38-49FB-85A5-3F9D971985E0}"/>
              </a:ext>
            </a:extLst>
          </p:cNvPr>
          <p:cNvSpPr txBox="1"/>
          <p:nvPr/>
        </p:nvSpPr>
        <p:spPr>
          <a:xfrm>
            <a:off x="1323342" y="5957324"/>
            <a:ext cx="1976350" cy="36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Общая оценка качества жизни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4F120-EB26-4B50-BB2B-EF624AB54A7D}"/>
              </a:ext>
            </a:extLst>
          </p:cNvPr>
          <p:cNvSpPr txBox="1"/>
          <p:nvPr/>
        </p:nvSpPr>
        <p:spPr>
          <a:xfrm>
            <a:off x="1293012" y="3059281"/>
            <a:ext cx="2307843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Индекс: 71 индикатор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AF782E-1750-4DE2-8CAC-16C48722D5B4}"/>
              </a:ext>
            </a:extLst>
          </p:cNvPr>
          <p:cNvSpPr txBox="1"/>
          <p:nvPr/>
        </p:nvSpPr>
        <p:spPr>
          <a:xfrm>
            <a:off x="961518" y="2608275"/>
            <a:ext cx="2639337" cy="34635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  <a:latin typeface="Arial" panose="020B0604020202020204" pitchFamily="34" charset="0"/>
              </a:rPr>
              <a:t>КАЧЕСТВО ЖИЗНИ (8+1)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195B63-9393-47EF-A42E-E645702ED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54" t="9841" r="22143" b="20535"/>
          <a:stretch/>
        </p:blipFill>
        <p:spPr>
          <a:xfrm>
            <a:off x="5564954" y="1086767"/>
            <a:ext cx="1504108" cy="1443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23C268-558A-4C46-9DBB-38D8D322DE3A}"/>
              </a:ext>
            </a:extLst>
          </p:cNvPr>
          <p:cNvSpPr txBox="1"/>
          <p:nvPr/>
        </p:nvSpPr>
        <p:spPr>
          <a:xfrm>
            <a:off x="4498263" y="2752825"/>
            <a:ext cx="3798715" cy="3753486"/>
          </a:xfrm>
          <a:prstGeom prst="roundRect">
            <a:avLst/>
          </a:prstGeom>
          <a:noFill/>
          <a:ln w="6350">
            <a:solidFill>
              <a:srgbClr val="007382"/>
            </a:solidFill>
            <a:prstDash val="dash"/>
          </a:ln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rgbClr val="007382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A4D90-057B-406D-8700-8D9986AB4C39}"/>
              </a:ext>
            </a:extLst>
          </p:cNvPr>
          <p:cNvSpPr txBox="1"/>
          <p:nvPr/>
        </p:nvSpPr>
        <p:spPr>
          <a:xfrm>
            <a:off x="4757438" y="4855907"/>
            <a:ext cx="1585649" cy="397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Жизнеспособность сообщества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11EF7-BB3E-4A1D-83A9-C2972314F5DA}"/>
              </a:ext>
            </a:extLst>
          </p:cNvPr>
          <p:cNvSpPr txBox="1"/>
          <p:nvPr/>
        </p:nvSpPr>
        <p:spPr>
          <a:xfrm>
            <a:off x="4763762" y="3672604"/>
            <a:ext cx="1585649" cy="56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Вовлеченность в</a:t>
            </a:r>
            <a:r>
              <a:rPr lang="en-US" sz="900" dirty="0">
                <a:solidFill>
                  <a:srgbClr val="007382"/>
                </a:solidFill>
                <a:latin typeface="Arial" panose="020B0604020202020204" pitchFamily="34" charset="0"/>
              </a:rPr>
              <a:t> </a:t>
            </a: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процедуры госуправления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900D67-C57E-49EE-B3E5-2D49A7603271}"/>
              </a:ext>
            </a:extLst>
          </p:cNvPr>
          <p:cNvSpPr txBox="1"/>
          <p:nvPr/>
        </p:nvSpPr>
        <p:spPr>
          <a:xfrm>
            <a:off x="4757439" y="4347867"/>
            <a:ext cx="1585649" cy="3961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Образование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63A6B0-D1FC-40FE-9300-27B0B4A5F0C3}"/>
              </a:ext>
            </a:extLst>
          </p:cNvPr>
          <p:cNvSpPr txBox="1"/>
          <p:nvPr/>
        </p:nvSpPr>
        <p:spPr>
          <a:xfrm>
            <a:off x="4757438" y="5375671"/>
            <a:ext cx="1585649" cy="401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Окружающая среда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837AB7-25C0-47CF-847F-D588201295A4}"/>
              </a:ext>
            </a:extLst>
          </p:cNvPr>
          <p:cNvSpPr txBox="1"/>
          <p:nvPr/>
        </p:nvSpPr>
        <p:spPr>
          <a:xfrm>
            <a:off x="6453994" y="4343373"/>
            <a:ext cx="1585649" cy="3961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Здоровье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1D380-267E-4BCA-AEE6-EFE4A2644126}"/>
              </a:ext>
            </a:extLst>
          </p:cNvPr>
          <p:cNvSpPr txBox="1"/>
          <p:nvPr/>
        </p:nvSpPr>
        <p:spPr>
          <a:xfrm>
            <a:off x="6453994" y="5371122"/>
            <a:ext cx="1585649" cy="401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Досуг и культура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F87E64-D169-44FB-950A-72E33AAA4363}"/>
              </a:ext>
            </a:extLst>
          </p:cNvPr>
          <p:cNvSpPr txBox="1"/>
          <p:nvPr/>
        </p:nvSpPr>
        <p:spPr>
          <a:xfrm>
            <a:off x="6453994" y="3674650"/>
            <a:ext cx="1585649" cy="5436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Стандарты жизни (экономический аспект)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C079F3-968B-4AC9-9C49-E07A4D54D941}"/>
              </a:ext>
            </a:extLst>
          </p:cNvPr>
          <p:cNvSpPr txBox="1"/>
          <p:nvPr/>
        </p:nvSpPr>
        <p:spPr>
          <a:xfrm>
            <a:off x="6453994" y="4859277"/>
            <a:ext cx="1585649" cy="397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Как используется время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530F65-E44E-4989-968C-614C1E192AE2}"/>
              </a:ext>
            </a:extLst>
          </p:cNvPr>
          <p:cNvSpPr txBox="1"/>
          <p:nvPr/>
        </p:nvSpPr>
        <p:spPr>
          <a:xfrm>
            <a:off x="5077951" y="2604397"/>
            <a:ext cx="2639337" cy="34635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  <a:latin typeface="Arial" panose="020B0604020202020204" pitchFamily="34" charset="0"/>
              </a:rPr>
              <a:t>Индекс Благополучия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C4F120-EB26-4B50-BB2B-EF624AB54A7D}"/>
              </a:ext>
            </a:extLst>
          </p:cNvPr>
          <p:cNvSpPr txBox="1"/>
          <p:nvPr/>
        </p:nvSpPr>
        <p:spPr>
          <a:xfrm>
            <a:off x="5300072" y="3072534"/>
            <a:ext cx="2307843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Индекс: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64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индикатора</a:t>
            </a:r>
          </a:p>
        </p:txBody>
      </p:sp>
      <p:pic>
        <p:nvPicPr>
          <p:cNvPr id="2052" name="Picture 4" descr="Bristol's Quality of Life survey results released – The Knowle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14" y="1362136"/>
            <a:ext cx="2183398" cy="11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722897-50CF-4CF2-95C3-88DD664802B1}"/>
              </a:ext>
            </a:extLst>
          </p:cNvPr>
          <p:cNvSpPr txBox="1"/>
          <p:nvPr/>
        </p:nvSpPr>
        <p:spPr>
          <a:xfrm>
            <a:off x="8452952" y="2752825"/>
            <a:ext cx="3366872" cy="3753486"/>
          </a:xfrm>
          <a:prstGeom prst="roundRect">
            <a:avLst/>
          </a:prstGeom>
          <a:noFill/>
          <a:ln w="6350">
            <a:solidFill>
              <a:srgbClr val="007382"/>
            </a:solidFill>
            <a:prstDash val="dash"/>
          </a:ln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rgbClr val="007382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5067D5-96B8-4E8E-931A-630791B5DB0D}"/>
              </a:ext>
            </a:extLst>
          </p:cNvPr>
          <p:cNvSpPr txBox="1"/>
          <p:nvPr/>
        </p:nvSpPr>
        <p:spPr>
          <a:xfrm>
            <a:off x="8720090" y="3672604"/>
            <a:ext cx="1322493" cy="537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Сообщество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A578CF-CB3B-4751-BDA0-DE9DF63A5DA0}"/>
              </a:ext>
            </a:extLst>
          </p:cNvPr>
          <p:cNvSpPr txBox="1"/>
          <p:nvPr/>
        </p:nvSpPr>
        <p:spPr>
          <a:xfrm>
            <a:off x="8720090" y="4343373"/>
            <a:ext cx="1322493" cy="392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Здоровье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B7FA21-D6B8-4D42-B6B4-A43F85AF118B}"/>
              </a:ext>
            </a:extLst>
          </p:cNvPr>
          <p:cNvSpPr txBox="1"/>
          <p:nvPr/>
        </p:nvSpPr>
        <p:spPr>
          <a:xfrm>
            <a:off x="8720090" y="4855908"/>
            <a:ext cx="1322493" cy="3928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Безопасность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8F0EAD-4338-4CAC-AB04-4FEBE79F5C5D}"/>
              </a:ext>
            </a:extLst>
          </p:cNvPr>
          <p:cNvSpPr txBox="1"/>
          <p:nvPr/>
        </p:nvSpPr>
        <p:spPr>
          <a:xfrm>
            <a:off x="8720090" y="5368513"/>
            <a:ext cx="1322493" cy="408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Устойчивость окружающей среды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18E117-5058-45F5-B051-2DB2A4DBCF2B}"/>
              </a:ext>
            </a:extLst>
          </p:cNvPr>
          <p:cNvSpPr txBox="1"/>
          <p:nvPr/>
        </p:nvSpPr>
        <p:spPr>
          <a:xfrm>
            <a:off x="10215296" y="3682723"/>
            <a:ext cx="1322493" cy="537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Культура и досуг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D96E26-6A6E-47FA-985E-5B410DA0152D}"/>
              </a:ext>
            </a:extLst>
          </p:cNvPr>
          <p:cNvSpPr txBox="1"/>
          <p:nvPr/>
        </p:nvSpPr>
        <p:spPr>
          <a:xfrm>
            <a:off x="10215296" y="4350989"/>
            <a:ext cx="1322493" cy="392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Транспорт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AB166E-F016-40B4-AB81-C903C55594D5}"/>
              </a:ext>
            </a:extLst>
          </p:cNvPr>
          <p:cNvSpPr txBox="1"/>
          <p:nvPr/>
        </p:nvSpPr>
        <p:spPr>
          <a:xfrm>
            <a:off x="10215296" y="4861021"/>
            <a:ext cx="1322493" cy="3928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Жилищные условия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6087F0-AB37-416F-ABBC-9C43439C6AD7}"/>
              </a:ext>
            </a:extLst>
          </p:cNvPr>
          <p:cNvSpPr txBox="1"/>
          <p:nvPr/>
        </p:nvSpPr>
        <p:spPr>
          <a:xfrm>
            <a:off x="10215296" y="5371123"/>
            <a:ext cx="1322493" cy="408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solidFill>
                  <a:srgbClr val="007382"/>
                </a:solidFill>
                <a:latin typeface="Arial" panose="020B0604020202020204" pitchFamily="34" charset="0"/>
              </a:rPr>
              <a:t>Госуправление и демократия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0BA0B8-BC5E-413A-B278-0FA3529CAB63}"/>
              </a:ext>
            </a:extLst>
          </p:cNvPr>
          <p:cNvSpPr txBox="1"/>
          <p:nvPr/>
        </p:nvSpPr>
        <p:spPr>
          <a:xfrm>
            <a:off x="8908528" y="2604397"/>
            <a:ext cx="2343405" cy="34572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  <a:latin typeface="Arial" panose="020B0604020202020204" pitchFamily="34" charset="0"/>
              </a:rPr>
              <a:t>Индекс Качества жизни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C4F120-EB26-4B50-BB2B-EF624AB54A7D}"/>
              </a:ext>
            </a:extLst>
          </p:cNvPr>
          <p:cNvSpPr txBox="1"/>
          <p:nvPr/>
        </p:nvSpPr>
        <p:spPr>
          <a:xfrm>
            <a:off x="8988531" y="3059280"/>
            <a:ext cx="2456577" cy="4306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Индекс: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50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индикаторов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108DF06-5E1F-4B28-8D58-D980573F93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4" t="23151" r="47143" b="11428"/>
          <a:stretch/>
        </p:blipFill>
        <p:spPr>
          <a:xfrm>
            <a:off x="10555912" y="1083850"/>
            <a:ext cx="1263912" cy="141139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220896" y="1083850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382"/>
                </a:solidFill>
              </a:rPr>
              <a:t>Европа</a:t>
            </a:r>
            <a:endParaRPr lang="en-US" sz="1600" b="1" dirty="0">
              <a:solidFill>
                <a:srgbClr val="007382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98263" y="1075873"/>
            <a:ext cx="906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382"/>
                </a:solidFill>
              </a:rPr>
              <a:t>Канада</a:t>
            </a:r>
            <a:endParaRPr lang="en-US" sz="1600" b="1" dirty="0">
              <a:solidFill>
                <a:srgbClr val="007382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296978" y="1075873"/>
            <a:ext cx="912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382"/>
                </a:solidFill>
              </a:rPr>
              <a:t>Англия</a:t>
            </a:r>
            <a:endParaRPr lang="en-US" sz="1600" b="1" dirty="0">
              <a:solidFill>
                <a:srgbClr val="0073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62521C3-E5F3-4008-B5BC-91578FB19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Шаги по разработке Стратегии СЭР Камчатского </a:t>
            </a:r>
            <a:r>
              <a:rPr lang="ru-RU" dirty="0" smtClean="0"/>
              <a:t>края </a:t>
            </a:r>
            <a:endParaRPr lang="ru-RU" dirty="0"/>
          </a:p>
        </p:txBody>
      </p:sp>
      <p:sp>
        <p:nvSpPr>
          <p:cNvPr id="20" name="Прямоугольник: скругленные углы 12">
            <a:extLst>
              <a:ext uri="{FF2B5EF4-FFF2-40B4-BE49-F238E27FC236}">
                <a16:creationId xmlns:a16="http://schemas.microsoft.com/office/drawing/2014/main" id="{03ADAA70-C2D2-4CE8-91A2-8EA8EF64DC88}"/>
              </a:ext>
            </a:extLst>
          </p:cNvPr>
          <p:cNvSpPr/>
          <p:nvPr/>
        </p:nvSpPr>
        <p:spPr>
          <a:xfrm>
            <a:off x="4858603" y="2940532"/>
            <a:ext cx="2306471" cy="2968949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t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Постановка </a:t>
            </a:r>
            <a:r>
              <a:rPr lang="ru-RU" sz="1000" dirty="0">
                <a:solidFill>
                  <a:schemeClr val="tx1"/>
                </a:solidFill>
              </a:rPr>
              <a:t>целей на основании </a:t>
            </a:r>
            <a:r>
              <a:rPr lang="ru-RU" sz="1000" dirty="0" smtClean="0">
                <a:solidFill>
                  <a:schemeClr val="tx1"/>
                </a:solidFill>
              </a:rPr>
              <a:t>результатов </a:t>
            </a:r>
            <a:r>
              <a:rPr lang="en-US" sz="1000" dirty="0" smtClean="0">
                <a:solidFill>
                  <a:schemeClr val="tx1"/>
                </a:solidFill>
              </a:rPr>
              <a:t>gap-</a:t>
            </a:r>
            <a:r>
              <a:rPr lang="ru-RU" sz="1000" dirty="0" smtClean="0">
                <a:solidFill>
                  <a:schemeClr val="tx1"/>
                </a:solidFill>
              </a:rPr>
              <a:t>анализа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и постановка </a:t>
            </a:r>
            <a:r>
              <a:rPr lang="ru-RU" sz="1000" dirty="0">
                <a:solidFill>
                  <a:schemeClr val="tx1"/>
                </a:solidFill>
              </a:rPr>
              <a:t>целевых значений КПЭ </a:t>
            </a:r>
            <a:r>
              <a:rPr lang="ru-RU" sz="1000" dirty="0" smtClean="0">
                <a:solidFill>
                  <a:schemeClr val="tx1"/>
                </a:solidFill>
              </a:rPr>
              <a:t>цели </a:t>
            </a:r>
            <a:r>
              <a:rPr lang="ru-RU" sz="1000" dirty="0">
                <a:solidFill>
                  <a:schemeClr val="tx1"/>
                </a:solidFill>
              </a:rPr>
              <a:t>с учетом конкретных сегментов </a:t>
            </a:r>
            <a:r>
              <a:rPr lang="ru-RU" sz="1000" dirty="0" err="1" smtClean="0">
                <a:solidFill>
                  <a:schemeClr val="tx1"/>
                </a:solidFill>
              </a:rPr>
              <a:t>стейкхолдеров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Разработка перечня проблем, ограничивающих в настоящий момент достижение целевых КПЭ </a:t>
            </a:r>
            <a:r>
              <a:rPr lang="ru-RU" sz="1000" dirty="0" smtClean="0">
                <a:solidFill>
                  <a:schemeClr val="tx1"/>
                </a:solidFill>
              </a:rPr>
              <a:t>цели</a:t>
            </a:r>
            <a:endParaRPr lang="en-US" sz="1000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Разработка стратегических </a:t>
            </a:r>
            <a:r>
              <a:rPr lang="ru-RU" sz="1000" dirty="0" smtClean="0">
                <a:solidFill>
                  <a:schemeClr val="tx1"/>
                </a:solidFill>
              </a:rPr>
              <a:t>инициатив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Формирование портфеля приоритетных для реализации </a:t>
            </a:r>
            <a:r>
              <a:rPr lang="ru-RU" sz="1000" dirty="0" smtClean="0">
                <a:solidFill>
                  <a:schemeClr val="tx1"/>
                </a:solidFill>
              </a:rPr>
              <a:t>инициатив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236743" y="1994076"/>
            <a:ext cx="11685318" cy="873271"/>
          </a:xfrm>
          <a:prstGeom prst="homePlate">
            <a:avLst>
              <a:gd name="adj" fmla="val 23407"/>
            </a:avLst>
          </a:prstGeom>
          <a:solidFill>
            <a:srgbClr val="00738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418638" algn="ctr"/>
            <a:r>
              <a:rPr lang="ru-RU" sz="1100" dirty="0" smtClean="0">
                <a:solidFill>
                  <a:schemeClr val="bg1"/>
                </a:solidFill>
              </a:rPr>
              <a:t>Согласование </a:t>
            </a:r>
            <a:r>
              <a:rPr lang="ru-RU" sz="1100" dirty="0">
                <a:solidFill>
                  <a:schemeClr val="bg1"/>
                </a:solidFill>
              </a:rPr>
              <a:t/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Стратегии СЭР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236743" y="1994075"/>
            <a:ext cx="9535054" cy="873271"/>
          </a:xfrm>
          <a:prstGeom prst="homePlate">
            <a:avLst>
              <a:gd name="adj" fmla="val 23407"/>
            </a:avLst>
          </a:prstGeom>
          <a:solidFill>
            <a:srgbClr val="00738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994525" algn="ctr"/>
            <a:r>
              <a:rPr lang="ru-RU" sz="1100" dirty="0">
                <a:solidFill>
                  <a:schemeClr val="bg1"/>
                </a:solidFill>
              </a:rPr>
              <a:t>«Пост-</a:t>
            </a:r>
            <a:r>
              <a:rPr lang="ru-RU" sz="1100" dirty="0" err="1">
                <a:solidFill>
                  <a:schemeClr val="bg1"/>
                </a:solidFill>
              </a:rPr>
              <a:t>лаб</a:t>
            </a:r>
            <a:r>
              <a:rPr lang="ru-RU" sz="1100" dirty="0">
                <a:solidFill>
                  <a:schemeClr val="bg1"/>
                </a:solidFill>
              </a:rPr>
              <a:t>» (</a:t>
            </a:r>
            <a:r>
              <a:rPr lang="ru-RU" sz="1100" dirty="0" smtClean="0">
                <a:solidFill>
                  <a:schemeClr val="bg1"/>
                </a:solidFill>
              </a:rPr>
              <a:t>уточнение разработанных </a:t>
            </a:r>
            <a:r>
              <a:rPr lang="ru-RU" sz="1100" dirty="0">
                <a:solidFill>
                  <a:schemeClr val="bg1"/>
                </a:solidFill>
              </a:rPr>
              <a:t>целей и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стратегических инициатив)</a:t>
            </a:r>
          </a:p>
        </p:txBody>
      </p:sp>
      <p:sp>
        <p:nvSpPr>
          <p:cNvPr id="36" name="Пятиугольник 35"/>
          <p:cNvSpPr/>
          <p:nvPr/>
        </p:nvSpPr>
        <p:spPr>
          <a:xfrm>
            <a:off x="236743" y="1994074"/>
            <a:ext cx="7171510" cy="873271"/>
          </a:xfrm>
          <a:prstGeom prst="homePlate">
            <a:avLst>
              <a:gd name="adj" fmla="val 23407"/>
            </a:avLst>
          </a:prstGeom>
          <a:solidFill>
            <a:srgbClr val="00738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52963" indent="11113" algn="ctr"/>
            <a:r>
              <a:rPr lang="ru-RU" sz="1100" dirty="0">
                <a:solidFill>
                  <a:schemeClr val="bg1"/>
                </a:solidFill>
              </a:rPr>
              <a:t>Серия лабораторий по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разработке целей и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стратегических инициатив</a:t>
            </a:r>
          </a:p>
        </p:txBody>
      </p:sp>
      <p:sp>
        <p:nvSpPr>
          <p:cNvPr id="37" name="Пятиугольник 36"/>
          <p:cNvSpPr/>
          <p:nvPr/>
        </p:nvSpPr>
        <p:spPr>
          <a:xfrm>
            <a:off x="236743" y="1994073"/>
            <a:ext cx="4763590" cy="873271"/>
          </a:xfrm>
          <a:prstGeom prst="homePlate">
            <a:avLst>
              <a:gd name="adj" fmla="val 23407"/>
            </a:avLst>
          </a:prstGeom>
          <a:solidFill>
            <a:srgbClr val="00738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32038" algn="ctr"/>
            <a:r>
              <a:rPr lang="ru-RU" sz="1100" dirty="0" smtClean="0">
                <a:solidFill>
                  <a:schemeClr val="bg1"/>
                </a:solidFill>
              </a:rPr>
              <a:t>Информационно-аналитическая подготовка на основе </a:t>
            </a:r>
            <a:r>
              <a:rPr lang="en-US" sz="1100" dirty="0" smtClean="0">
                <a:solidFill>
                  <a:schemeClr val="bg1"/>
                </a:solidFill>
              </a:rPr>
              <a:t>GAP-</a:t>
            </a:r>
            <a:r>
              <a:rPr lang="ru-RU" sz="1100" dirty="0" smtClean="0">
                <a:solidFill>
                  <a:schemeClr val="bg1"/>
                </a:solidFill>
              </a:rPr>
              <a:t>анализа (дополнительные данные)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236743" y="1994072"/>
            <a:ext cx="2401390" cy="873271"/>
          </a:xfrm>
          <a:prstGeom prst="homePlate">
            <a:avLst>
              <a:gd name="adj" fmla="val 23407"/>
            </a:avLst>
          </a:prstGeom>
          <a:solidFill>
            <a:srgbClr val="00738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Лаборатории по утверждению </a:t>
            </a:r>
            <a:r>
              <a:rPr lang="ru-RU" sz="1100" dirty="0">
                <a:solidFill>
                  <a:schemeClr val="bg1"/>
                </a:solidFill>
              </a:rPr>
              <a:t>запросов </a:t>
            </a:r>
            <a:r>
              <a:rPr lang="ru-RU" sz="1100" dirty="0" err="1">
                <a:solidFill>
                  <a:schemeClr val="bg1"/>
                </a:solidFill>
              </a:rPr>
              <a:t>стейкхолдеров</a:t>
            </a:r>
            <a:r>
              <a:rPr lang="ru-RU" sz="1100" dirty="0">
                <a:solidFill>
                  <a:schemeClr val="bg1"/>
                </a:solidFill>
              </a:rPr>
              <a:t> в рамках проекций жизненного пространства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36743" y="1786202"/>
            <a:ext cx="11700000" cy="152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11832061" y="1703822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90364" y="984925"/>
            <a:ext cx="6621328" cy="2630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tabLst>
                <a:tab pos="0" algn="l"/>
              </a:tabLst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Представление Стратегии СЭР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Губернатору Камчатского края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3338" y="1659278"/>
            <a:ext cx="57579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06.04.</a:t>
            </a:r>
            <a:endParaRPr lang="ru-RU" sz="11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534597" y="1659278"/>
            <a:ext cx="57580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07.04.</a:t>
            </a:r>
            <a:endParaRPr lang="ru-RU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518190" y="1659278"/>
            <a:ext cx="11224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08.04. – 15.04.</a:t>
            </a:r>
            <a:endParaRPr lang="ru-RU" sz="11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794115" y="1659278"/>
            <a:ext cx="11224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16.04. – </a:t>
            </a:r>
            <a:r>
              <a:rPr lang="en-US" sz="1100" b="1" dirty="0" smtClean="0"/>
              <a:t>30</a:t>
            </a:r>
            <a:r>
              <a:rPr lang="ru-RU" sz="1100" b="1" dirty="0" smtClean="0"/>
              <a:t>.04.</a:t>
            </a:r>
            <a:endParaRPr lang="ru-RU" sz="11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0122635" y="1659278"/>
            <a:ext cx="11224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04</a:t>
            </a:r>
            <a:r>
              <a:rPr lang="ru-RU" sz="1100" b="1" dirty="0" smtClean="0"/>
              <a:t>.0</a:t>
            </a:r>
            <a:r>
              <a:rPr lang="en-US" sz="1100" b="1" dirty="0" smtClean="0"/>
              <a:t>5</a:t>
            </a:r>
            <a:r>
              <a:rPr lang="ru-RU" sz="1100" b="1" dirty="0" smtClean="0"/>
              <a:t>. – </a:t>
            </a:r>
            <a:r>
              <a:rPr lang="en-US" sz="1100" b="1" dirty="0" smtClean="0"/>
              <a:t>06</a:t>
            </a:r>
            <a:r>
              <a:rPr lang="ru-RU" sz="1100" b="1" dirty="0" smtClean="0"/>
              <a:t>.0</a:t>
            </a:r>
            <a:r>
              <a:rPr lang="en-US" sz="1100" b="1" dirty="0" smtClean="0"/>
              <a:t>5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1648369" y="1430177"/>
            <a:ext cx="483148" cy="2419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100" b="1" dirty="0" smtClean="0"/>
              <a:t>0</a:t>
            </a:r>
            <a:r>
              <a:rPr lang="en-US" sz="1100" b="1" dirty="0" smtClean="0"/>
              <a:t>7</a:t>
            </a:r>
            <a:r>
              <a:rPr lang="ru-RU" sz="1100" b="1" dirty="0" smtClean="0"/>
              <a:t>.0</a:t>
            </a:r>
            <a:r>
              <a:rPr lang="en-US" sz="1100" b="1" dirty="0" smtClean="0"/>
              <a:t>5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  <p:cxnSp>
        <p:nvCxnSpPr>
          <p:cNvPr id="50" name="Соединительная линия уступом 49"/>
          <p:cNvCxnSpPr>
            <a:stCxn id="42" idx="3"/>
            <a:endCxn id="48" idx="0"/>
          </p:cNvCxnSpPr>
          <p:nvPr/>
        </p:nvCxnSpPr>
        <p:spPr>
          <a:xfrm>
            <a:off x="11411692" y="1116429"/>
            <a:ext cx="478251" cy="313748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: скругленные углы 12">
            <a:extLst>
              <a:ext uri="{FF2B5EF4-FFF2-40B4-BE49-F238E27FC236}">
                <a16:creationId xmlns:a16="http://schemas.microsoft.com/office/drawing/2014/main" id="{03ADAA70-C2D2-4CE8-91A2-8EA8EF64DC88}"/>
              </a:ext>
            </a:extLst>
          </p:cNvPr>
          <p:cNvSpPr/>
          <p:nvPr/>
        </p:nvSpPr>
        <p:spPr>
          <a:xfrm>
            <a:off x="7244480" y="2940531"/>
            <a:ext cx="2306471" cy="2968949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t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Дополнение комплекса разработанных в лабораториях стратегических инициатив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Уточнение целевых значений КПЭ цели и КПЭ стратегических инициатив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Уточнение состава портфеля стратегических инициатив, являющихся приоритетными </a:t>
            </a:r>
            <a:r>
              <a:rPr lang="ru-RU" sz="1000" dirty="0">
                <a:solidFill>
                  <a:schemeClr val="tx1"/>
                </a:solidFill>
              </a:rPr>
              <a:t>для </a:t>
            </a:r>
            <a:r>
              <a:rPr lang="ru-RU" sz="1000" dirty="0" smtClean="0">
                <a:solidFill>
                  <a:schemeClr val="tx1"/>
                </a:solidFill>
              </a:rPr>
              <a:t>реализации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: скругленные углы 12">
            <a:extLst>
              <a:ext uri="{FF2B5EF4-FFF2-40B4-BE49-F238E27FC236}">
                <a16:creationId xmlns:a16="http://schemas.microsoft.com/office/drawing/2014/main" id="{03ADAA70-C2D2-4CE8-91A2-8EA8EF64DC88}"/>
              </a:ext>
            </a:extLst>
          </p:cNvPr>
          <p:cNvSpPr/>
          <p:nvPr/>
        </p:nvSpPr>
        <p:spPr>
          <a:xfrm>
            <a:off x="9630358" y="2940530"/>
            <a:ext cx="2052000" cy="2968949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t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Согласование Стратегии СЭР Заместителями Председателя </a:t>
            </a:r>
            <a:r>
              <a:rPr lang="ru-RU" sz="1000" dirty="0">
                <a:solidFill>
                  <a:schemeClr val="tx1"/>
                </a:solidFill>
              </a:rPr>
              <a:t>Правительства Камчатского </a:t>
            </a:r>
            <a:r>
              <a:rPr lang="ru-RU" sz="1000" dirty="0" smtClean="0">
                <a:solidFill>
                  <a:schemeClr val="tx1"/>
                </a:solidFill>
              </a:rPr>
              <a:t>края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Согласование основных положений Стратегии СЭР для представления в публичной версии Стратегии СЭР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: скругленные углы 12">
            <a:extLst>
              <a:ext uri="{FF2B5EF4-FFF2-40B4-BE49-F238E27FC236}">
                <a16:creationId xmlns:a16="http://schemas.microsoft.com/office/drawing/2014/main" id="{03ADAA70-C2D2-4CE8-91A2-8EA8EF64DC88}"/>
              </a:ext>
            </a:extLst>
          </p:cNvPr>
          <p:cNvSpPr/>
          <p:nvPr/>
        </p:nvSpPr>
        <p:spPr>
          <a:xfrm>
            <a:off x="2465284" y="2940530"/>
            <a:ext cx="2306471" cy="2968949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t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Сбор данных </a:t>
            </a:r>
            <a:r>
              <a:rPr lang="ru-RU" sz="1000" dirty="0">
                <a:solidFill>
                  <a:schemeClr val="tx1"/>
                </a:solidFill>
              </a:rPr>
              <a:t>в контуре </a:t>
            </a:r>
            <a:r>
              <a:rPr lang="ru-RU" sz="1000" dirty="0" smtClean="0">
                <a:solidFill>
                  <a:schemeClr val="tx1"/>
                </a:solidFill>
              </a:rPr>
              <a:t>проекций жизненного пространства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Формулирование предварительных выводов и гипотез </a:t>
            </a:r>
            <a:r>
              <a:rPr lang="ru-RU" sz="1000" dirty="0">
                <a:solidFill>
                  <a:schemeClr val="tx1"/>
                </a:solidFill>
              </a:rPr>
              <a:t>по позиции Камчатского края относительно </a:t>
            </a:r>
            <a:r>
              <a:rPr lang="ru-RU" sz="1000" dirty="0" err="1" smtClean="0">
                <a:solidFill>
                  <a:schemeClr val="tx1"/>
                </a:solidFill>
              </a:rPr>
              <a:t>ДвФО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и </a:t>
            </a:r>
            <a:r>
              <a:rPr lang="ru-RU" sz="1000" dirty="0" smtClean="0">
                <a:solidFill>
                  <a:schemeClr val="tx1"/>
                </a:solidFill>
              </a:rPr>
              <a:t>РФ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: скругленные углы 12">
            <a:extLst>
              <a:ext uri="{FF2B5EF4-FFF2-40B4-BE49-F238E27FC236}">
                <a16:creationId xmlns:a16="http://schemas.microsoft.com/office/drawing/2014/main" id="{03ADAA70-C2D2-4CE8-91A2-8EA8EF64DC88}"/>
              </a:ext>
            </a:extLst>
          </p:cNvPr>
          <p:cNvSpPr/>
          <p:nvPr/>
        </p:nvSpPr>
        <p:spPr>
          <a:xfrm>
            <a:off x="236744" y="2940530"/>
            <a:ext cx="2156576" cy="2968949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t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Уточнение перечня запросов </a:t>
            </a:r>
            <a:r>
              <a:rPr lang="ru-RU" sz="1000" dirty="0" err="1" smtClean="0">
                <a:solidFill>
                  <a:schemeClr val="tx1"/>
                </a:solidFill>
              </a:rPr>
              <a:t>стейкхолдеров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в разрезе проекций жизненного пространства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Clr>
                <a:srgbClr val="007382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/>
                </a:solidFill>
              </a:rPr>
              <a:t>Уточнение набора данных, </a:t>
            </a:r>
            <a:r>
              <a:rPr lang="ru-RU" sz="1000" dirty="0">
                <a:solidFill>
                  <a:schemeClr val="tx1"/>
                </a:solidFill>
              </a:rPr>
              <a:t>на основе которых мы понимаем, что запрос удовлетворен или </a:t>
            </a:r>
            <a:r>
              <a:rPr lang="ru-RU" sz="1000" dirty="0" smtClean="0">
                <a:solidFill>
                  <a:schemeClr val="tx1"/>
                </a:solidFill>
              </a:rPr>
              <a:t>нет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739516" y="5592623"/>
            <a:ext cx="1758005" cy="6337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ВЫПОЛНЕНО ПО ПРЕДЛОЖЕННЫМ ПОКАЗАТЕЛЯМ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752B8B7-FAD1-4C86-A990-7A410CBDA1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Модель Жизненного пространства для стратегического управления Камчатского края </a:t>
            </a:r>
            <a:endParaRPr lang="en-US" dirty="0"/>
          </a:p>
        </p:txBody>
      </p:sp>
      <p:graphicFrame>
        <p:nvGraphicFramePr>
          <p:cNvPr id="3" name="Таблица 9">
            <a:extLst>
              <a:ext uri="{FF2B5EF4-FFF2-40B4-BE49-F238E27FC236}">
                <a16:creationId xmlns:a16="http://schemas.microsoft.com/office/drawing/2014/main" id="{624AE925-0422-41F9-9AC2-0B8D6356E8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6514" y="1642144"/>
          <a:ext cx="3750783" cy="39553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50783">
                  <a:extLst>
                    <a:ext uri="{9D8B030D-6E8A-4147-A177-3AD203B41FA5}">
                      <a16:colId xmlns:a16="http://schemas.microsoft.com/office/drawing/2014/main" val="917334412"/>
                    </a:ext>
                  </a:extLst>
                </a:gridCol>
              </a:tblGrid>
              <a:tr h="131843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7382"/>
                          </a:solidFill>
                        </a:rPr>
                        <a:t>ЧЕЛОВЕК</a:t>
                      </a:r>
                      <a:endParaRPr lang="en-US" sz="1600" b="1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816567"/>
                  </a:ext>
                </a:extLst>
              </a:tr>
              <a:tr h="131843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7382"/>
                          </a:solidFill>
                        </a:rPr>
                        <a:t>БИЗНЕС</a:t>
                      </a:r>
                      <a:endParaRPr lang="en-US" sz="1600" b="1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039502"/>
                  </a:ext>
                </a:extLst>
              </a:tr>
              <a:tr h="131843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7382"/>
                          </a:solidFill>
                        </a:rPr>
                        <a:t>БУДУЩИЕ ПОКОЛЕНИЯ</a:t>
                      </a:r>
                      <a:endParaRPr lang="en-US" sz="1600" b="1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05033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61E5CDA-8C53-45BC-80FB-C1B578D89572}"/>
              </a:ext>
            </a:extLst>
          </p:cNvPr>
          <p:cNvSpPr txBox="1"/>
          <p:nvPr/>
        </p:nvSpPr>
        <p:spPr>
          <a:xfrm>
            <a:off x="161826" y="6098677"/>
            <a:ext cx="11865623" cy="504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007382"/>
              </a:buCl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каждой проекции формализуются составляющие общественной ценности для каждой из трех групп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стейкхолдеров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метрики, характеризующие удовлетворенность соответствующих запросов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стейкхолдеров</a:t>
            </a:r>
            <a:endParaRPr lang="ru-R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4089694-5937-42BA-A8CE-A41BA61EDF85}"/>
              </a:ext>
            </a:extLst>
          </p:cNvPr>
          <p:cNvGrpSpPr>
            <a:grpSpLocks noChangeAspect="1"/>
          </p:cNvGrpSpPr>
          <p:nvPr/>
        </p:nvGrpSpPr>
        <p:grpSpPr>
          <a:xfrm>
            <a:off x="5840234" y="1377596"/>
            <a:ext cx="4278880" cy="4470677"/>
            <a:chOff x="3387417" y="1218875"/>
            <a:chExt cx="4327404" cy="4521373"/>
          </a:xfrm>
        </p:grpSpPr>
        <p:sp>
          <p:nvSpPr>
            <p:cNvPr id="44" name="Шестиугольник 43">
              <a:extLst>
                <a:ext uri="{FF2B5EF4-FFF2-40B4-BE49-F238E27FC236}">
                  <a16:creationId xmlns:a16="http://schemas.microsoft.com/office/drawing/2014/main" id="{85F71AD2-F0A4-4337-B44E-E95AB14CA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3498" y="1800879"/>
              <a:ext cx="3887907" cy="3371254"/>
            </a:xfrm>
            <a:prstGeom prst="hexagon">
              <a:avLst>
                <a:gd name="adj" fmla="val 28062"/>
                <a:gd name="vf" fmla="val 11547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5" name="Шестиугольник 44">
              <a:extLst>
                <a:ext uri="{FF2B5EF4-FFF2-40B4-BE49-F238E27FC236}">
                  <a16:creationId xmlns:a16="http://schemas.microsoft.com/office/drawing/2014/main" id="{496750EF-513D-4F38-A846-98786E8A7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5937" y="2037114"/>
              <a:ext cx="3343028" cy="2898783"/>
            </a:xfrm>
            <a:prstGeom prst="hexagon">
              <a:avLst>
                <a:gd name="adj" fmla="val 28062"/>
                <a:gd name="vf" fmla="val 11547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6" name="Шестиугольник 45">
              <a:extLst>
                <a:ext uri="{FF2B5EF4-FFF2-40B4-BE49-F238E27FC236}">
                  <a16:creationId xmlns:a16="http://schemas.microsoft.com/office/drawing/2014/main" id="{262C616F-2F52-437A-9A28-2D6EE6C23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4463" y="2107479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CC00CC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hangingPunct="0"/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2. Образование и развитие</a:t>
              </a:r>
              <a:endParaRPr lang="en-GB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7" name="Шестиугольник 46">
              <a:extLst>
                <a:ext uri="{FF2B5EF4-FFF2-40B4-BE49-F238E27FC236}">
                  <a16:creationId xmlns:a16="http://schemas.microsoft.com/office/drawing/2014/main" id="{467A9F48-B1FA-4595-B8C2-398BC4F6E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2272" y="1218875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FF6600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itchFamily="34" charset="0"/>
                  <a:cs typeface="Arial" pitchFamily="34" charset="0"/>
                  <a:sym typeface="Helvetica"/>
                </a:rPr>
                <a:t>1. Сильная </a:t>
              </a: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э</a:t>
              </a:r>
              <a:r>
                <a:rPr kumimoji="0" lang="ru-RU" sz="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itchFamily="34" charset="0"/>
                  <a:cs typeface="Arial" pitchFamily="34" charset="0"/>
                  <a:sym typeface="Helvetica"/>
                </a:rPr>
                <a:t>кономика</a:t>
              </a:r>
              <a:endParaRPr kumimoji="0" lang="en-GB" sz="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8" name="Шестиугольник 47">
              <a:extLst>
                <a:ext uri="{FF2B5EF4-FFF2-40B4-BE49-F238E27FC236}">
                  <a16:creationId xmlns:a16="http://schemas.microsoft.com/office/drawing/2014/main" id="{1EC13B53-DAC2-479A-AD5F-A0062AC89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7417" y="2075668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FF9900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hangingPunct="0"/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6. </a:t>
              </a:r>
              <a:b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Справедливое общество</a:t>
              </a:r>
              <a:endParaRPr lang="en-GB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9" name="Шестиугольник 48">
              <a:extLst>
                <a:ext uri="{FF2B5EF4-FFF2-40B4-BE49-F238E27FC236}">
                  <a16:creationId xmlns:a16="http://schemas.microsoft.com/office/drawing/2014/main" id="{3985ABCF-F58B-4E45-8709-744221406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2747" y="3832855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99CC00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hangingPunct="0"/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5. </a:t>
              </a:r>
              <a:b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</a:b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Экология</a:t>
              </a:r>
              <a:endParaRPr lang="en-GB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50" name="Шестиугольник 49">
              <a:extLst>
                <a:ext uri="{FF2B5EF4-FFF2-40B4-BE49-F238E27FC236}">
                  <a16:creationId xmlns:a16="http://schemas.microsoft.com/office/drawing/2014/main" id="{0662916C-4970-4C2F-863A-2FBD77805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9483" y="3875085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666699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hangingPunct="0"/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3. </a:t>
              </a:r>
              <a:b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</a:b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Здоровье и активное долголетие</a:t>
              </a:r>
              <a:endParaRPr lang="en-GB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242F622F-FDF7-4A0C-8FB3-30D2218F07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2272" y="4604019"/>
              <a:ext cx="1310358" cy="1136229"/>
            </a:xfrm>
            <a:prstGeom prst="hexagon">
              <a:avLst>
                <a:gd name="adj" fmla="val 28062"/>
                <a:gd name="vf" fmla="val 115470"/>
              </a:avLst>
            </a:prstGeom>
            <a:solidFill>
              <a:srgbClr val="009999"/>
            </a:solidFill>
            <a:ln>
              <a:noFill/>
              <a:prstDash val="solid"/>
            </a:ln>
            <a:effectLst>
              <a:outerShdw blurRad="2286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hangingPunct="0"/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Helvetica"/>
                </a:rPr>
                <a:t>4. Комфортная среда</a:t>
              </a:r>
              <a:endParaRPr lang="en-GB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8C96E4A2-7FC5-4C95-9C1F-9FC883876940}"/>
                </a:ext>
              </a:extLst>
            </p:cNvPr>
            <p:cNvGrpSpPr/>
            <p:nvPr/>
          </p:nvGrpSpPr>
          <p:grpSpPr>
            <a:xfrm>
              <a:off x="5167774" y="4257006"/>
              <a:ext cx="756000" cy="655538"/>
              <a:chOff x="5779889" y="4530414"/>
              <a:chExt cx="756000" cy="655538"/>
            </a:xfrm>
          </p:grpSpPr>
          <p:sp>
            <p:nvSpPr>
              <p:cNvPr id="69" name="Шестиугольник 68">
                <a:extLst>
                  <a:ext uri="{FF2B5EF4-FFF2-40B4-BE49-F238E27FC236}">
                    <a16:creationId xmlns:a16="http://schemas.microsoft.com/office/drawing/2014/main" id="{CCFFC7C1-39ED-4ECD-B7D3-0646CC5A57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79889" y="4530414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0A3464E6-A733-4AE6-B67C-71F262204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3889" y="4624183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191E094E-3015-4715-95CD-67C4C7AFA697}"/>
                </a:ext>
              </a:extLst>
            </p:cNvPr>
            <p:cNvGrpSpPr/>
            <p:nvPr/>
          </p:nvGrpSpPr>
          <p:grpSpPr>
            <a:xfrm>
              <a:off x="6095912" y="2697394"/>
              <a:ext cx="756000" cy="655538"/>
              <a:chOff x="6683793" y="2155818"/>
              <a:chExt cx="756000" cy="655538"/>
            </a:xfrm>
          </p:grpSpPr>
          <p:sp>
            <p:nvSpPr>
              <p:cNvPr id="67" name="Шестиугольник 66">
                <a:extLst>
                  <a:ext uri="{FF2B5EF4-FFF2-40B4-BE49-F238E27FC236}">
                    <a16:creationId xmlns:a16="http://schemas.microsoft.com/office/drawing/2014/main" id="{A55B8C08-958E-433D-B196-08CF7E23E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3793" y="2155818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B654D34-F6E0-4C7B-A831-870B183CC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7792" y="2249587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0B97E77-08A9-47E3-A027-E984EE5320D8}"/>
                </a:ext>
              </a:extLst>
            </p:cNvPr>
            <p:cNvGrpSpPr/>
            <p:nvPr/>
          </p:nvGrpSpPr>
          <p:grpSpPr>
            <a:xfrm>
              <a:off x="6071577" y="3772874"/>
              <a:ext cx="756000" cy="655538"/>
              <a:chOff x="6556409" y="3977512"/>
              <a:chExt cx="756000" cy="655538"/>
            </a:xfrm>
          </p:grpSpPr>
          <p:sp>
            <p:nvSpPr>
              <p:cNvPr id="65" name="Шестиугольник 64">
                <a:extLst>
                  <a:ext uri="{FF2B5EF4-FFF2-40B4-BE49-F238E27FC236}">
                    <a16:creationId xmlns:a16="http://schemas.microsoft.com/office/drawing/2014/main" id="{013DE76A-A1DE-484F-8504-50F9B6A7A3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56409" y="3977512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6F1132B4-20A5-44F8-9F0C-0CD269063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406" y="4071282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C55FA3B0-8089-43BC-ADD5-8FD0EB593851}"/>
                </a:ext>
              </a:extLst>
            </p:cNvPr>
            <p:cNvGrpSpPr/>
            <p:nvPr/>
          </p:nvGrpSpPr>
          <p:grpSpPr>
            <a:xfrm>
              <a:off x="4239994" y="3766547"/>
              <a:ext cx="756000" cy="655538"/>
              <a:chOff x="4826020" y="4774658"/>
              <a:chExt cx="756000" cy="655538"/>
            </a:xfrm>
          </p:grpSpPr>
          <p:sp>
            <p:nvSpPr>
              <p:cNvPr id="63" name="Шестиугольник 62">
                <a:extLst>
                  <a:ext uri="{FF2B5EF4-FFF2-40B4-BE49-F238E27FC236}">
                    <a16:creationId xmlns:a16="http://schemas.microsoft.com/office/drawing/2014/main" id="{B73D9DB1-6BCE-451C-B53E-54F45684D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26020" y="4774658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63FBE23A-EEC2-47B8-8F5C-41F62DB79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0017" y="4868428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B720479-E84F-4C4D-ACB1-4779D65E0943}"/>
                </a:ext>
              </a:extLst>
            </p:cNvPr>
            <p:cNvGrpSpPr/>
            <p:nvPr/>
          </p:nvGrpSpPr>
          <p:grpSpPr>
            <a:xfrm>
              <a:off x="4269057" y="2684459"/>
              <a:ext cx="756000" cy="655538"/>
              <a:chOff x="4955371" y="2977001"/>
              <a:chExt cx="756000" cy="655538"/>
            </a:xfrm>
          </p:grpSpPr>
          <p:sp>
            <p:nvSpPr>
              <p:cNvPr id="61" name="Шестиугольник 60">
                <a:extLst>
                  <a:ext uri="{FF2B5EF4-FFF2-40B4-BE49-F238E27FC236}">
                    <a16:creationId xmlns:a16="http://schemas.microsoft.com/office/drawing/2014/main" id="{CB3E6438-F2D3-4F8F-8725-97A5A9F94E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5371" y="2977001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730328D2-8D5F-4C13-9C2C-12A2AE1A9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9368" y="3070770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B3EFCCF6-FF67-473B-947D-0A2067DE4EF7}"/>
                </a:ext>
              </a:extLst>
            </p:cNvPr>
            <p:cNvGrpSpPr/>
            <p:nvPr/>
          </p:nvGrpSpPr>
          <p:grpSpPr>
            <a:xfrm>
              <a:off x="5159451" y="2109601"/>
              <a:ext cx="756000" cy="655538"/>
              <a:chOff x="5794022" y="2120637"/>
              <a:chExt cx="756000" cy="655538"/>
            </a:xfrm>
          </p:grpSpPr>
          <p:sp>
            <p:nvSpPr>
              <p:cNvPr id="59" name="Шестиугольник 58">
                <a:extLst>
                  <a:ext uri="{FF2B5EF4-FFF2-40B4-BE49-F238E27FC236}">
                    <a16:creationId xmlns:a16="http://schemas.microsoft.com/office/drawing/2014/main" id="{3736BF7A-19C3-4CF9-AFBA-C9FDB68ACC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4022" y="2120637"/>
                <a:ext cx="756000" cy="655538"/>
              </a:xfrm>
              <a:prstGeom prst="hexagon">
                <a:avLst>
                  <a:gd name="adj" fmla="val 28062"/>
                  <a:gd name="vf" fmla="val 115470"/>
                </a:avLst>
              </a:prstGeom>
              <a:gradFill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635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endParaRPr lang="en-GB" sz="800" dirty="0">
                  <a:solidFill>
                    <a:schemeClr val="accent5"/>
                  </a:solidFill>
                  <a:sym typeface="Helvetica"/>
                </a:endParaRPr>
              </a:p>
            </p:txBody>
          </p:sp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5C0D3F7A-EBD8-4539-9B1D-F1235F4EC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022" y="2214406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AB7A7C4-A682-4AA0-A5F8-0D51ADD17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r="40061" b="11064"/>
            <a:stretch/>
          </p:blipFill>
          <p:spPr>
            <a:xfrm>
              <a:off x="5031649" y="2814443"/>
              <a:ext cx="1154961" cy="1403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9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552AE0F-5177-4570-A61C-C6B6644F99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Запросы </a:t>
            </a:r>
            <a:r>
              <a:rPr lang="ru-RU" dirty="0" err="1" smtClean="0"/>
              <a:t>стейкхолдеров</a:t>
            </a:r>
            <a:r>
              <a:rPr lang="ru-RU" dirty="0" smtClean="0"/>
              <a:t> и набор данных о степени удовлетворения запросов (пример)</a:t>
            </a:r>
            <a:endParaRPr lang="en-US" dirty="0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3C8A5962-EB98-41DD-918A-4D9126957AEA}"/>
              </a:ext>
            </a:extLst>
          </p:cNvPr>
          <p:cNvSpPr>
            <a:spLocks noChangeAspect="1"/>
          </p:cNvSpPr>
          <p:nvPr/>
        </p:nvSpPr>
        <p:spPr>
          <a:xfrm>
            <a:off x="3094441" y="1197645"/>
            <a:ext cx="6000395" cy="608426"/>
          </a:xfrm>
          <a:prstGeom prst="hexagon">
            <a:avLst/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Сильная экономика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"/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2532C10D-75E6-4C10-A0F7-B352F69ECB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2881" y="1973586"/>
          <a:ext cx="11523745" cy="44074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2612">
                  <a:extLst>
                    <a:ext uri="{9D8B030D-6E8A-4147-A177-3AD203B41FA5}">
                      <a16:colId xmlns:a16="http://schemas.microsoft.com/office/drawing/2014/main" val="2029133800"/>
                    </a:ext>
                  </a:extLst>
                </a:gridCol>
                <a:gridCol w="9191133">
                  <a:extLst>
                    <a:ext uri="{9D8B030D-6E8A-4147-A177-3AD203B41FA5}">
                      <a16:colId xmlns:a16="http://schemas.microsoft.com/office/drawing/2014/main" val="1413568985"/>
                    </a:ext>
                  </a:extLst>
                </a:gridCol>
              </a:tblGrid>
              <a:tr h="709556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7382"/>
                          </a:solidFill>
                        </a:rPr>
                        <a:t>ЧЕЛОВЕК</a:t>
                      </a:r>
                      <a:endParaRPr lang="en-US" sz="1200" b="0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Возможности для трудоустройства с достойным уровнем дохода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Возможности профессиональной самореализации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Доступность качественных товаров и услуг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63340"/>
                  </a:ext>
                </a:extLst>
              </a:tr>
              <a:tr h="1185216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7382"/>
                          </a:solidFill>
                        </a:rPr>
                        <a:t>БИЗНЕС</a:t>
                      </a:r>
                      <a:endParaRPr lang="en-US" sz="1200" b="0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реализации бизнес-проектов, обеспечение необходимого уровня доходности и развитие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Расширение рынков сбыта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Доступность инженерной инфраструктуры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Качество транспортной инфраструктуры</a:t>
                      </a:r>
                      <a:endParaRPr lang="en-US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Снижение административной </a:t>
                      </a:r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нагрузки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049411"/>
                  </a:ext>
                </a:extLst>
              </a:tr>
              <a:tr h="2075239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7382"/>
                          </a:solidFill>
                        </a:rPr>
                        <a:t>БУДУЩИЕ ПОКОЛЕНИЯ</a:t>
                      </a:r>
                      <a:endParaRPr lang="en-US" sz="1200" b="0" dirty="0">
                        <a:solidFill>
                          <a:srgbClr val="007382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региона экономическими ресурсами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Экономически устойчивое сообщество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региона технологическими ресурсами: повышение производительности</a:t>
                      </a:r>
                      <a:b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создание высокопроизводительных рабочих мест 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региона финансовыми ресурсами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Сбалансированность экономических условий / сбалансированность развития территорий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Диверсифицированность</a:t>
                      </a: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отраслевого портфеля</a:t>
                      </a:r>
                    </a:p>
                    <a:p>
                      <a:pPr marL="228600" marR="0" lvl="0" indent="-228600" algn="l" defTabSz="12191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конкуренции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140525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CFAF94C1-CAB6-4980-A40D-C7E306AF6271}"/>
              </a:ext>
            </a:extLst>
          </p:cNvPr>
          <p:cNvSpPr/>
          <p:nvPr/>
        </p:nvSpPr>
        <p:spPr>
          <a:xfrm>
            <a:off x="9009924" y="1854196"/>
            <a:ext cx="3062414" cy="901270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000" dirty="0" smtClean="0">
                <a:solidFill>
                  <a:srgbClr val="007382"/>
                </a:solidFill>
              </a:rPr>
              <a:t>Реальные </a:t>
            </a:r>
            <a:r>
              <a:rPr lang="ru-RU" sz="1000" dirty="0">
                <a:solidFill>
                  <a:srgbClr val="007382"/>
                </a:solidFill>
              </a:rPr>
              <a:t>денежные доходы; уровень безработицы; доля расходов на продукты питания в расходах домохозяйств; доступность жилья; покупательная способность денежных </a:t>
            </a:r>
            <a:r>
              <a:rPr lang="ru-RU" sz="1000" dirty="0" smtClean="0">
                <a:solidFill>
                  <a:srgbClr val="007382"/>
                </a:solidFill>
              </a:rPr>
              <a:t>доходов</a:t>
            </a:r>
            <a:endParaRPr lang="en-US" sz="1000" dirty="0">
              <a:solidFill>
                <a:srgbClr val="007382"/>
              </a:solidFill>
            </a:endParaRPr>
          </a:p>
        </p:txBody>
      </p:sp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id="{43631B61-6EFA-4A28-83E8-33CC8CAE1E99}"/>
              </a:ext>
            </a:extLst>
          </p:cNvPr>
          <p:cNvSpPr/>
          <p:nvPr/>
        </p:nvSpPr>
        <p:spPr>
          <a:xfrm>
            <a:off x="9009924" y="3089709"/>
            <a:ext cx="3062414" cy="1328287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000" dirty="0" smtClean="0">
                <a:solidFill>
                  <a:srgbClr val="007382"/>
                </a:solidFill>
              </a:rPr>
              <a:t>Уровень </a:t>
            </a:r>
            <a:r>
              <a:rPr lang="ru-RU" sz="1000" dirty="0">
                <a:solidFill>
                  <a:srgbClr val="007382"/>
                </a:solidFill>
              </a:rPr>
              <a:t>износа основных фондов; экспорт из региона; сравнительная стоимость </a:t>
            </a:r>
            <a:r>
              <a:rPr lang="ru-RU" sz="1000" dirty="0" err="1">
                <a:solidFill>
                  <a:srgbClr val="007382"/>
                </a:solidFill>
              </a:rPr>
              <a:t>квч</a:t>
            </a:r>
            <a:r>
              <a:rPr lang="ru-RU" sz="1000" dirty="0">
                <a:solidFill>
                  <a:srgbClr val="007382"/>
                </a:solidFill>
              </a:rPr>
              <a:t>; стоимость технологического </a:t>
            </a:r>
            <a:r>
              <a:rPr lang="ru-RU" sz="1000" dirty="0" smtClean="0">
                <a:solidFill>
                  <a:srgbClr val="007382"/>
                </a:solidFill>
              </a:rPr>
              <a:t>присоединения</a:t>
            </a:r>
            <a:endParaRPr lang="en-US" sz="1000" dirty="0">
              <a:solidFill>
                <a:srgbClr val="007382"/>
              </a:solidFill>
            </a:endParaRPr>
          </a:p>
        </p:txBody>
      </p:sp>
      <p:sp>
        <p:nvSpPr>
          <p:cNvPr id="7" name="Прямоугольник: скругленные углы 12">
            <a:extLst>
              <a:ext uri="{FF2B5EF4-FFF2-40B4-BE49-F238E27FC236}">
                <a16:creationId xmlns:a16="http://schemas.microsoft.com/office/drawing/2014/main" id="{A6BF078D-2564-4FC6-9B43-B22B3ED16D3D}"/>
              </a:ext>
            </a:extLst>
          </p:cNvPr>
          <p:cNvSpPr/>
          <p:nvPr/>
        </p:nvSpPr>
        <p:spPr>
          <a:xfrm>
            <a:off x="9009924" y="4702143"/>
            <a:ext cx="3062414" cy="1332897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000" dirty="0" smtClean="0">
                <a:solidFill>
                  <a:srgbClr val="007382"/>
                </a:solidFill>
              </a:rPr>
              <a:t>ВРП на </a:t>
            </a:r>
            <a:r>
              <a:rPr lang="ru-RU" sz="1000" dirty="0">
                <a:solidFill>
                  <a:srgbClr val="007382"/>
                </a:solidFill>
              </a:rPr>
              <a:t>душу населения; отраслевая структура ВРП; дифференцированность доходов; доля выручки МСП; рост налоговой базы; доля населения с доходами ниже 60% от среднего дохода в </a:t>
            </a:r>
            <a:r>
              <a:rPr lang="ru-RU" sz="1000" dirty="0" smtClean="0">
                <a:solidFill>
                  <a:srgbClr val="007382"/>
                </a:solidFill>
              </a:rPr>
              <a:t>регионе </a:t>
            </a:r>
            <a:endParaRPr lang="en-US" sz="1000" dirty="0">
              <a:solidFill>
                <a:srgbClr val="0073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СИЛЬНАЯ </a:t>
            </a:r>
            <a:r>
              <a:rPr lang="ru-RU" dirty="0" smtClean="0"/>
              <a:t>ЭКОНОМИКА: </a:t>
            </a:r>
            <a:r>
              <a:rPr lang="ru-RU" dirty="0" err="1"/>
              <a:t>с</a:t>
            </a:r>
            <a:r>
              <a:rPr lang="ru-RU" dirty="0" err="1" smtClean="0"/>
              <a:t>тейкхолдер</a:t>
            </a:r>
            <a:r>
              <a:rPr lang="ru-RU" dirty="0" smtClean="0"/>
              <a:t> </a:t>
            </a:r>
            <a:r>
              <a:rPr lang="ru-RU" dirty="0"/>
              <a:t>«БИЗНЕС</a:t>
            </a:r>
            <a:r>
              <a:rPr lang="ru-RU" dirty="0" smtClean="0"/>
              <a:t>»</a:t>
            </a:r>
            <a:r>
              <a:rPr lang="en-US" dirty="0" smtClean="0"/>
              <a:t> (</a:t>
            </a:r>
            <a:r>
              <a:rPr lang="ru-RU" dirty="0" smtClean="0"/>
              <a:t>пример)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1433A94-264A-43F6-BA7D-B6CCFE27C1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987034"/>
          <a:ext cx="12204000" cy="5014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1190865364"/>
                    </a:ext>
                  </a:extLst>
                </a:gridCol>
                <a:gridCol w="3888000">
                  <a:extLst>
                    <a:ext uri="{9D8B030D-6E8A-4147-A177-3AD203B41FA5}">
                      <a16:colId xmlns:a16="http://schemas.microsoft.com/office/drawing/2014/main" val="1067164655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740525243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578250171"/>
                    </a:ext>
                  </a:extLst>
                </a:gridCol>
              </a:tblGrid>
              <a:tr h="392400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Формулировка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</a:t>
                      </a:r>
                      <a:r>
                        <a:rPr lang="ru-RU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апроса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стейкхолдера</a:t>
                      </a:r>
                      <a:endParaRPr lang="ru-RU" sz="1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20000"/>
                        </a:lnSpc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Данные, на основе которых мы понимаем, что запрос удовлетворен или нет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20000"/>
                        </a:lnSpc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Скорректированный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ариант формулировки запроса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Скорректированный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ариант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анных,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основе которых мы понимаем, что запрос удовлетворен или нет</a:t>
                      </a:r>
                      <a:endParaRPr lang="ru-RU" sz="10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3104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реализации бизнес-проектов, обеспечение необходимого уровня доходности и развитие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износа основных </a:t>
                      </a: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фондов</a:t>
                      </a:r>
                    </a:p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Инвестиции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выручка </a:t>
                      </a: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предприятий</a:t>
                      </a:r>
                    </a:p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рентабельности по </a:t>
                      </a: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ЧП</a:t>
                      </a:r>
                    </a:p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Новые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рабочие места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1542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Расширение рынков сбыта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отгруженных товаров и услуг, экспорт/вывоз товаров и </a:t>
                      </a: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услуг</a:t>
                      </a:r>
                    </a:p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Загрузка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производственных мощностей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20193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Доступность инженерной инфраструктуры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технологического присоединения к сетям инженерно-технологического обеспечения </a:t>
                      </a:r>
                      <a:endParaRPr lang="ru-RU" sz="10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себестоимости продукции / услуг коммунальных платежей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Качество транспортной инфраструктуры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Длительность простоя (пробки на дорогах) в пиковые часы на дорогах между населенными пунктами (машино-часов грузового транспорта)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9489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Снижение административной нагрузки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КНД относительно выручки: Человеко-часов на процедуры КНД*средняя ЗП/ Выручка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36991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20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54818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166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6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543DE440-47AB-4A49-97F6-CDAF6103F7AE}"/>
              </a:ext>
            </a:extLst>
          </p:cNvPr>
          <p:cNvCxnSpPr>
            <a:cxnSpLocks/>
            <a:stCxn id="6" idx="2"/>
            <a:endCxn id="50" idx="0"/>
          </p:cNvCxnSpPr>
          <p:nvPr/>
        </p:nvCxnSpPr>
        <p:spPr>
          <a:xfrm rot="5400000">
            <a:off x="1012753" y="2900333"/>
            <a:ext cx="2272995" cy="2119074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>
            <a:extLst>
              <a:ext uri="{FF2B5EF4-FFF2-40B4-BE49-F238E27FC236}">
                <a16:creationId xmlns:a16="http://schemas.microsoft.com/office/drawing/2014/main" id="{11F8457E-111A-4C6B-A17F-F13F62DD9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Схема целеполагания, выработки стратегических инициатив и постановки КПЭ</a:t>
            </a:r>
            <a:endParaRPr lang="en-US" dirty="0"/>
          </a:p>
        </p:txBody>
      </p:sp>
      <p:sp>
        <p:nvSpPr>
          <p:cNvPr id="3" name="Прямоугольник: скругленные углы 12">
            <a:extLst>
              <a:ext uri="{FF2B5EF4-FFF2-40B4-BE49-F238E27FC236}">
                <a16:creationId xmlns:a16="http://schemas.microsoft.com/office/drawing/2014/main" id="{59D51D7B-CA4C-4C26-A146-A4C63C5FC71D}"/>
              </a:ext>
            </a:extLst>
          </p:cNvPr>
          <p:cNvSpPr/>
          <p:nvPr/>
        </p:nvSpPr>
        <p:spPr>
          <a:xfrm>
            <a:off x="362205" y="1461261"/>
            <a:ext cx="1462229" cy="45014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rgbClr val="007382"/>
                </a:solidFill>
              </a:rPr>
              <a:t>GAP-</a:t>
            </a:r>
            <a:r>
              <a:rPr lang="ru-RU" sz="1200" b="1" dirty="0">
                <a:solidFill>
                  <a:srgbClr val="007382"/>
                </a:solidFill>
              </a:rPr>
              <a:t>АНАЛИЗ</a:t>
            </a:r>
            <a:endParaRPr lang="en-US" sz="1200" b="1" dirty="0">
              <a:solidFill>
                <a:srgbClr val="007382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3F05C70-41B6-4CD0-AAB9-8898D49CA016}"/>
              </a:ext>
            </a:extLst>
          </p:cNvPr>
          <p:cNvSpPr/>
          <p:nvPr/>
        </p:nvSpPr>
        <p:spPr>
          <a:xfrm>
            <a:off x="3220827" y="1451533"/>
            <a:ext cx="1027063" cy="46960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b="1" dirty="0">
                <a:solidFill>
                  <a:srgbClr val="007382"/>
                </a:solidFill>
              </a:rPr>
              <a:t>ЦЕЛЬ</a:t>
            </a:r>
            <a:endParaRPr lang="en-US" sz="1200" b="1" dirty="0">
              <a:solidFill>
                <a:srgbClr val="007382"/>
              </a:solidFill>
            </a:endParaRP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id="{32A976FD-FCEB-4C91-8135-3B139F621AF7}"/>
              </a:ext>
            </a:extLst>
          </p:cNvPr>
          <p:cNvSpPr/>
          <p:nvPr/>
        </p:nvSpPr>
        <p:spPr>
          <a:xfrm>
            <a:off x="125826" y="2606215"/>
            <a:ext cx="1934986" cy="560610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rgbClr val="007382"/>
                </a:solidFill>
              </a:rPr>
              <a:t>Статистика</a:t>
            </a:r>
            <a:endParaRPr lang="en-US" sz="1200" dirty="0">
              <a:solidFill>
                <a:srgbClr val="007382"/>
              </a:solidFill>
            </a:endParaRPr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7834EBE7-0546-4251-B2EE-26E484680E3B}"/>
              </a:ext>
            </a:extLst>
          </p:cNvPr>
          <p:cNvSpPr/>
          <p:nvPr/>
        </p:nvSpPr>
        <p:spPr>
          <a:xfrm>
            <a:off x="125826" y="3288058"/>
            <a:ext cx="1934986" cy="560610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rgbClr val="007382"/>
                </a:solidFill>
              </a:rPr>
              <a:t>Результаты опроса</a:t>
            </a:r>
            <a:endParaRPr lang="en-US" sz="1200" dirty="0">
              <a:solidFill>
                <a:srgbClr val="007382"/>
              </a:solidFill>
            </a:endParaRPr>
          </a:p>
        </p:txBody>
      </p:sp>
      <p:sp>
        <p:nvSpPr>
          <p:cNvPr id="11" name="Прямоугольник: скругленные углы 12">
            <a:extLst>
              <a:ext uri="{FF2B5EF4-FFF2-40B4-BE49-F238E27FC236}">
                <a16:creationId xmlns:a16="http://schemas.microsoft.com/office/drawing/2014/main" id="{E31B8E2C-2191-42DB-89AB-7FCF73C016FF}"/>
              </a:ext>
            </a:extLst>
          </p:cNvPr>
          <p:cNvSpPr/>
          <p:nvPr/>
        </p:nvSpPr>
        <p:spPr>
          <a:xfrm>
            <a:off x="7574645" y="2243351"/>
            <a:ext cx="2161959" cy="616319"/>
          </a:xfrm>
          <a:prstGeom prst="rect">
            <a:avLst/>
          </a:prstGeom>
          <a:noFill/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rgbClr val="007382"/>
                </a:solidFill>
              </a:rPr>
              <a:t>В чем заключается проблема / ограничение по детерминанте?</a:t>
            </a:r>
            <a:endParaRPr lang="en-US" sz="1200" dirty="0">
              <a:solidFill>
                <a:srgbClr val="007382"/>
              </a:solidFill>
            </a:endParaRPr>
          </a:p>
        </p:txBody>
      </p:sp>
      <p:sp>
        <p:nvSpPr>
          <p:cNvPr id="12" name="Прямоугольник: скругленные углы 12">
            <a:extLst>
              <a:ext uri="{FF2B5EF4-FFF2-40B4-BE49-F238E27FC236}">
                <a16:creationId xmlns:a16="http://schemas.microsoft.com/office/drawing/2014/main" id="{C1828F0D-627E-4EA4-B4C0-01B6ED2EEBFB}"/>
              </a:ext>
            </a:extLst>
          </p:cNvPr>
          <p:cNvSpPr/>
          <p:nvPr/>
        </p:nvSpPr>
        <p:spPr>
          <a:xfrm>
            <a:off x="125827" y="1922591"/>
            <a:ext cx="1934985" cy="560610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rgbClr val="007382"/>
                </a:solidFill>
              </a:rPr>
              <a:t>Сегмент стейкхолдеров</a:t>
            </a:r>
            <a:endParaRPr lang="en-US" sz="1200" dirty="0">
              <a:solidFill>
                <a:srgbClr val="007382"/>
              </a:solidFill>
            </a:endParaRPr>
          </a:p>
        </p:txBody>
      </p:sp>
      <p:sp>
        <p:nvSpPr>
          <p:cNvPr id="15" name="Прямоугольник: скругленные углы 12">
            <a:extLst>
              <a:ext uri="{FF2B5EF4-FFF2-40B4-BE49-F238E27FC236}">
                <a16:creationId xmlns:a16="http://schemas.microsoft.com/office/drawing/2014/main" id="{B4A7D699-F2DD-4F67-B651-3D1064C12546}"/>
              </a:ext>
            </a:extLst>
          </p:cNvPr>
          <p:cNvSpPr/>
          <p:nvPr/>
        </p:nvSpPr>
        <p:spPr>
          <a:xfrm>
            <a:off x="7574645" y="2986220"/>
            <a:ext cx="2161959" cy="619351"/>
          </a:xfrm>
          <a:prstGeom prst="rect">
            <a:avLst/>
          </a:prstGeom>
          <a:noFill/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rgbClr val="007382"/>
                </a:solidFill>
              </a:rPr>
              <a:t>В чем заключается проблема / ограничение по детерминанте?</a:t>
            </a:r>
            <a:endParaRPr lang="en-US" sz="1200" dirty="0">
              <a:solidFill>
                <a:srgbClr val="007382"/>
              </a:solidFill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717E97E-366A-40D9-BAD1-E6D6F073318E}"/>
              </a:ext>
            </a:extLst>
          </p:cNvPr>
          <p:cNvGrpSpPr/>
          <p:nvPr/>
        </p:nvGrpSpPr>
        <p:grpSpPr>
          <a:xfrm>
            <a:off x="5171550" y="2243350"/>
            <a:ext cx="2074374" cy="1362222"/>
            <a:chOff x="5407081" y="2243350"/>
            <a:chExt cx="2074374" cy="1362222"/>
          </a:xfrm>
        </p:grpSpPr>
        <p:sp>
          <p:nvSpPr>
            <p:cNvPr id="9" name="Прямоугольник: скругленные углы 12">
              <a:extLst>
                <a:ext uri="{FF2B5EF4-FFF2-40B4-BE49-F238E27FC236}">
                  <a16:creationId xmlns:a16="http://schemas.microsoft.com/office/drawing/2014/main" id="{804BE48E-6191-443A-BEB5-22C3B85E8526}"/>
                </a:ext>
              </a:extLst>
            </p:cNvPr>
            <p:cNvSpPr/>
            <p:nvPr/>
          </p:nvSpPr>
          <p:spPr>
            <a:xfrm>
              <a:off x="6402606" y="2243350"/>
              <a:ext cx="1078849" cy="61632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900" dirty="0">
                  <a:solidFill>
                    <a:srgbClr val="007382"/>
                  </a:solidFill>
                </a:rPr>
                <a:t>Детерминанта 1</a:t>
              </a:r>
              <a:endParaRPr lang="en-US" sz="900" dirty="0">
                <a:solidFill>
                  <a:srgbClr val="007382"/>
                </a:solidFill>
              </a:endParaRPr>
            </a:p>
          </p:txBody>
        </p:sp>
        <p:sp>
          <p:nvSpPr>
            <p:cNvPr id="10" name="Прямоугольник: скругленные углы 12">
              <a:extLst>
                <a:ext uri="{FF2B5EF4-FFF2-40B4-BE49-F238E27FC236}">
                  <a16:creationId xmlns:a16="http://schemas.microsoft.com/office/drawing/2014/main" id="{BCE402A4-256F-4763-AC0F-8A2A66C61719}"/>
                </a:ext>
              </a:extLst>
            </p:cNvPr>
            <p:cNvSpPr/>
            <p:nvPr/>
          </p:nvSpPr>
          <p:spPr>
            <a:xfrm>
              <a:off x="6402606" y="2986221"/>
              <a:ext cx="1078849" cy="619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900" dirty="0">
                  <a:solidFill>
                    <a:srgbClr val="007382"/>
                  </a:solidFill>
                </a:rPr>
                <a:t>Детерминанта </a:t>
              </a:r>
              <a:r>
                <a:rPr lang="en-US" sz="900" dirty="0">
                  <a:solidFill>
                    <a:srgbClr val="007382"/>
                  </a:solidFill>
                </a:rPr>
                <a:t>N</a:t>
              </a: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CAAB00F-E9FD-4738-BA1F-51381FF1573C}"/>
                </a:ext>
              </a:extLst>
            </p:cNvPr>
            <p:cNvGrpSpPr/>
            <p:nvPr/>
          </p:nvGrpSpPr>
          <p:grpSpPr>
            <a:xfrm>
              <a:off x="5407081" y="2430242"/>
              <a:ext cx="995521" cy="1041812"/>
              <a:chOff x="4560916" y="2430242"/>
              <a:chExt cx="995521" cy="1041812"/>
            </a:xfrm>
          </p:grpSpPr>
          <p:sp>
            <p:nvSpPr>
              <p:cNvPr id="8" name="Прямоугольник: скругленные углы 12">
                <a:extLst>
                  <a:ext uri="{FF2B5EF4-FFF2-40B4-BE49-F238E27FC236}">
                    <a16:creationId xmlns:a16="http://schemas.microsoft.com/office/drawing/2014/main" id="{ABD98DB2-D85C-4C54-99DF-C3BDC995961A}"/>
                  </a:ext>
                </a:extLst>
              </p:cNvPr>
              <p:cNvSpPr/>
              <p:nvPr/>
            </p:nvSpPr>
            <p:spPr>
              <a:xfrm>
                <a:off x="4560916" y="2675303"/>
                <a:ext cx="611354" cy="56060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0738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>
                <a:noAutofit/>
              </a:bodyPr>
              <a:lstStyle/>
              <a:p>
                <a:r>
                  <a:rPr lang="ru-RU" sz="1100" dirty="0">
                    <a:solidFill>
                      <a:srgbClr val="007382"/>
                    </a:solidFill>
                  </a:rPr>
                  <a:t>Лог. модель</a:t>
                </a:r>
                <a:endParaRPr lang="en-US" sz="1100" dirty="0">
                  <a:solidFill>
                    <a:srgbClr val="007382"/>
                  </a:solidFill>
                </a:endParaRPr>
              </a:p>
            </p:txBody>
          </p:sp>
          <p:cxnSp>
            <p:nvCxnSpPr>
              <p:cNvPr id="17" name="Соединитель: уступ 16">
                <a:extLst>
                  <a:ext uri="{FF2B5EF4-FFF2-40B4-BE49-F238E27FC236}">
                    <a16:creationId xmlns:a16="http://schemas.microsoft.com/office/drawing/2014/main" id="{21FCFCA8-288C-484D-B395-0F4D74FC4BD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158620" y="2430242"/>
                <a:ext cx="397817" cy="43195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00738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Соединитель: уступ 21">
                <a:extLst>
                  <a:ext uri="{FF2B5EF4-FFF2-40B4-BE49-F238E27FC236}">
                    <a16:creationId xmlns:a16="http://schemas.microsoft.com/office/drawing/2014/main" id="{0D3314D0-FA21-4578-84D1-6471461825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58620" y="3102392"/>
                <a:ext cx="397817" cy="36966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00738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49A510D-5A90-4280-828D-13EC3F06F26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7245924" y="2551511"/>
            <a:ext cx="328721" cy="2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BDA8C65-21E0-4BBD-BA5F-CBF630459639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9736604" y="2551509"/>
            <a:ext cx="191929" cy="2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D90C70A-2665-4A12-9716-97962CC46EF1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7245924" y="3295896"/>
            <a:ext cx="328721" cy="1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E7B3C4E-1964-4679-B19D-454CACFB2D5A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9736604" y="3295896"/>
            <a:ext cx="191929" cy="0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26C42B0-F658-44F8-8A72-E5060DDBD6E5}"/>
              </a:ext>
            </a:extLst>
          </p:cNvPr>
          <p:cNvGrpSpPr/>
          <p:nvPr/>
        </p:nvGrpSpPr>
        <p:grpSpPr>
          <a:xfrm>
            <a:off x="2509003" y="2262765"/>
            <a:ext cx="2450710" cy="1284064"/>
            <a:chOff x="2409058" y="2262765"/>
            <a:chExt cx="2450710" cy="1284064"/>
          </a:xfrm>
        </p:grpSpPr>
        <p:sp>
          <p:nvSpPr>
            <p:cNvPr id="6" name="Прямоугольник: скругленные углы 12">
              <a:extLst>
                <a:ext uri="{FF2B5EF4-FFF2-40B4-BE49-F238E27FC236}">
                  <a16:creationId xmlns:a16="http://schemas.microsoft.com/office/drawing/2014/main" id="{93D692A6-3E37-4A16-81F9-86BE83DB886B}"/>
                </a:ext>
              </a:extLst>
            </p:cNvPr>
            <p:cNvSpPr/>
            <p:nvPr/>
          </p:nvSpPr>
          <p:spPr>
            <a:xfrm>
              <a:off x="2409058" y="2262765"/>
              <a:ext cx="1399568" cy="5606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1200" dirty="0">
                  <a:solidFill>
                    <a:srgbClr val="007382"/>
                  </a:solidFill>
                </a:rPr>
                <a:t>Сокращение разрыва</a:t>
              </a:r>
              <a:endParaRPr lang="en-US" sz="1200" dirty="0">
                <a:solidFill>
                  <a:srgbClr val="007382"/>
                </a:solidFill>
              </a:endParaRPr>
            </a:p>
          </p:txBody>
        </p:sp>
        <p:sp>
          <p:nvSpPr>
            <p:cNvPr id="7" name="Прямоугольник: скругленные углы 12">
              <a:extLst>
                <a:ext uri="{FF2B5EF4-FFF2-40B4-BE49-F238E27FC236}">
                  <a16:creationId xmlns:a16="http://schemas.microsoft.com/office/drawing/2014/main" id="{D706DD76-AF72-48CB-92CA-AABBE8377827}"/>
                </a:ext>
              </a:extLst>
            </p:cNvPr>
            <p:cNvSpPr/>
            <p:nvPr/>
          </p:nvSpPr>
          <p:spPr>
            <a:xfrm>
              <a:off x="2409058" y="2986221"/>
              <a:ext cx="1399568" cy="5606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1200" dirty="0">
                  <a:solidFill>
                    <a:srgbClr val="007382"/>
                  </a:solidFill>
                </a:rPr>
                <a:t>Опережение / выход в лидеры</a:t>
              </a:r>
              <a:endParaRPr lang="en-US" sz="1200" dirty="0">
                <a:solidFill>
                  <a:srgbClr val="007382"/>
                </a:solidFill>
              </a:endParaRPr>
            </a:p>
          </p:txBody>
        </p:sp>
        <p:sp>
          <p:nvSpPr>
            <p:cNvPr id="33" name="Прямоугольник: скругленные углы 12">
              <a:extLst>
                <a:ext uri="{FF2B5EF4-FFF2-40B4-BE49-F238E27FC236}">
                  <a16:creationId xmlns:a16="http://schemas.microsoft.com/office/drawing/2014/main" id="{40B9DE15-75F6-4BF2-9DF7-950362A23058}"/>
                </a:ext>
              </a:extLst>
            </p:cNvPr>
            <p:cNvSpPr/>
            <p:nvPr/>
          </p:nvSpPr>
          <p:spPr>
            <a:xfrm>
              <a:off x="3832705" y="2262765"/>
              <a:ext cx="1027063" cy="5606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pPr algn="ctr"/>
              <a:r>
                <a:rPr lang="ru-RU" sz="1200" dirty="0">
                  <a:solidFill>
                    <a:srgbClr val="C00000"/>
                  </a:solidFill>
                </a:rPr>
                <a:t>КПЭ цели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" name="Прямоугольник: скругленные углы 12">
              <a:extLst>
                <a:ext uri="{FF2B5EF4-FFF2-40B4-BE49-F238E27FC236}">
                  <a16:creationId xmlns:a16="http://schemas.microsoft.com/office/drawing/2014/main" id="{E80C924A-1D5D-4291-9688-E60F47D120AF}"/>
                </a:ext>
              </a:extLst>
            </p:cNvPr>
            <p:cNvSpPr/>
            <p:nvPr/>
          </p:nvSpPr>
          <p:spPr>
            <a:xfrm>
              <a:off x="3832705" y="2986221"/>
              <a:ext cx="1027063" cy="5606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pPr algn="ctr"/>
              <a:r>
                <a:rPr lang="ru-RU" sz="1200" dirty="0">
                  <a:solidFill>
                    <a:srgbClr val="C00000"/>
                  </a:solidFill>
                </a:rPr>
                <a:t>КПЭ цели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Прямоугольник: скругленные углы 12">
            <a:extLst>
              <a:ext uri="{FF2B5EF4-FFF2-40B4-BE49-F238E27FC236}">
                <a16:creationId xmlns:a16="http://schemas.microsoft.com/office/drawing/2014/main" id="{3314031A-70F9-4EB6-8DCB-820ACF2EA8EF}"/>
              </a:ext>
            </a:extLst>
          </p:cNvPr>
          <p:cNvSpPr/>
          <p:nvPr/>
        </p:nvSpPr>
        <p:spPr>
          <a:xfrm>
            <a:off x="7245924" y="1406031"/>
            <a:ext cx="2041629" cy="5606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b="1" dirty="0">
                <a:solidFill>
                  <a:srgbClr val="007382"/>
                </a:solidFill>
              </a:rPr>
              <a:t>КОРНЕВЫЕ ПРИЧИНЫ ПРОБЛЕМ</a:t>
            </a:r>
            <a:endParaRPr lang="en-US" sz="1200" b="1" dirty="0">
              <a:solidFill>
                <a:srgbClr val="007382"/>
              </a:solidFill>
            </a:endParaRPr>
          </a:p>
        </p:txBody>
      </p:sp>
      <p:sp>
        <p:nvSpPr>
          <p:cNvPr id="37" name="Прямоугольник: скругленные углы 12">
            <a:extLst>
              <a:ext uri="{FF2B5EF4-FFF2-40B4-BE49-F238E27FC236}">
                <a16:creationId xmlns:a16="http://schemas.microsoft.com/office/drawing/2014/main" id="{3AFD8FEE-ECC2-4497-B65B-B509961764A7}"/>
              </a:ext>
            </a:extLst>
          </p:cNvPr>
          <p:cNvSpPr/>
          <p:nvPr/>
        </p:nvSpPr>
        <p:spPr>
          <a:xfrm>
            <a:off x="10387234" y="1406676"/>
            <a:ext cx="1387625" cy="55931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algn="ctr"/>
            <a:r>
              <a:rPr lang="ru-RU" sz="1200" b="1" dirty="0">
                <a:solidFill>
                  <a:srgbClr val="007382"/>
                </a:solidFill>
              </a:rPr>
              <a:t>РЕШЕНИЕ</a:t>
            </a:r>
            <a:endParaRPr lang="en-US" sz="1200" b="1" dirty="0">
              <a:solidFill>
                <a:srgbClr val="007382"/>
              </a:solidFill>
            </a:endParaRP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17EECC3E-88F1-4827-B6CB-EFCCA4062540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1824434" y="1686335"/>
            <a:ext cx="1396393" cy="1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70B7D6D-12B8-46AD-A5DC-049751017D70}"/>
              </a:ext>
            </a:extLst>
          </p:cNvPr>
          <p:cNvCxnSpPr>
            <a:cxnSpLocks/>
            <a:stCxn id="13" idx="3"/>
            <a:endCxn id="36" idx="1"/>
          </p:cNvCxnSpPr>
          <p:nvPr/>
        </p:nvCxnSpPr>
        <p:spPr>
          <a:xfrm flipV="1">
            <a:off x="4247890" y="1686335"/>
            <a:ext cx="2998034" cy="1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992CFCE1-1EC9-442D-9952-55DA4E86784D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9287553" y="1686335"/>
            <a:ext cx="1099681" cy="0"/>
          </a:xfrm>
          <a:prstGeom prst="straightConnector1">
            <a:avLst/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: уступ 71">
            <a:extLst>
              <a:ext uri="{FF2B5EF4-FFF2-40B4-BE49-F238E27FC236}">
                <a16:creationId xmlns:a16="http://schemas.microsoft.com/office/drawing/2014/main" id="{DECB8FBD-71B8-496D-8358-FA40C6A61A24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2060812" y="2202896"/>
            <a:ext cx="448191" cy="340173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Соединитель: уступ 74">
            <a:extLst>
              <a:ext uri="{FF2B5EF4-FFF2-40B4-BE49-F238E27FC236}">
                <a16:creationId xmlns:a16="http://schemas.microsoft.com/office/drawing/2014/main" id="{568D3205-FEF1-42C9-8726-8FF1DEB0B1CF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2060812" y="2543069"/>
            <a:ext cx="448191" cy="343451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9847F427-91E2-46EB-B37C-45DA8CA738D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060812" y="2543069"/>
            <a:ext cx="448191" cy="1025294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: уступ 80">
            <a:extLst>
              <a:ext uri="{FF2B5EF4-FFF2-40B4-BE49-F238E27FC236}">
                <a16:creationId xmlns:a16="http://schemas.microsoft.com/office/drawing/2014/main" id="{18F27230-28FA-4049-9686-2DE1C5212820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>
            <a:off x="2060812" y="2202896"/>
            <a:ext cx="448191" cy="1063629"/>
          </a:xfrm>
          <a:prstGeom prst="bentConnector3">
            <a:avLst>
              <a:gd name="adj1" fmla="val 50000"/>
            </a:avLst>
          </a:prstGeom>
          <a:ln>
            <a:solidFill>
              <a:srgbClr val="007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09860742-B6E0-4B3B-9221-C979FC80C77F}"/>
              </a:ext>
            </a:extLst>
          </p:cNvPr>
          <p:cNvGrpSpPr/>
          <p:nvPr/>
        </p:nvGrpSpPr>
        <p:grpSpPr>
          <a:xfrm>
            <a:off x="9928533" y="2243350"/>
            <a:ext cx="2165468" cy="1362221"/>
            <a:chOff x="10261047" y="2243350"/>
            <a:chExt cx="2165468" cy="1362221"/>
          </a:xfrm>
        </p:grpSpPr>
        <p:sp>
          <p:nvSpPr>
            <p:cNvPr id="14" name="Прямоугольник: скругленные углы 12">
              <a:extLst>
                <a:ext uri="{FF2B5EF4-FFF2-40B4-BE49-F238E27FC236}">
                  <a16:creationId xmlns:a16="http://schemas.microsoft.com/office/drawing/2014/main" id="{E24C427E-E884-4340-AB14-C3E3F5F461E5}"/>
                </a:ext>
              </a:extLst>
            </p:cNvPr>
            <p:cNvSpPr/>
            <p:nvPr/>
          </p:nvSpPr>
          <p:spPr>
            <a:xfrm>
              <a:off x="10261047" y="2243350"/>
              <a:ext cx="1099681" cy="61631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1200" dirty="0">
                  <a:solidFill>
                    <a:srgbClr val="007382"/>
                  </a:solidFill>
                </a:rPr>
                <a:t>Решение = страт-инициатива</a:t>
              </a:r>
              <a:endParaRPr lang="en-US" sz="1200" dirty="0">
                <a:solidFill>
                  <a:srgbClr val="007382"/>
                </a:solidFill>
              </a:endParaRPr>
            </a:p>
          </p:txBody>
        </p:sp>
        <p:sp>
          <p:nvSpPr>
            <p:cNvPr id="16" name="Прямоугольник: скругленные углы 12">
              <a:extLst>
                <a:ext uri="{FF2B5EF4-FFF2-40B4-BE49-F238E27FC236}">
                  <a16:creationId xmlns:a16="http://schemas.microsoft.com/office/drawing/2014/main" id="{F5D60D0B-9AAF-4C1C-8719-E2DF94A72B9E}"/>
                </a:ext>
              </a:extLst>
            </p:cNvPr>
            <p:cNvSpPr/>
            <p:nvPr/>
          </p:nvSpPr>
          <p:spPr>
            <a:xfrm>
              <a:off x="10261047" y="2986220"/>
              <a:ext cx="1099681" cy="619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38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r>
                <a:rPr lang="ru-RU" sz="1200" dirty="0">
                  <a:solidFill>
                    <a:srgbClr val="007382"/>
                  </a:solidFill>
                </a:rPr>
                <a:t>Решение = страт-инициатива</a:t>
              </a:r>
              <a:endParaRPr lang="en-US" sz="1200" dirty="0">
                <a:solidFill>
                  <a:srgbClr val="007382"/>
                </a:solidFill>
              </a:endParaRPr>
            </a:p>
          </p:txBody>
        </p:sp>
        <p:sp>
          <p:nvSpPr>
            <p:cNvPr id="84" name="Прямоугольник: скругленные углы 12">
              <a:extLst>
                <a:ext uri="{FF2B5EF4-FFF2-40B4-BE49-F238E27FC236}">
                  <a16:creationId xmlns:a16="http://schemas.microsoft.com/office/drawing/2014/main" id="{153B064D-0359-4AAB-9CDB-BC0F3344EA49}"/>
                </a:ext>
              </a:extLst>
            </p:cNvPr>
            <p:cNvSpPr/>
            <p:nvPr/>
          </p:nvSpPr>
          <p:spPr>
            <a:xfrm>
              <a:off x="11399451" y="2243351"/>
              <a:ext cx="1027063" cy="61631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pPr algn="ctr"/>
              <a:r>
                <a:rPr lang="ru-RU" sz="1100" dirty="0">
                  <a:solidFill>
                    <a:srgbClr val="0070C0"/>
                  </a:solidFill>
                </a:rPr>
                <a:t>КПЭ страт-инициативы</a:t>
              </a:r>
              <a:endParaRPr lang="en-US" sz="1100" dirty="0">
                <a:solidFill>
                  <a:srgbClr val="0070C0"/>
                </a:solidFill>
              </a:endParaRPr>
            </a:p>
          </p:txBody>
        </p:sp>
        <p:sp>
          <p:nvSpPr>
            <p:cNvPr id="87" name="Прямоугольник: скругленные углы 12">
              <a:extLst>
                <a:ext uri="{FF2B5EF4-FFF2-40B4-BE49-F238E27FC236}">
                  <a16:creationId xmlns:a16="http://schemas.microsoft.com/office/drawing/2014/main" id="{BFCE3DFF-6B93-4F8F-965D-A8D51658A47A}"/>
                </a:ext>
              </a:extLst>
            </p:cNvPr>
            <p:cNvSpPr/>
            <p:nvPr/>
          </p:nvSpPr>
          <p:spPr>
            <a:xfrm>
              <a:off x="11399452" y="2986220"/>
              <a:ext cx="1027063" cy="619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rtlCol="0" anchor="ctr">
              <a:noAutofit/>
            </a:bodyPr>
            <a:lstStyle/>
            <a:p>
              <a:pPr algn="ctr"/>
              <a:r>
                <a:rPr lang="ru-RU" sz="1100" dirty="0">
                  <a:solidFill>
                    <a:srgbClr val="0070C0"/>
                  </a:solidFill>
                </a:rPr>
                <a:t>КПЭ страт-инициативы</a:t>
              </a:r>
              <a:endParaRPr lang="en-US" sz="11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05" name="Прямоугольник: скругленные углы 12">
            <a:extLst>
              <a:ext uri="{FF2B5EF4-FFF2-40B4-BE49-F238E27FC236}">
                <a16:creationId xmlns:a16="http://schemas.microsoft.com/office/drawing/2014/main" id="{5676FEB5-C458-4640-B7E4-4515AC089418}"/>
              </a:ext>
            </a:extLst>
          </p:cNvPr>
          <p:cNvSpPr/>
          <p:nvPr/>
        </p:nvSpPr>
        <p:spPr>
          <a:xfrm>
            <a:off x="2158559" y="5096367"/>
            <a:ext cx="1934986" cy="10252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измеряем эффект для сегмента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стейкхолдера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6" name="Соединитель: уступ 105">
            <a:extLst>
              <a:ext uri="{FF2B5EF4-FFF2-40B4-BE49-F238E27FC236}">
                <a16:creationId xmlns:a16="http://schemas.microsoft.com/office/drawing/2014/main" id="{80E4FB8D-89F9-4669-AF5E-4D0154FD4C18}"/>
              </a:ext>
            </a:extLst>
          </p:cNvPr>
          <p:cNvCxnSpPr>
            <a:cxnSpLocks/>
            <a:stCxn id="34" idx="2"/>
            <a:endCxn id="105" idx="0"/>
          </p:cNvCxnSpPr>
          <p:nvPr/>
        </p:nvCxnSpPr>
        <p:spPr>
          <a:xfrm rot="5400000">
            <a:off x="3011348" y="3661533"/>
            <a:ext cx="1549538" cy="1320130"/>
          </a:xfrm>
          <a:prstGeom prst="bentConnector3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: скругленные углы 12">
            <a:extLst>
              <a:ext uri="{FF2B5EF4-FFF2-40B4-BE49-F238E27FC236}">
                <a16:creationId xmlns:a16="http://schemas.microsoft.com/office/drawing/2014/main" id="{97F15D0A-A3FD-4186-ADA1-5309C1CC844B}"/>
              </a:ext>
            </a:extLst>
          </p:cNvPr>
          <p:cNvSpPr/>
          <p:nvPr/>
        </p:nvSpPr>
        <p:spPr>
          <a:xfrm>
            <a:off x="10192797" y="5095982"/>
            <a:ext cx="1934986" cy="102567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измеряем, что ограничение снято?</a:t>
            </a:r>
          </a:p>
          <a:p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Каков результат реализации решения?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2" name="Соединитель: уступ 111">
            <a:extLst>
              <a:ext uri="{FF2B5EF4-FFF2-40B4-BE49-F238E27FC236}">
                <a16:creationId xmlns:a16="http://schemas.microsoft.com/office/drawing/2014/main" id="{EAB4BFAB-2EEF-465D-B214-C966B29F4A78}"/>
              </a:ext>
            </a:extLst>
          </p:cNvPr>
          <p:cNvCxnSpPr>
            <a:cxnSpLocks/>
            <a:stCxn id="87" idx="2"/>
            <a:endCxn id="110" idx="0"/>
          </p:cNvCxnSpPr>
          <p:nvPr/>
        </p:nvCxnSpPr>
        <p:spPr>
          <a:xfrm rot="5400000">
            <a:off x="10625175" y="4140686"/>
            <a:ext cx="1490411" cy="42018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: скругленные углы 12">
            <a:extLst>
              <a:ext uri="{FF2B5EF4-FFF2-40B4-BE49-F238E27FC236}">
                <a16:creationId xmlns:a16="http://schemas.microsoft.com/office/drawing/2014/main" id="{E2DFB208-3C12-40B9-B78D-79016817878C}"/>
              </a:ext>
            </a:extLst>
          </p:cNvPr>
          <p:cNvSpPr/>
          <p:nvPr/>
        </p:nvSpPr>
        <p:spPr>
          <a:xfrm>
            <a:off x="122220" y="5096368"/>
            <a:ext cx="1934986" cy="102529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Формулировка цели: какой эффект должен быть реализован для сегмента стейкхолдера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Прямоугольник: скругленные углы 12">
            <a:extLst>
              <a:ext uri="{FF2B5EF4-FFF2-40B4-BE49-F238E27FC236}">
                <a16:creationId xmlns:a16="http://schemas.microsoft.com/office/drawing/2014/main" id="{FFED8573-2A0B-4E18-A0E4-D889AAD3BE6C}"/>
              </a:ext>
            </a:extLst>
          </p:cNvPr>
          <p:cNvSpPr/>
          <p:nvPr/>
        </p:nvSpPr>
        <p:spPr>
          <a:xfrm>
            <a:off x="4196235" y="5096368"/>
            <a:ext cx="3638016" cy="102529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Есть ли / Каковы проблемы по детерминанте, ограничивающие достижение цели?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Какие условия, необходимые для достижения цели, не выполнены в настоящий момент?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5A6523D1-C060-46D6-A4E4-A07CDDF27AEC}"/>
              </a:ext>
            </a:extLst>
          </p:cNvPr>
          <p:cNvCxnSpPr>
            <a:cxnSpLocks/>
            <a:stCxn id="15" idx="2"/>
            <a:endCxn id="57" idx="0"/>
          </p:cNvCxnSpPr>
          <p:nvPr/>
        </p:nvCxnSpPr>
        <p:spPr>
          <a:xfrm rot="5400000">
            <a:off x="6590036" y="3030778"/>
            <a:ext cx="1490797" cy="2640382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: скругленные углы 12">
            <a:extLst>
              <a:ext uri="{FF2B5EF4-FFF2-40B4-BE49-F238E27FC236}">
                <a16:creationId xmlns:a16="http://schemas.microsoft.com/office/drawing/2014/main" id="{43B83A0A-74B5-4EF5-B114-5B1C1CFE0A6C}"/>
              </a:ext>
            </a:extLst>
          </p:cNvPr>
          <p:cNvSpPr/>
          <p:nvPr/>
        </p:nvSpPr>
        <p:spPr>
          <a:xfrm>
            <a:off x="7932544" y="5095982"/>
            <a:ext cx="2161960" cy="102567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Инициатива / программа инициатив для снятия проблемы ограничения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1" name="Соединитель: уступ 70">
            <a:extLst>
              <a:ext uri="{FF2B5EF4-FFF2-40B4-BE49-F238E27FC236}">
                <a16:creationId xmlns:a16="http://schemas.microsoft.com/office/drawing/2014/main" id="{17AB2AF4-51C1-489B-BD1B-0011BA3810A2}"/>
              </a:ext>
            </a:extLst>
          </p:cNvPr>
          <p:cNvCxnSpPr>
            <a:cxnSpLocks/>
            <a:stCxn id="16" idx="2"/>
            <a:endCxn id="70" idx="0"/>
          </p:cNvCxnSpPr>
          <p:nvPr/>
        </p:nvCxnSpPr>
        <p:spPr>
          <a:xfrm rot="5400000">
            <a:off x="9000744" y="3618351"/>
            <a:ext cx="1490411" cy="146485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8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D0659D6-DCB3-4E4D-A3DE-B4A1C8B71A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1600" dirty="0"/>
              <a:t>Постановка целей на основании статистический данных и результатов опросов населения и бизнеса </a:t>
            </a:r>
            <a:r>
              <a:rPr lang="ru-RU" sz="1600" dirty="0" smtClean="0"/>
              <a:t>(пример) (1</a:t>
            </a:r>
            <a:r>
              <a:rPr lang="ru-RU" sz="1600" dirty="0"/>
              <a:t>)</a:t>
            </a:r>
            <a:endParaRPr lang="en-US" sz="1600" dirty="0"/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id="{FD801BEA-CA01-4418-AA6A-57F3CECE601D}"/>
              </a:ext>
            </a:extLst>
          </p:cNvPr>
          <p:cNvSpPr/>
          <p:nvPr/>
        </p:nvSpPr>
        <p:spPr>
          <a:xfrm>
            <a:off x="3180522" y="1201770"/>
            <a:ext cx="4711148" cy="500787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Возможность реализации бизнес-проектов, обеспечение необходимого уровня доходности и развитие</a:t>
            </a:r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231DBC9D-16B1-4C09-A713-71732B5A0C92}"/>
              </a:ext>
            </a:extLst>
          </p:cNvPr>
          <p:cNvSpPr/>
          <p:nvPr/>
        </p:nvSpPr>
        <p:spPr>
          <a:xfrm>
            <a:off x="1934817" y="1201770"/>
            <a:ext cx="1182757" cy="50078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</a:rPr>
              <a:t>БИЗНЕС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F38A5-1A66-4E31-B43E-E2CA05FB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2" y="2051184"/>
            <a:ext cx="4584589" cy="2755631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35312F1-BFE4-4499-A953-6C93BB1EAC88}"/>
              </a:ext>
            </a:extLst>
          </p:cNvPr>
          <p:cNvSpPr/>
          <p:nvPr/>
        </p:nvSpPr>
        <p:spPr>
          <a:xfrm>
            <a:off x="3677478" y="2464904"/>
            <a:ext cx="795131" cy="170953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" name="Выноска: изогнутая линия с чертой 9">
            <a:extLst>
              <a:ext uri="{FF2B5EF4-FFF2-40B4-BE49-F238E27FC236}">
                <a16:creationId xmlns:a16="http://schemas.microsoft.com/office/drawing/2014/main" id="{5821C811-BBAE-417B-B148-398E3B84DC10}"/>
              </a:ext>
            </a:extLst>
          </p:cNvPr>
          <p:cNvSpPr/>
          <p:nvPr/>
        </p:nvSpPr>
        <p:spPr>
          <a:xfrm>
            <a:off x="5536096" y="2464904"/>
            <a:ext cx="1669774" cy="71189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161"/>
              <a:gd name="adj6" fmla="val -74048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Отставание от средних / лучших показателей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5DA2C3-A648-4565-A5DD-5D04261B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616" y="3681204"/>
            <a:ext cx="4584589" cy="2755631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77776D4B-D993-445E-A24B-2DFAD5B6ED61}"/>
              </a:ext>
            </a:extLst>
          </p:cNvPr>
          <p:cNvSpPr/>
          <p:nvPr/>
        </p:nvSpPr>
        <p:spPr>
          <a:xfrm>
            <a:off x="8739808" y="4806815"/>
            <a:ext cx="795131" cy="136869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" name="Выноска: изогнутая линия с чертой 12">
            <a:extLst>
              <a:ext uri="{FF2B5EF4-FFF2-40B4-BE49-F238E27FC236}">
                <a16:creationId xmlns:a16="http://schemas.microsoft.com/office/drawing/2014/main" id="{CBD0C192-ED6E-4BE7-8D73-515ADF394DBC}"/>
              </a:ext>
            </a:extLst>
          </p:cNvPr>
          <p:cNvSpPr/>
          <p:nvPr/>
        </p:nvSpPr>
        <p:spPr>
          <a:xfrm>
            <a:off x="10520865" y="4174435"/>
            <a:ext cx="1669774" cy="71189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9480"/>
              <a:gd name="adj6" fmla="val -74048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Отставание от средних / лучших показателей</a:t>
            </a:r>
          </a:p>
        </p:txBody>
      </p:sp>
      <p:sp>
        <p:nvSpPr>
          <p:cNvPr id="14" name="Выноска: изогнутая линия с чертой 13">
            <a:extLst>
              <a:ext uri="{FF2B5EF4-FFF2-40B4-BE49-F238E27FC236}">
                <a16:creationId xmlns:a16="http://schemas.microsoft.com/office/drawing/2014/main" id="{8186545B-FABD-4BD0-B340-9DA9A8C7BB01}"/>
              </a:ext>
            </a:extLst>
          </p:cNvPr>
          <p:cNvSpPr/>
          <p:nvPr/>
        </p:nvSpPr>
        <p:spPr>
          <a:xfrm>
            <a:off x="3233582" y="5230474"/>
            <a:ext cx="1669774" cy="71189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7446"/>
              <a:gd name="adj6" fmla="val 11071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Отрицательная динамика</a:t>
            </a:r>
          </a:p>
        </p:txBody>
      </p:sp>
      <p:sp>
        <p:nvSpPr>
          <p:cNvPr id="15" name="Прямоугольник: скругленные углы 12">
            <a:extLst>
              <a:ext uri="{FF2B5EF4-FFF2-40B4-BE49-F238E27FC236}">
                <a16:creationId xmlns:a16="http://schemas.microsoft.com/office/drawing/2014/main" id="{3A316CDA-996E-4D2B-B6DF-B96FB5C0250E}"/>
              </a:ext>
            </a:extLst>
          </p:cNvPr>
          <p:cNvSpPr/>
          <p:nvPr/>
        </p:nvSpPr>
        <p:spPr>
          <a:xfrm>
            <a:off x="7891670" y="2051184"/>
            <a:ext cx="3959028" cy="1166181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</a:rPr>
              <a:t>ЦЕЛЬ Э_1 (пример)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Повышение инвестиционной активности компаний региона 50% (до уровня 25% к ВРП) к 2030 г.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4968BC0-D3B1-4AF2-9366-B25F465B74F3}"/>
              </a:ext>
            </a:extLst>
          </p:cNvPr>
          <p:cNvSpPr/>
          <p:nvPr/>
        </p:nvSpPr>
        <p:spPr>
          <a:xfrm>
            <a:off x="2403795" y="3568149"/>
            <a:ext cx="2040835" cy="38762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id="{C9135F69-5776-4AA5-B87B-DFED0B01355F}"/>
              </a:ext>
            </a:extLst>
          </p:cNvPr>
          <p:cNvSpPr>
            <a:spLocks noChangeAspect="1"/>
          </p:cNvSpPr>
          <p:nvPr/>
        </p:nvSpPr>
        <p:spPr>
          <a:xfrm>
            <a:off x="188536" y="1147950"/>
            <a:ext cx="1670081" cy="608426"/>
          </a:xfrm>
          <a:prstGeom prst="hexagon">
            <a:avLst/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Сильная экономика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19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D0659D6-DCB3-4E4D-A3DE-B4A1C8B71A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1600" dirty="0"/>
              <a:t>Постановка целей на основании статистический данных и результатов опросов населения и бизнеса </a:t>
            </a:r>
            <a:r>
              <a:rPr lang="ru-RU" sz="1600" dirty="0" smtClean="0"/>
              <a:t>(пример) (</a:t>
            </a:r>
            <a:r>
              <a:rPr lang="ru-RU" sz="1600" dirty="0" smtClean="0"/>
              <a:t>2)</a:t>
            </a:r>
            <a:endParaRPr lang="en-US" sz="1600" dirty="0"/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id="{FD801BEA-CA01-4418-AA6A-57F3CECE601D}"/>
              </a:ext>
            </a:extLst>
          </p:cNvPr>
          <p:cNvSpPr/>
          <p:nvPr/>
        </p:nvSpPr>
        <p:spPr>
          <a:xfrm>
            <a:off x="3180522" y="1201770"/>
            <a:ext cx="4711148" cy="500787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Возможность самореализации</a:t>
            </a:r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231DBC9D-16B1-4C09-A713-71732B5A0C92}"/>
              </a:ext>
            </a:extLst>
          </p:cNvPr>
          <p:cNvSpPr/>
          <p:nvPr/>
        </p:nvSpPr>
        <p:spPr>
          <a:xfrm>
            <a:off x="1928191" y="1201770"/>
            <a:ext cx="1182757" cy="50078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7382"/>
                </a:solidFill>
              </a:rPr>
              <a:t>ГРАЖДАНЕ</a:t>
            </a:r>
          </a:p>
        </p:txBody>
      </p:sp>
      <p:sp>
        <p:nvSpPr>
          <p:cNvPr id="15" name="Прямоугольник: скругленные углы 12">
            <a:extLst>
              <a:ext uri="{FF2B5EF4-FFF2-40B4-BE49-F238E27FC236}">
                <a16:creationId xmlns:a16="http://schemas.microsoft.com/office/drawing/2014/main" id="{3A316CDA-996E-4D2B-B6DF-B96FB5C0250E}"/>
              </a:ext>
            </a:extLst>
          </p:cNvPr>
          <p:cNvSpPr/>
          <p:nvPr/>
        </p:nvSpPr>
        <p:spPr>
          <a:xfrm>
            <a:off x="6251719" y="2114595"/>
            <a:ext cx="5764688" cy="1586979"/>
          </a:xfrm>
          <a:prstGeom prst="rect">
            <a:avLst/>
          </a:prstGeom>
          <a:solidFill>
            <a:schemeClr val="bg1"/>
          </a:solidFill>
          <a:ln w="6350">
            <a:solidFill>
              <a:srgbClr val="0073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7382"/>
                </a:solidFill>
              </a:rPr>
              <a:t>ЦЕЛЬ Э_6 (пример)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Развитие рынка труда и образования, предоставление возможности для самореализации: доля граждан, оценивающих возможность трудоустройства по желаемой специальности и в соответствии со своим уровнем квалификации на уровне «хорошо» и «очень хорошо» должна составит не менее 50% к 2025 г. и не менее 80% к 2035 г.</a:t>
            </a:r>
          </a:p>
        </p:txBody>
      </p:sp>
      <p:sp>
        <p:nvSpPr>
          <p:cNvPr id="22" name="Выноска: изогнутая линия с чертой 21">
            <a:extLst>
              <a:ext uri="{FF2B5EF4-FFF2-40B4-BE49-F238E27FC236}">
                <a16:creationId xmlns:a16="http://schemas.microsoft.com/office/drawing/2014/main" id="{1EBE3810-2FB1-430D-BD84-DF21A694D163}"/>
              </a:ext>
            </a:extLst>
          </p:cNvPr>
          <p:cNvSpPr/>
          <p:nvPr/>
        </p:nvSpPr>
        <p:spPr>
          <a:xfrm>
            <a:off x="4194920" y="2317338"/>
            <a:ext cx="1669774" cy="118605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679"/>
              <a:gd name="adj6" fmla="val -7761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900" dirty="0">
                <a:solidFill>
                  <a:schemeClr val="tx1"/>
                </a:solidFill>
              </a:rPr>
              <a:t>Более 80% граждан не находят возможности трудоустройства в соответствии со своей квалификацией / областью специализации </a:t>
            </a:r>
          </a:p>
        </p:txBody>
      </p:sp>
      <p:pic>
        <p:nvPicPr>
          <p:cNvPr id="28" name="Picture">
            <a:hlinkClick r:id="rId2"/>
            <a:extLst>
              <a:ext uri="{FF2B5EF4-FFF2-40B4-BE49-F238E27FC236}">
                <a16:creationId xmlns:a16="http://schemas.microsoft.com/office/drawing/2014/main" id="{3C481E3C-8EE5-4BB2-9213-FC705E9BE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00" t="3649" r="49988" b="63413"/>
          <a:stretch/>
        </p:blipFill>
        <p:spPr>
          <a:xfrm>
            <a:off x="328994" y="1978181"/>
            <a:ext cx="3054626" cy="225886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F1887-A706-409E-B0AC-D1E8449E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4" y="4687445"/>
            <a:ext cx="4303250" cy="1834465"/>
          </a:xfrm>
          <a:prstGeom prst="rect">
            <a:avLst/>
          </a:prstGeom>
        </p:spPr>
      </p:pic>
      <p:sp>
        <p:nvSpPr>
          <p:cNvPr id="29" name="Прямоугольник: скругленные углы 12">
            <a:extLst>
              <a:ext uri="{FF2B5EF4-FFF2-40B4-BE49-F238E27FC236}">
                <a16:creationId xmlns:a16="http://schemas.microsoft.com/office/drawing/2014/main" id="{FC13AC7B-C401-4A56-966A-A4D236A76AF7}"/>
              </a:ext>
            </a:extLst>
          </p:cNvPr>
          <p:cNvSpPr/>
          <p:nvPr/>
        </p:nvSpPr>
        <p:spPr>
          <a:xfrm>
            <a:off x="367806" y="4267263"/>
            <a:ext cx="4352888" cy="24540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900" dirty="0">
                <a:solidFill>
                  <a:schemeClr val="tx1"/>
                </a:solidFill>
              </a:rPr>
              <a:t>Доля граждан, оценивающих основную работу как не соответствующую полученной специальности (выборочное наблюдение)</a:t>
            </a:r>
          </a:p>
        </p:txBody>
      </p:sp>
      <p:sp>
        <p:nvSpPr>
          <p:cNvPr id="30" name="Выноска: изогнутая линия с чертой 29">
            <a:extLst>
              <a:ext uri="{FF2B5EF4-FFF2-40B4-BE49-F238E27FC236}">
                <a16:creationId xmlns:a16="http://schemas.microsoft.com/office/drawing/2014/main" id="{0ED0FED5-475C-4B4D-8DE6-49663381EBBB}"/>
              </a:ext>
            </a:extLst>
          </p:cNvPr>
          <p:cNvSpPr/>
          <p:nvPr/>
        </p:nvSpPr>
        <p:spPr>
          <a:xfrm>
            <a:off x="5390373" y="4512666"/>
            <a:ext cx="1209210" cy="118605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383"/>
              <a:gd name="adj6" fmla="val -218995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900" dirty="0">
                <a:solidFill>
                  <a:schemeClr val="tx1"/>
                </a:solidFill>
              </a:rPr>
              <a:t>? Несоответствие результатов опросов с данными Росстата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F1FBA5-FACA-4612-B6D3-E8FB4527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001" y="4687445"/>
            <a:ext cx="4303251" cy="1834465"/>
          </a:xfrm>
          <a:prstGeom prst="rect">
            <a:avLst/>
          </a:prstGeom>
        </p:spPr>
      </p:pic>
      <p:sp>
        <p:nvSpPr>
          <p:cNvPr id="32" name="Прямоугольник: скругленные углы 12">
            <a:extLst>
              <a:ext uri="{FF2B5EF4-FFF2-40B4-BE49-F238E27FC236}">
                <a16:creationId xmlns:a16="http://schemas.microsoft.com/office/drawing/2014/main" id="{B439D605-204B-42F1-A35D-F1D18D492008}"/>
              </a:ext>
            </a:extLst>
          </p:cNvPr>
          <p:cNvSpPr/>
          <p:nvPr/>
        </p:nvSpPr>
        <p:spPr>
          <a:xfrm>
            <a:off x="6931001" y="4231951"/>
            <a:ext cx="4352888" cy="24540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900" dirty="0">
                <a:solidFill>
                  <a:schemeClr val="tx1"/>
                </a:solidFill>
              </a:rPr>
              <a:t>Доля граждан, оценивающих удовлетворенность основной работой как «вполне удовлетворены» (выборочное наблюдение)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977E8FA-71AA-47C4-AD03-BBAFF57EE1BC}"/>
              </a:ext>
            </a:extLst>
          </p:cNvPr>
          <p:cNvCxnSpPr>
            <a:cxnSpLocks/>
          </p:cNvCxnSpPr>
          <p:nvPr/>
        </p:nvCxnSpPr>
        <p:spPr>
          <a:xfrm>
            <a:off x="6500190" y="4492787"/>
            <a:ext cx="0" cy="128016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9AF92EC-65BB-4503-A308-479DBBFB37FE}"/>
              </a:ext>
            </a:extLst>
          </p:cNvPr>
          <p:cNvCxnSpPr>
            <a:cxnSpLocks/>
          </p:cNvCxnSpPr>
          <p:nvPr/>
        </p:nvCxnSpPr>
        <p:spPr>
          <a:xfrm>
            <a:off x="6496216" y="4723075"/>
            <a:ext cx="2548393" cy="44527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id="{42A4FD34-7728-49D6-BE4C-28CC3B3AECFE}"/>
              </a:ext>
            </a:extLst>
          </p:cNvPr>
          <p:cNvSpPr>
            <a:spLocks noChangeAspect="1"/>
          </p:cNvSpPr>
          <p:nvPr/>
        </p:nvSpPr>
        <p:spPr>
          <a:xfrm>
            <a:off x="188536" y="1147950"/>
            <a:ext cx="1670081" cy="608426"/>
          </a:xfrm>
          <a:prstGeom prst="hexagon">
            <a:avLst/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914400" hangingPunct="0"/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Сильная экономика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07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160317">
  <a:themeElements>
    <a:clrScheme name="СГУ">
      <a:dk1>
        <a:sysClr val="windowText" lastClr="000000"/>
      </a:dk1>
      <a:lt1>
        <a:sysClr val="window" lastClr="FFFFFF"/>
      </a:lt1>
      <a:dk2>
        <a:srgbClr val="968087"/>
      </a:dk2>
      <a:lt2>
        <a:srgbClr val="E7E6E6"/>
      </a:lt2>
      <a:accent1>
        <a:srgbClr val="CC5742"/>
      </a:accent1>
      <a:accent2>
        <a:srgbClr val="59BFAC"/>
      </a:accent2>
      <a:accent3>
        <a:srgbClr val="71A9C5"/>
      </a:accent3>
      <a:accent4>
        <a:srgbClr val="A297B7"/>
      </a:accent4>
      <a:accent5>
        <a:srgbClr val="88917F"/>
      </a:accent5>
      <a:accent6>
        <a:srgbClr val="EBC6A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>
              <a:lumMod val="65000"/>
            </a:schemeClr>
          </a:solidFill>
        </a:ln>
      </a:spPr>
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rgbClr val="000000"/>
            </a:solidFill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Методология кратко по разработке Стратегии 210316" id="{532CB207-9931-4CB3-9517-7887F9E28422}" vid="{F5F6636A-A573-4735-9894-EE2102845664}"/>
    </a:ext>
  </a:extLst>
</a:theme>
</file>

<file path=ppt/theme/theme2.xml><?xml version="1.0" encoding="utf-8"?>
<a:theme xmlns:a="http://schemas.openxmlformats.org/drawingml/2006/main" name="Тема СГУ базовая серая">
  <a:themeElements>
    <a:clrScheme name="СГУ">
      <a:dk1>
        <a:sysClr val="windowText" lastClr="000000"/>
      </a:dk1>
      <a:lt1>
        <a:sysClr val="window" lastClr="FFFFFF"/>
      </a:lt1>
      <a:dk2>
        <a:srgbClr val="968087"/>
      </a:dk2>
      <a:lt2>
        <a:srgbClr val="E7E6E6"/>
      </a:lt2>
      <a:accent1>
        <a:srgbClr val="CC5742"/>
      </a:accent1>
      <a:accent2>
        <a:srgbClr val="59BFAC"/>
      </a:accent2>
      <a:accent3>
        <a:srgbClr val="71A9C5"/>
      </a:accent3>
      <a:accent4>
        <a:srgbClr val="A297B7"/>
      </a:accent4>
      <a:accent5>
        <a:srgbClr val="88917F"/>
      </a:accent5>
      <a:accent6>
        <a:srgbClr val="EBC6A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>
          <a:solidFill>
            <a:schemeClr val="bg1">
              <a:lumMod val="75000"/>
            </a:schemeClr>
          </a:solidFill>
        </a:ln>
      </a:spPr>
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20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етодология кратко по разработке Стратегии 210316" id="{532CB207-9931-4CB3-9517-7887F9E28422}" vid="{E19627C5-5F45-4366-B5E1-DC79C160DD9B}"/>
    </a:ext>
  </a:extLst>
</a:theme>
</file>

<file path=ppt/theme/theme3.xml><?xml version="1.0" encoding="utf-8"?>
<a:theme xmlns:a="http://schemas.openxmlformats.org/drawingml/2006/main" name="1_Тема СГУ базовая серая">
  <a:themeElements>
    <a:clrScheme name="СГУ">
      <a:dk1>
        <a:sysClr val="windowText" lastClr="000000"/>
      </a:dk1>
      <a:lt1>
        <a:sysClr val="window" lastClr="FFFFFF"/>
      </a:lt1>
      <a:dk2>
        <a:srgbClr val="968087"/>
      </a:dk2>
      <a:lt2>
        <a:srgbClr val="E7E6E6"/>
      </a:lt2>
      <a:accent1>
        <a:srgbClr val="CC5742"/>
      </a:accent1>
      <a:accent2>
        <a:srgbClr val="59BFAC"/>
      </a:accent2>
      <a:accent3>
        <a:srgbClr val="71A9C5"/>
      </a:accent3>
      <a:accent4>
        <a:srgbClr val="A297B7"/>
      </a:accent4>
      <a:accent5>
        <a:srgbClr val="88917F"/>
      </a:accent5>
      <a:accent6>
        <a:srgbClr val="EBC6A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>
          <a:solidFill>
            <a:schemeClr val="bg1">
              <a:lumMod val="75000"/>
            </a:schemeClr>
          </a:solidFill>
        </a:ln>
      </a:spPr>
      <a:bodyPr rot="0" spcFirstLastPara="0" vertOverflow="overflow" horzOverflow="overflow" vert="horz" wrap="square" lIns="144000" tIns="72000" rIns="144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20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етодология кратко по разработке Стратегии 210316" id="{532CB207-9931-4CB3-9517-7887F9E28422}" vid="{8E10BE21-D950-4664-9E6D-91AA3089D03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КК</Template>
  <TotalTime>14850</TotalTime>
  <Words>1941</Words>
  <Application>Microsoft Office PowerPoint</Application>
  <PresentationFormat>Широкоэкранный</PresentationFormat>
  <Paragraphs>358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Helvetica</vt:lpstr>
      <vt:lpstr>Times New Roman</vt:lpstr>
      <vt:lpstr>Wingdings</vt:lpstr>
      <vt:lpstr>Шаблон презентации 160317</vt:lpstr>
      <vt:lpstr>Тема СГУ базовая серая</vt:lpstr>
      <vt:lpstr>1_Тема СГУ базовая серая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Шинкаренко Петр Викторович</dc:creator>
  <cp:lastModifiedBy>User</cp:lastModifiedBy>
  <cp:revision>320</cp:revision>
  <cp:lastPrinted>2019-07-15T09:25:10Z</cp:lastPrinted>
  <dcterms:created xsi:type="dcterms:W3CDTF">2021-03-17T11:05:38Z</dcterms:created>
  <dcterms:modified xsi:type="dcterms:W3CDTF">2021-04-05T06:13:02Z</dcterms:modified>
</cp:coreProperties>
</file>