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7" r:id="rId2"/>
    <p:sldId id="295" r:id="rId3"/>
    <p:sldId id="298" r:id="rId4"/>
    <p:sldId id="292" r:id="rId5"/>
    <p:sldId id="294" r:id="rId6"/>
    <p:sldId id="299" r:id="rId7"/>
    <p:sldId id="300" r:id="rId8"/>
    <p:sldId id="301" r:id="rId9"/>
    <p:sldId id="29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BEEF4"/>
    <a:srgbClr val="BFBFBF"/>
    <a:srgbClr val="355493"/>
    <a:srgbClr val="EAEAEA"/>
    <a:srgbClr val="DFF1CB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083" autoAdjust="0"/>
  </p:normalViewPr>
  <p:slideViewPr>
    <p:cSldViewPr>
      <p:cViewPr>
        <p:scale>
          <a:sx n="110" d="100"/>
          <a:sy n="110" d="100"/>
        </p:scale>
        <p:origin x="-92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9F0C18-99AF-4F5D-870B-075F595043F8}" type="datetimeFigureOut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8A154C-A051-4F5B-B9E9-828BCE35A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06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6380EE2-BC81-4655-AFCD-6D06CBA5546D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BFFE14-0244-479B-A750-53B3BD93636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F04BF-E9C8-4F2A-8D44-0F4E9DDF421D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A02C6-A28C-47F0-9E03-41E7F29A3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A26AC-A769-4EB1-886D-9A4940750BF9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3997-2ADB-4CCB-BFC5-846CA5D38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CC55B-58B9-46E5-AD88-45EDBB84262F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2BE8-8826-4CBB-999F-D011746B4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A7672-CD76-41D1-8167-8A62795E62CC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67AA-7CD4-4D5F-BA59-019334ECED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72167-581F-46F1-A920-46779F3D86DF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C308-4E2E-4F0A-B88F-68D2720C8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D49C8-E631-4CE0-9ECA-11E576192B49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C2AF-4EEF-4ABD-9E43-51FE895D1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68F91-09FF-47C5-9239-EAA448CA8D64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6518-5FEC-4EB3-A3C9-E37FD5234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F5CEE-F4F9-4920-9F8A-5A86B8DA871B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CD87E-96E7-4D02-8188-CE485FE60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86F1-3CDC-4AAD-A902-F9D31DBA558C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D428-52BD-4A03-9FC2-1A89D646F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8209-50B9-4BF5-AA61-F0FAA02468A0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6F4C-A427-4263-B11A-AAF055A36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9361-18CE-496F-A660-6611EEE0A271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DCAB-861E-4CD6-871D-7DA3A991F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0A5099-9CA8-4FEB-9FD8-0E381147E1D0}" type="datetime1">
              <a:rPr lang="ru-RU"/>
              <a:pPr>
                <a:defRPr/>
              </a:pPr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BF1FF1-4B6F-47F5-9DDE-576F8DF13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9.jpeg"/><Relationship Id="rId4" Type="http://schemas.openxmlformats.org/officeDocument/2006/relationships/hyperlink" Target="http://gasu.gov.r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consultantplus://offline/ref=74768ABE39542EE3D838EBF614239FD0F2E49DE823BC7A5293313FA426E51063CE3870FA117C400C7EDC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2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photos_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"/>
          <p:cNvSpPr txBox="1"/>
          <p:nvPr/>
        </p:nvSpPr>
        <p:spPr>
          <a:xfrm>
            <a:off x="0" y="2348880"/>
            <a:ext cx="9036050" cy="316835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latin typeface="Century Gothic" pitchFamily="34" charset="0"/>
              </a:rPr>
              <a:t>О государственной регистрации документов стратегического планирования в федеральном государственном реестре документов стратегического планирования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dirty="0" smtClean="0"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герб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55008" cy="69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512" y="5661248"/>
            <a:ext cx="3714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Министерство </a:t>
            </a:r>
            <a:r>
              <a:rPr lang="ru-RU" sz="1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экономического </a:t>
            </a:r>
            <a:r>
              <a:rPr lang="ru-RU" sz="1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развития, предпринимательства и торговли Камчатского края</a:t>
            </a:r>
            <a:endParaRPr lang="ru-RU" sz="14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год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5753492" y="6158512"/>
            <a:ext cx="32775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г. </a:t>
            </a:r>
            <a:r>
              <a:rPr lang="ru-RU" sz="14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Петропавловск-Камчатский</a:t>
            </a:r>
            <a:endParaRPr lang="ru-RU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18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3" descr="photos_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D:\Документы\МОНОГОРОДА\РАБОЧАЯ ГРУППА\30.07.2015 никель заполярный\тосэр\картинки\zakon_jpgро.jp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142844" y="714356"/>
            <a:ext cx="1785950" cy="1357322"/>
          </a:xfrm>
          <a:prstGeom prst="rect">
            <a:avLst/>
          </a:prstGeom>
          <a:noFill/>
        </p:spPr>
      </p:pic>
      <p:sp>
        <p:nvSpPr>
          <p:cNvPr id="12" name="Овал 11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12" name="TextBox 12"/>
          <p:cNvSpPr txBox="1">
            <a:spLocks noChangeArrowheads="1"/>
          </p:cNvSpPr>
          <p:nvPr/>
        </p:nvSpPr>
        <p:spPr bwMode="auto">
          <a:xfrm>
            <a:off x="8643938" y="64881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4842" y="167924"/>
            <a:ext cx="8072462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Стратегическое планирование в Российской Федерации</a:t>
            </a:r>
            <a:endParaRPr lang="ru-RU" dirty="0"/>
          </a:p>
        </p:txBody>
      </p:sp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 flipV="1">
            <a:off x="2000232" y="857232"/>
            <a:ext cx="5143536" cy="214314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4286248" y="1500174"/>
            <a:ext cx="504825" cy="427041"/>
          </a:xfrm>
          <a:prstGeom prst="downArrow">
            <a:avLst/>
          </a:prstGeom>
          <a:noFill/>
          <a:ln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259632" y="1928802"/>
            <a:ext cx="6696744" cy="523220"/>
          </a:xfrm>
          <a:prstGeom prst="rect">
            <a:avLst/>
          </a:prstGeom>
          <a:solidFill>
            <a:srgbClr val="BFBFBF">
              <a:alpha val="54902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Федеральный закон от 28.06.2014 N</a:t>
            </a:r>
            <a:r>
              <a:rPr lang="ru-RU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172</a:t>
            </a:r>
            <a:r>
              <a:rPr lang="ru-RU" sz="1400" dirty="0" smtClean="0"/>
              <a:t>-ФЗ</a:t>
            </a:r>
          </a:p>
          <a:p>
            <a:pPr algn="ctr"/>
            <a:r>
              <a:rPr lang="ru-RU" sz="1400" dirty="0" smtClean="0"/>
              <a:t> "О стратегическом планировании в Российской Федерации"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57554" y="1142984"/>
            <a:ext cx="2428892" cy="35719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ОБЩИЕ ПОЛОЖЕНИЯ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 flipV="1">
            <a:off x="3428992" y="2571744"/>
            <a:ext cx="2143140" cy="285753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 flipV="1">
            <a:off x="3059832" y="4869160"/>
            <a:ext cx="2643206" cy="214313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51520" y="2611275"/>
            <a:ext cx="35283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/>
              <a:t>Уровни стратегического планирования </a:t>
            </a:r>
          </a:p>
          <a:p>
            <a:pPr algn="ctr"/>
            <a:endParaRPr lang="ru-RU" sz="1300" dirty="0" smtClean="0"/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395536" y="3356992"/>
            <a:ext cx="2880320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федеральный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региональный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муниципальный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763148" y="2468398"/>
            <a:ext cx="439248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/>
              <a:t>Стратегические документы </a:t>
            </a:r>
          </a:p>
          <a:p>
            <a:pPr algn="ctr"/>
            <a:r>
              <a:rPr lang="ru-RU" sz="1300" b="1" dirty="0" smtClean="0"/>
              <a:t>регионального и муниципального уровней </a:t>
            </a:r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4500562" y="2948735"/>
            <a:ext cx="4536504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стратегия социально-экономического развития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план мероприятий по реализации стратегии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прогноз социально-экономического развития на среднесрочный и долгосрочный период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бюджетный прогноз на долгосрочный период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государственная программа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муниципальная программа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схема территориального планирования</a:t>
            </a:r>
          </a:p>
        </p:txBody>
      </p:sp>
      <p:sp>
        <p:nvSpPr>
          <p:cNvPr id="46" name="Равнобедренный треугольник 45"/>
          <p:cNvSpPr/>
          <p:nvPr/>
        </p:nvSpPr>
        <p:spPr>
          <a:xfrm rot="16200000" flipV="1">
            <a:off x="3461007" y="3747905"/>
            <a:ext cx="1067579" cy="285753"/>
          </a:xfrm>
          <a:prstGeom prst="triangle">
            <a:avLst/>
          </a:prstGeom>
          <a:gradFill>
            <a:gsLst>
              <a:gs pos="0">
                <a:srgbClr val="92D050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467544" y="5336922"/>
            <a:ext cx="288032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обязательная регистрация документов стратегического планирования в федеральном государственном реестре</a:t>
            </a: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499992" y="5265494"/>
            <a:ext cx="4536504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регистрация стратегических документов регионального и муниципального уровней в государственной автоматизированной информационной системе «Управление» (далее – ГАСУ)  </a:t>
            </a:r>
          </a:p>
        </p:txBody>
      </p:sp>
      <p:sp>
        <p:nvSpPr>
          <p:cNvPr id="49" name="Равнобедренный треугольник 48"/>
          <p:cNvSpPr/>
          <p:nvPr/>
        </p:nvSpPr>
        <p:spPr>
          <a:xfrm rot="16200000" flipV="1">
            <a:off x="3533015" y="5620113"/>
            <a:ext cx="1067579" cy="285753"/>
          </a:xfrm>
          <a:prstGeom prst="triangle">
            <a:avLst/>
          </a:prstGeom>
          <a:gradFill>
            <a:gsLst>
              <a:gs pos="0">
                <a:srgbClr val="92D050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 descr="герб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131" y="128018"/>
            <a:ext cx="606809" cy="7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3" descr="photos_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23728" y="1017588"/>
            <a:ext cx="5057775" cy="1701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  <a:effectLst>
            <a:outerShdw blurRad="50800" dist="50800" dir="5400000" algn="ctr" rotWithShape="0">
              <a:schemeClr val="accent4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Реестр документов: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доступ участников стратегического планирования, юридических и физических лиц к документам стратегического планирования, осуществляемого с использованием ЕСИА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регистрация документов стратегического планирования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ведение федерального государственного реестра документов стратегического планирования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99210" y="5172075"/>
            <a:ext cx="5503069" cy="1157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  <a:effectLst>
            <a:outerShdw blurRad="50800" dist="50800" dir="5400000" algn="ctr" rotWithShape="0">
              <a:schemeClr val="accent4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Разработка, общественное обсуждение и согласование проектов документов стратегического планирования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100431" y="1270051"/>
            <a:ext cx="663257" cy="1515554"/>
          </a:xfrm>
          <a:prstGeom prst="downArrow">
            <a:avLst/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itchFamily="34" charset="0"/>
                <a:cs typeface="Microsoft Sans Serif" panose="020B0604020202020204" pitchFamily="34" charset="0"/>
              </a:rPr>
              <a:t>Ведение реестра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1100431" y="3048256"/>
            <a:ext cx="735265" cy="1558227"/>
          </a:xfrm>
          <a:prstGeom prst="downArrow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rebuchet MS" pitchFamily="34" charset="0"/>
                <a:cs typeface="Microsoft Sans Serif" panose="020B0604020202020204" pitchFamily="34" charset="0"/>
              </a:rPr>
              <a:t>Мониторинг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106900" y="4863013"/>
            <a:ext cx="728796" cy="1416570"/>
          </a:xfrm>
          <a:prstGeom prst="downArrow">
            <a:avLst/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itchFamily="34" charset="0"/>
                <a:cs typeface="Microsoft Sans Serif" panose="020B0604020202020204" pitchFamily="34" charset="0"/>
              </a:rPr>
              <a:t>Разработка и согласование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63404" y="2914095"/>
            <a:ext cx="5494734" cy="2107724"/>
          </a:xfrm>
          <a:prstGeom prst="rect">
            <a:avLst/>
          </a:prstGeom>
          <a:solidFill>
            <a:schemeClr val="tx2">
              <a:lumMod val="40000"/>
              <a:lumOff val="60000"/>
              <a:alpha val="70000"/>
            </a:schemeClr>
          </a:solidFill>
          <a:ln>
            <a:noFill/>
          </a:ln>
          <a:effectLst>
            <a:outerShdw blurRad="40000" dist="23000" dir="5400000" rotWithShape="0">
              <a:schemeClr val="tx2">
                <a:lumMod val="20000"/>
                <a:lumOff val="80000"/>
                <a:alpha val="35000"/>
              </a:scheme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Аналитические функции: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и контроль реализации документов стратегического планирования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и контроль показателей социально-экономического развития Российской Федерации и обеспечения национальной безопасности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эффективности деятельности участников стратегического планирования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информационно-аналитического обеспечения участников стратегического планирования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6559153" y="4699000"/>
            <a:ext cx="355997" cy="698500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34925" tIns="27940" rIns="134925" bIns="145623" spcCol="1270" anchor="ctr"/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  <a:defRPr/>
            </a:pPr>
            <a:endParaRPr lang="ru-RU" sz="2200"/>
          </a:p>
        </p:txBody>
      </p:sp>
      <p:sp>
        <p:nvSpPr>
          <p:cNvPr id="14" name="Полилиния 13"/>
          <p:cNvSpPr/>
          <p:nvPr/>
        </p:nvSpPr>
        <p:spPr>
          <a:xfrm>
            <a:off x="5409010" y="2573338"/>
            <a:ext cx="357188" cy="698500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34925" tIns="27940" rIns="134925" bIns="145623" spcCol="1270" anchor="ctr"/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  <a:defRPr/>
            </a:pPr>
            <a:endParaRPr lang="ru-RU" sz="2200"/>
          </a:p>
        </p:txBody>
      </p:sp>
      <p:pic>
        <p:nvPicPr>
          <p:cNvPr id="16" name="Рисунок 15" descr="герб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131" y="128018"/>
            <a:ext cx="606809" cy="7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754842" y="167924"/>
            <a:ext cx="8072462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alt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Функциональные задачи информационной системы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стратегического планирования</a:t>
            </a:r>
            <a:endParaRPr lang="ru-RU" altLang="ru-RU" b="1" dirty="0">
              <a:solidFill>
                <a:schemeClr val="bg1"/>
              </a:solidFill>
              <a:latin typeface="Arial" charset="0"/>
              <a:cs typeface="Arial" charset="0"/>
              <a:sym typeface="Lucida Grande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345090" y="6381328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8541554" y="6349711"/>
            <a:ext cx="28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6654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3" descr="photos_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Овал 11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12" name="TextBox 12"/>
          <p:cNvSpPr txBox="1">
            <a:spLocks noChangeArrowheads="1"/>
          </p:cNvSpPr>
          <p:nvPr/>
        </p:nvSpPr>
        <p:spPr bwMode="auto">
          <a:xfrm>
            <a:off x="8643938" y="64881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160338"/>
            <a:ext cx="8072462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Стратегическое планирование в Камчатском крае</a:t>
            </a:r>
            <a:endParaRPr lang="ru-RU" dirty="0"/>
          </a:p>
        </p:txBody>
      </p:sp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1" name="Picture 1" descr="C:\Users\avbold\Pictures\иностранные гражадне\zna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-1" y="928669"/>
            <a:ext cx="871857" cy="144401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763086" y="1311802"/>
            <a:ext cx="7632848" cy="52322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1 декабря 2015 года в Камчатском крае разработано и реализуется 225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документов стратегического планирования, из них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i="1" dirty="0" smtClean="0"/>
              <a:t>Стратегия социально-экономического развития </a:t>
            </a:r>
          </a:p>
          <a:p>
            <a:r>
              <a:rPr lang="ru-RU" sz="1600" i="1" dirty="0" smtClean="0"/>
              <a:t>Камчатского края до 2025 года</a:t>
            </a:r>
            <a:r>
              <a:rPr lang="ru-RU" sz="1600" b="1" i="1" dirty="0" smtClean="0"/>
              <a:t>;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sz="1600" i="1" dirty="0" smtClean="0"/>
              <a:t>Схема территориального планирования  Камчатского края;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sz="1600" i="1" dirty="0" smtClean="0"/>
              <a:t>Прогноз социально-экономического развития </a:t>
            </a:r>
          </a:p>
          <a:p>
            <a:r>
              <a:rPr lang="ru-RU" sz="1600" i="1" dirty="0" smtClean="0"/>
              <a:t>на среднесрочный и долгосрочный период – 16; 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sz="1600" i="1" dirty="0" smtClean="0"/>
              <a:t> Государственная программа – 23;</a:t>
            </a:r>
          </a:p>
          <a:p>
            <a:pPr>
              <a:buFont typeface="Wingdings" pitchFamily="2" charset="2"/>
              <a:buChar char="ü"/>
            </a:pPr>
            <a:endParaRPr lang="ru-RU" sz="1600" i="1" dirty="0" smtClean="0"/>
          </a:p>
          <a:p>
            <a:pPr>
              <a:buFont typeface="Wingdings" pitchFamily="2" charset="2"/>
              <a:buChar char="ü"/>
            </a:pPr>
            <a:r>
              <a:rPr lang="ru-RU" sz="1600" i="1" dirty="0"/>
              <a:t> </a:t>
            </a:r>
            <a:r>
              <a:rPr lang="ru-RU" sz="1600" i="1" dirty="0" smtClean="0"/>
              <a:t>Муниципальная программа – 183;</a:t>
            </a:r>
          </a:p>
          <a:p>
            <a:pPr>
              <a:buFont typeface="Wingdings" pitchFamily="2" charset="2"/>
              <a:buChar char="ü"/>
            </a:pPr>
            <a:endParaRPr lang="ru-RU" sz="1600" i="1" dirty="0"/>
          </a:p>
          <a:p>
            <a:pPr>
              <a:buFont typeface="Wingdings" pitchFamily="2" charset="2"/>
              <a:buChar char="ü"/>
            </a:pPr>
            <a:r>
              <a:rPr lang="ru-RU" sz="1600" i="1" dirty="0"/>
              <a:t>План мероприятий по реализации </a:t>
            </a:r>
            <a:r>
              <a:rPr lang="ru-RU" sz="1600" i="1" dirty="0" smtClean="0"/>
              <a:t>стратегии</a:t>
            </a:r>
          </a:p>
          <a:p>
            <a:r>
              <a:rPr lang="ru-RU" sz="1600" i="1" dirty="0" err="1" smtClean="0"/>
              <a:t>Карагинского</a:t>
            </a:r>
            <a:r>
              <a:rPr lang="ru-RU" sz="1600" i="1" dirty="0" smtClean="0"/>
              <a:t> района. </a:t>
            </a:r>
            <a:endParaRPr lang="ru-RU" sz="1600" i="1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" name="Picture 1" descr="C:\Users\avbold\Pictures\На экзамен\organized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5031" y="2204864"/>
            <a:ext cx="1584176" cy="1015676"/>
          </a:xfrm>
          <a:prstGeom prst="rect">
            <a:avLst/>
          </a:prstGeom>
          <a:noFill/>
        </p:spPr>
      </p:pic>
      <p:pic>
        <p:nvPicPr>
          <p:cNvPr id="31" name="Picture 3" descr="D:\Документы\МОНОГОРОДА\РАБОЧАЯ ГРУППА\30.07.2015 никель заполярный\тосэр\картинки\empty647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4221088"/>
            <a:ext cx="1570496" cy="944028"/>
          </a:xfrm>
          <a:prstGeom prst="rect">
            <a:avLst/>
          </a:prstGeom>
          <a:noFill/>
        </p:spPr>
      </p:pic>
      <p:pic>
        <p:nvPicPr>
          <p:cNvPr id="33" name="Picture 2" descr="D:\Документы\МОНОГОРОДА\РАБОЧАЯ ГРУППА\30.07.2015 никель заполярный\тосэр\картинки\работ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3284984"/>
            <a:ext cx="1500166" cy="857256"/>
          </a:xfrm>
          <a:prstGeom prst="rect">
            <a:avLst/>
          </a:prstGeom>
          <a:noFill/>
        </p:spPr>
      </p:pic>
      <p:pic>
        <p:nvPicPr>
          <p:cNvPr id="2050" name="Picture 2" descr="http://www.artleo.com/pic/201501/1600x1200/artleo.com-10359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4435" y="5489199"/>
            <a:ext cx="1296144" cy="972108"/>
          </a:xfrm>
          <a:prstGeom prst="rect">
            <a:avLst/>
          </a:prstGeom>
          <a:noFill/>
        </p:spPr>
      </p:pic>
      <p:pic>
        <p:nvPicPr>
          <p:cNvPr id="20" name="Рисунок 19" descr="герб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2131" y="128018"/>
            <a:ext cx="606809" cy="7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3" descr="photos_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0" y="6767974"/>
            <a:ext cx="9144000" cy="1614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84" name="TextBox 9"/>
          <p:cNvSpPr txBox="1">
            <a:spLocks noChangeArrowheads="1"/>
          </p:cNvSpPr>
          <p:nvPr/>
        </p:nvSpPr>
        <p:spPr bwMode="auto">
          <a:xfrm>
            <a:off x="214282" y="285728"/>
            <a:ext cx="7643813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Модель проведения независимой оценки</a:t>
            </a:r>
            <a:endParaRPr lang="ru-RU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85" name="TextBox 55"/>
          <p:cNvSpPr txBox="1">
            <a:spLocks noChangeArrowheads="1"/>
          </p:cNvSpPr>
          <p:nvPr/>
        </p:nvSpPr>
        <p:spPr bwMode="auto">
          <a:xfrm>
            <a:off x="8572500" y="6519887"/>
            <a:ext cx="357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5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57158" y="2214554"/>
            <a:ext cx="8429684" cy="375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 flipV="1">
            <a:off x="1259632" y="1988840"/>
            <a:ext cx="2143140" cy="142876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331640" y="1124744"/>
            <a:ext cx="2304256" cy="7401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Алгоритм действий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860032" y="1124744"/>
            <a:ext cx="2592288" cy="7401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Нормативно-правовая база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58999" y="177800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Государственная регистрация документов </a:t>
            </a:r>
            <a:endParaRPr lang="ru-RU" dirty="0"/>
          </a:p>
        </p:txBody>
      </p:sp>
      <p:sp>
        <p:nvSpPr>
          <p:cNvPr id="21" name="Равнобедренный треугольник 20"/>
          <p:cNvSpPr/>
          <p:nvPr/>
        </p:nvSpPr>
        <p:spPr>
          <a:xfrm flipV="1">
            <a:off x="5004048" y="1988840"/>
            <a:ext cx="2143140" cy="142876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8429625" y="6572274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23528" y="2492896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endParaRPr lang="ru-RU" sz="1400" dirty="0" smtClean="0"/>
          </a:p>
          <a:p>
            <a:pPr algn="just"/>
            <a:r>
              <a:rPr lang="ru-RU" sz="1400" dirty="0" smtClean="0"/>
              <a:t> </a:t>
            </a: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4860032" y="2276872"/>
            <a:ext cx="4032448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Постановление Правительства РФ от 25.06.2015 № 631 «О порядке государственной регистрации документов стратегического планирования и ведение федерального государственного реестра документов стратегического планирования»</a:t>
            </a:r>
          </a:p>
        </p:txBody>
      </p:sp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251520" y="2133437"/>
            <a:ext cx="4032448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Формирование перечня документов стратегического планирования (утвержденных до 01.12.2015), определение ответственных лиц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4860032" y="3933056"/>
            <a:ext cx="4032448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Регламент подключения и интеграции с системой ГАС «Управление», утвержденный Федеральным казначейством, размещен в сети «Интернет» (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4"/>
              </a:rPr>
              <a:t>http://gasu.gov.ru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40" name="Стрелка вниз 39"/>
          <p:cNvSpPr/>
          <p:nvPr/>
        </p:nvSpPr>
        <p:spPr>
          <a:xfrm>
            <a:off x="1979712" y="335699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323528" y="3861048"/>
            <a:ext cx="403244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Подключение ответственных лиц к ГАСУ, получение ЭЦП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трелка вниз 42"/>
          <p:cNvSpPr/>
          <p:nvPr/>
        </p:nvSpPr>
        <p:spPr>
          <a:xfrm>
            <a:off x="1979712" y="4653136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323528" y="5192905"/>
            <a:ext cx="403244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Формирование уведомления документа стратегического планирования (о внесении в него изменений)</a:t>
            </a:r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4860032" y="5287488"/>
            <a:ext cx="403244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Приказы Минэкономразвития России от 11.11.2015 № 831 и № 832</a:t>
            </a:r>
          </a:p>
        </p:txBody>
      </p:sp>
      <p:sp>
        <p:nvSpPr>
          <p:cNvPr id="47" name="Равнобедренный треугольник 46"/>
          <p:cNvSpPr/>
          <p:nvPr/>
        </p:nvSpPr>
        <p:spPr>
          <a:xfrm rot="16200000" flipV="1">
            <a:off x="2878670" y="3898190"/>
            <a:ext cx="3528393" cy="285753"/>
          </a:xfrm>
          <a:prstGeom prst="triangle">
            <a:avLst/>
          </a:prstGeom>
          <a:gradFill>
            <a:gsLst>
              <a:gs pos="0">
                <a:srgbClr val="92D050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 descr="http://st.depositphotos.com/1775533/1289/i/950/depositphotos_12894543-Algorithm-with-3d-ma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008" y="978408"/>
            <a:ext cx="1187624" cy="936103"/>
          </a:xfrm>
          <a:prstGeom prst="rect">
            <a:avLst/>
          </a:prstGeom>
          <a:noFill/>
        </p:spPr>
      </p:pic>
      <p:pic>
        <p:nvPicPr>
          <p:cNvPr id="10244" name="Picture 4" descr="http://d-irina66.narod.ru/olderfiles/1/1251613816_5c690ec963eb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980728"/>
            <a:ext cx="1152128" cy="1048163"/>
          </a:xfrm>
          <a:prstGeom prst="rect">
            <a:avLst/>
          </a:prstGeom>
          <a:noFill/>
        </p:spPr>
      </p:pic>
      <p:pic>
        <p:nvPicPr>
          <p:cNvPr id="26" name="Рисунок 25" descr="герб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131" y="128018"/>
            <a:ext cx="606809" cy="7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Равнобедренный треугольник 30"/>
          <p:cNvSpPr/>
          <p:nvPr/>
        </p:nvSpPr>
        <p:spPr>
          <a:xfrm flipV="1">
            <a:off x="1018149" y="6065476"/>
            <a:ext cx="2643206" cy="214313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" descr="photos_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7" name="Группа 10"/>
          <p:cNvGrpSpPr>
            <a:grpSpLocks/>
          </p:cNvGrpSpPr>
          <p:nvPr/>
        </p:nvGrpSpPr>
        <p:grpSpPr bwMode="auto">
          <a:xfrm>
            <a:off x="3388519" y="1719263"/>
            <a:ext cx="966788" cy="430212"/>
            <a:chOff x="2907977" y="2060850"/>
            <a:chExt cx="1087959" cy="431662"/>
          </a:xfrm>
        </p:grpSpPr>
        <p:pic>
          <p:nvPicPr>
            <p:cNvPr id="112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00" name="TextBox 12"/>
            <p:cNvSpPr txBox="1">
              <a:spLocks noChangeArrowheads="1"/>
            </p:cNvSpPr>
            <p:nvPr/>
          </p:nvSpPr>
          <p:spPr bwMode="auto">
            <a:xfrm>
              <a:off x="3074672" y="2060850"/>
              <a:ext cx="921264" cy="43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 dirty="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68" name="Группа 13"/>
          <p:cNvGrpSpPr>
            <a:grpSpLocks/>
          </p:cNvGrpSpPr>
          <p:nvPr/>
        </p:nvGrpSpPr>
        <p:grpSpPr bwMode="auto">
          <a:xfrm>
            <a:off x="3388519" y="3159126"/>
            <a:ext cx="966788" cy="430213"/>
            <a:chOff x="2907977" y="2060848"/>
            <a:chExt cx="1087959" cy="429168"/>
          </a:xfrm>
        </p:grpSpPr>
        <p:pic>
          <p:nvPicPr>
            <p:cNvPr id="1129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8" name="TextBox 15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29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69" name="Группа 16"/>
          <p:cNvGrpSpPr>
            <a:grpSpLocks/>
          </p:cNvGrpSpPr>
          <p:nvPr/>
        </p:nvGrpSpPr>
        <p:grpSpPr bwMode="auto">
          <a:xfrm>
            <a:off x="3388519" y="2198688"/>
            <a:ext cx="966788" cy="430212"/>
            <a:chOff x="2907977" y="2060848"/>
            <a:chExt cx="1087959" cy="429166"/>
          </a:xfrm>
        </p:grpSpPr>
        <p:pic>
          <p:nvPicPr>
            <p:cNvPr id="112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6" name="TextBox 18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29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70" name="Группа 19"/>
          <p:cNvGrpSpPr>
            <a:grpSpLocks/>
          </p:cNvGrpSpPr>
          <p:nvPr/>
        </p:nvGrpSpPr>
        <p:grpSpPr bwMode="auto">
          <a:xfrm>
            <a:off x="3388519" y="2679701"/>
            <a:ext cx="966788" cy="430213"/>
            <a:chOff x="2907977" y="2060848"/>
            <a:chExt cx="1087959" cy="431662"/>
          </a:xfrm>
        </p:grpSpPr>
        <p:pic>
          <p:nvPicPr>
            <p:cNvPr id="1129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4" name="TextBox 21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3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71" name="Группа 22"/>
          <p:cNvGrpSpPr>
            <a:grpSpLocks/>
          </p:cNvGrpSpPr>
          <p:nvPr/>
        </p:nvGrpSpPr>
        <p:grpSpPr bwMode="auto">
          <a:xfrm>
            <a:off x="3388519" y="3640138"/>
            <a:ext cx="966788" cy="430212"/>
            <a:chOff x="2907977" y="2060848"/>
            <a:chExt cx="1087959" cy="431662"/>
          </a:xfrm>
        </p:grpSpPr>
        <p:pic>
          <p:nvPicPr>
            <p:cNvPr id="1129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2" name="TextBox 24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3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sp>
        <p:nvSpPr>
          <p:cNvPr id="26" name="Левая фигурная скобка 25"/>
          <p:cNvSpPr/>
          <p:nvPr/>
        </p:nvSpPr>
        <p:spPr>
          <a:xfrm>
            <a:off x="3009900" y="1695451"/>
            <a:ext cx="539354" cy="4117975"/>
          </a:xfrm>
          <a:prstGeom prst="leftBrace">
            <a:avLst>
              <a:gd name="adj1" fmla="val 10979"/>
              <a:gd name="adj2" fmla="val 50000"/>
            </a:avLst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Прямоугольная выноска 26"/>
          <p:cNvSpPr/>
          <p:nvPr/>
        </p:nvSpPr>
        <p:spPr>
          <a:xfrm>
            <a:off x="4622007" y="1203325"/>
            <a:ext cx="3641452" cy="3381172"/>
          </a:xfrm>
          <a:prstGeom prst="wedgeRectCallout">
            <a:avLst>
              <a:gd name="adj1" fmla="val -58777"/>
              <a:gd name="adj2" fmla="val 32718"/>
            </a:avLst>
          </a:prstGeom>
          <a:solidFill>
            <a:srgbClr val="0070C0">
              <a:alpha val="69804"/>
            </a:srgbClr>
          </a:solidFill>
          <a:ln w="63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документа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Вид документа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100" kern="0" dirty="0" err="1">
                <a:latin typeface="Arial" panose="020B0604020202020204" pitchFamily="34" charset="0"/>
                <a:cs typeface="Arial" panose="020B0604020202020204" pitchFamily="34" charset="0"/>
              </a:rPr>
              <a:t>ровень</a:t>
            </a: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 документа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территории РФ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100" kern="0" dirty="0" err="1">
                <a:latin typeface="Arial" panose="020B0604020202020204" pitchFamily="34" charset="0"/>
                <a:cs typeface="Arial" panose="020B0604020202020204" pitchFamily="34" charset="0"/>
              </a:rPr>
              <a:t>ата</a:t>
            </a: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 вступления в силу документа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Дата прекращения действия документа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участника стратпланирования, решением которого утвержден (одобрен) документ / внесены в него изменения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Номер, дата принятия акта, которым утвержден документ (внесены изменения в него)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органа, являющегося ответственным исполнителем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Статус документа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kern="0" dirty="0">
                <a:latin typeface="Arial" panose="020B0604020202020204" pitchFamily="34" charset="0"/>
                <a:cs typeface="Arial" panose="020B0604020202020204" pitchFamily="34" charset="0"/>
              </a:rPr>
              <a:t>Тематическая классификация</a:t>
            </a:r>
          </a:p>
        </p:txBody>
      </p:sp>
      <p:sp>
        <p:nvSpPr>
          <p:cNvPr id="11274" name="TextBox 27"/>
          <p:cNvSpPr txBox="1">
            <a:spLocks noChangeArrowheads="1"/>
          </p:cNvSpPr>
          <p:nvPr/>
        </p:nvSpPr>
        <p:spPr bwMode="auto">
          <a:xfrm>
            <a:off x="4709779" y="1248463"/>
            <a:ext cx="3465910" cy="307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0000"/>
                </a:solidFill>
                <a:latin typeface="Trebuchet MS" pitchFamily="34" charset="0"/>
              </a:rPr>
              <a:t>Сведения</a:t>
            </a:r>
          </a:p>
        </p:txBody>
      </p:sp>
      <p:sp>
        <p:nvSpPr>
          <p:cNvPr id="29" name="Прямоугольная выноска 28"/>
          <p:cNvSpPr/>
          <p:nvPr/>
        </p:nvSpPr>
        <p:spPr>
          <a:xfrm>
            <a:off x="4622008" y="4549776"/>
            <a:ext cx="3641452" cy="1759544"/>
          </a:xfrm>
          <a:prstGeom prst="wedgeRectCallout">
            <a:avLst>
              <a:gd name="adj1" fmla="val -60812"/>
              <a:gd name="adj2" fmla="val -3405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200" kern="0" dirty="0">
                <a:solidFill>
                  <a:schemeClr val="tx1"/>
                </a:solidFill>
                <a:latin typeface="Trebuchet MS" panose="020B0603020202020204" pitchFamily="34" charset="0"/>
              </a:rPr>
              <a:t>Текст стратегического документа в машиночитаемом формате (включая указание на версию документа)</a:t>
            </a:r>
          </a:p>
          <a:p>
            <a:pPr marL="171450" lvl="1" indent="-171450">
              <a:buFont typeface="Arial" pitchFamily="34" charset="0"/>
              <a:buChar char="•"/>
              <a:defRPr/>
            </a:pPr>
            <a:r>
              <a:rPr lang="ru-RU" sz="1200" kern="0" dirty="0">
                <a:solidFill>
                  <a:schemeClr val="tx1"/>
                </a:solidFill>
                <a:latin typeface="Trebuchet MS" panose="020B0603020202020204" pitchFamily="34" charset="0"/>
              </a:rPr>
              <a:t>Целевые показатели (наименование, единица измерения, значение)</a:t>
            </a:r>
          </a:p>
          <a:p>
            <a:pPr marL="171450" lvl="1" indent="-171450">
              <a:buFont typeface="Arial" pitchFamily="34" charset="0"/>
              <a:buChar char="•"/>
              <a:defRPr/>
            </a:pPr>
            <a:r>
              <a:rPr lang="ru-RU" sz="1200" kern="0" dirty="0">
                <a:solidFill>
                  <a:schemeClr val="tx1"/>
                </a:solidFill>
                <a:latin typeface="Trebuchet MS" panose="020B0603020202020204" pitchFamily="34" charset="0"/>
              </a:rPr>
              <a:t>Копия акта, которым утвержден документ</a:t>
            </a:r>
          </a:p>
        </p:txBody>
      </p:sp>
      <p:sp>
        <p:nvSpPr>
          <p:cNvPr id="11276" name="TextBox 29"/>
          <p:cNvSpPr txBox="1">
            <a:spLocks noChangeArrowheads="1"/>
          </p:cNvSpPr>
          <p:nvPr/>
        </p:nvSpPr>
        <p:spPr bwMode="auto">
          <a:xfrm>
            <a:off x="4774730" y="4584497"/>
            <a:ext cx="3456385" cy="306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0000"/>
                </a:solidFill>
                <a:latin typeface="Trebuchet MS" pitchFamily="34" charset="0"/>
              </a:rPr>
              <a:t>Документы, целевые показатели</a:t>
            </a:r>
          </a:p>
        </p:txBody>
      </p:sp>
      <p:grpSp>
        <p:nvGrpSpPr>
          <p:cNvPr id="11277" name="Группа 30"/>
          <p:cNvGrpSpPr>
            <a:grpSpLocks/>
          </p:cNvGrpSpPr>
          <p:nvPr/>
        </p:nvGrpSpPr>
        <p:grpSpPr bwMode="auto">
          <a:xfrm>
            <a:off x="3388519" y="4068763"/>
            <a:ext cx="966788" cy="430212"/>
            <a:chOff x="2907977" y="2060848"/>
            <a:chExt cx="1087959" cy="429166"/>
          </a:xfrm>
        </p:grpSpPr>
        <p:pic>
          <p:nvPicPr>
            <p:cNvPr id="1128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0" name="TextBox 32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29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78" name="Группа 33"/>
          <p:cNvGrpSpPr>
            <a:grpSpLocks/>
          </p:cNvGrpSpPr>
          <p:nvPr/>
        </p:nvGrpSpPr>
        <p:grpSpPr bwMode="auto">
          <a:xfrm>
            <a:off x="3388519" y="4549776"/>
            <a:ext cx="966788" cy="430213"/>
            <a:chOff x="2907977" y="2060848"/>
            <a:chExt cx="1087959" cy="431662"/>
          </a:xfrm>
        </p:grpSpPr>
        <p:pic>
          <p:nvPicPr>
            <p:cNvPr id="1128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8" name="TextBox 35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3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79" name="Группа 36"/>
          <p:cNvGrpSpPr>
            <a:grpSpLocks/>
          </p:cNvGrpSpPr>
          <p:nvPr/>
        </p:nvGrpSpPr>
        <p:grpSpPr bwMode="auto">
          <a:xfrm>
            <a:off x="3388519" y="5003801"/>
            <a:ext cx="966788" cy="430213"/>
            <a:chOff x="2907977" y="2060848"/>
            <a:chExt cx="1087959" cy="431662"/>
          </a:xfrm>
        </p:grpSpPr>
        <p:pic>
          <p:nvPicPr>
            <p:cNvPr id="1128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6" name="TextBox 38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3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grpSp>
        <p:nvGrpSpPr>
          <p:cNvPr id="11280" name="Группа 39"/>
          <p:cNvGrpSpPr>
            <a:grpSpLocks/>
          </p:cNvGrpSpPr>
          <p:nvPr/>
        </p:nvGrpSpPr>
        <p:grpSpPr bwMode="auto">
          <a:xfrm>
            <a:off x="3388519" y="5483226"/>
            <a:ext cx="966788" cy="430213"/>
            <a:chOff x="2907977" y="2060848"/>
            <a:chExt cx="1087959" cy="429167"/>
          </a:xfrm>
        </p:grpSpPr>
        <p:pic>
          <p:nvPicPr>
            <p:cNvPr id="1128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977" y="2095686"/>
              <a:ext cx="238703" cy="23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4" name="TextBox 41"/>
            <p:cNvSpPr txBox="1">
              <a:spLocks noChangeArrowheads="1"/>
            </p:cNvSpPr>
            <p:nvPr/>
          </p:nvSpPr>
          <p:spPr bwMode="auto">
            <a:xfrm>
              <a:off x="3074672" y="2060848"/>
              <a:ext cx="921264" cy="429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100">
                  <a:solidFill>
                    <a:srgbClr val="000000"/>
                  </a:solidFill>
                </a:rPr>
                <a:t>Уведомление</a:t>
              </a:r>
            </a:p>
          </p:txBody>
        </p:sp>
      </p:grpSp>
      <p:pic>
        <p:nvPicPr>
          <p:cNvPr id="11282" name="Picture 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22" y="1562100"/>
            <a:ext cx="2213372" cy="4397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971600" y="160163"/>
            <a:ext cx="8072462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alt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Формирование </a:t>
            </a:r>
            <a:r>
              <a:rPr lang="ru-RU" alt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уведомлений об утверждении документов стратегического планирования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39" name="Рисунок 38" descr="герб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39227"/>
            <a:ext cx="681510" cy="85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Равнобедренный треугольник 39"/>
          <p:cNvSpPr/>
          <p:nvPr/>
        </p:nvSpPr>
        <p:spPr>
          <a:xfrm flipV="1">
            <a:off x="2624374" y="6453336"/>
            <a:ext cx="2643206" cy="214313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8459221" y="6453336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TextBox 55"/>
          <p:cNvSpPr txBox="1">
            <a:spLocks noChangeArrowheads="1"/>
          </p:cNvSpPr>
          <p:nvPr/>
        </p:nvSpPr>
        <p:spPr bwMode="auto">
          <a:xfrm>
            <a:off x="8615922" y="6400532"/>
            <a:ext cx="357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ea typeface="Arial Unicode MS" pitchFamily="34" charset="-128"/>
                <a:cs typeface="Arial Unicode MS" pitchFamily="34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273329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3" descr="photos_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925513"/>
            <a:ext cx="7324725" cy="586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972178" y="0"/>
            <a:ext cx="8072462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alt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Регистрация документа стратегического планирования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Рисунок 8" descr="герб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76089"/>
            <a:ext cx="681510" cy="85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55"/>
          <p:cNvSpPr txBox="1">
            <a:spLocks noChangeArrowheads="1"/>
          </p:cNvSpPr>
          <p:nvPr/>
        </p:nvSpPr>
        <p:spPr bwMode="auto">
          <a:xfrm>
            <a:off x="8613418" y="6426934"/>
            <a:ext cx="357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ea typeface="Arial Unicode MS" pitchFamily="34" charset="-128"/>
                <a:cs typeface="Arial Unicode MS" pitchFamily="34" charset="-128"/>
              </a:rPr>
              <a:t>7</a:t>
            </a:r>
          </a:p>
        </p:txBody>
      </p:sp>
      <p:sp>
        <p:nvSpPr>
          <p:cNvPr id="11" name="Овал 10"/>
          <p:cNvSpPr/>
          <p:nvPr/>
        </p:nvSpPr>
        <p:spPr>
          <a:xfrm>
            <a:off x="8459221" y="6453336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5443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12286" y="5373216"/>
            <a:ext cx="1410890" cy="711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Оператор системы</a:t>
            </a: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861022" y="4695800"/>
            <a:ext cx="1397794" cy="533400"/>
          </a:xfrm>
          <a:prstGeom prst="wedgeRectCallout">
            <a:avLst>
              <a:gd name="adj1" fmla="val 10390"/>
              <a:gd name="adj2" fmla="val 83963"/>
            </a:avLst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Казначейство </a:t>
            </a:r>
          </a:p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России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5373636"/>
            <a:ext cx="1413272" cy="6318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Предоставление и запрос данных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5436096" y="4636763"/>
            <a:ext cx="1412081" cy="571500"/>
          </a:xfrm>
          <a:prstGeom prst="wedgeRectCallout">
            <a:avLst>
              <a:gd name="adj1" fmla="val 10390"/>
              <a:gd name="adj2" fmla="val 83963"/>
            </a:avLst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РОИВ и ОМСУ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7499" y="5366598"/>
            <a:ext cx="1282304" cy="6318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Предоставление и запрос данных </a:t>
            </a: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3923928" y="4657700"/>
            <a:ext cx="1285875" cy="571500"/>
          </a:xfrm>
          <a:prstGeom prst="wedgeRectCallout">
            <a:avLst>
              <a:gd name="adj1" fmla="val 10390"/>
              <a:gd name="adj2" fmla="val 83963"/>
            </a:avLst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Федеральные органы власти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80702" y="5373216"/>
            <a:ext cx="1397794" cy="711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Методолог</a:t>
            </a:r>
            <a:b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</a:br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системы, регистрация документов</a:t>
            </a: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2411760" y="4692625"/>
            <a:ext cx="1397794" cy="536575"/>
          </a:xfrm>
          <a:prstGeom prst="wedgeRectCallout">
            <a:avLst>
              <a:gd name="adj1" fmla="val 10390"/>
              <a:gd name="adj2" fmla="val 83963"/>
            </a:avLst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Минэкономразвития России</a:t>
            </a:r>
          </a:p>
        </p:txBody>
      </p:sp>
      <p:sp>
        <p:nvSpPr>
          <p:cNvPr id="18444" name="Прямоугольник 1"/>
          <p:cNvSpPr>
            <a:spLocks noChangeArrowheads="1"/>
          </p:cNvSpPr>
          <p:nvPr/>
        </p:nvSpPr>
        <p:spPr bwMode="auto">
          <a:xfrm>
            <a:off x="937022" y="1020763"/>
            <a:ext cx="7909322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Trebuchet MS" pitchFamily="34" charset="0"/>
              </a:rPr>
              <a:t>Минэкономразвития России, ФОИВ, РОИВ и ОМСУ:</a:t>
            </a:r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1400" dirty="0">
                <a:latin typeface="Trebuchet MS" pitchFamily="34" charset="0"/>
              </a:rPr>
              <a:t>1) разработать план подготовки, </a:t>
            </a:r>
            <a:r>
              <a:rPr lang="ru-RU" altLang="ru-RU" sz="1400" dirty="0">
                <a:latin typeface="Trebuchet MS" pitchFamily="34" charset="0"/>
                <a:cs typeface="Times New Roman" pitchFamily="18" charset="0"/>
              </a:rPr>
              <a:t>документов стратегического планирования, содержащий сроки разработки и утверждения (одобрения) документов стратегического планирования</a:t>
            </a:r>
            <a:r>
              <a:rPr lang="ru-RU" altLang="ru-RU" sz="1400" dirty="0">
                <a:latin typeface="Trebuchet MS" pitchFamily="34" charset="0"/>
              </a:rPr>
              <a:t> предусмотренных </a:t>
            </a:r>
            <a:r>
              <a:rPr lang="ru-RU" altLang="ru-RU" sz="1400" dirty="0">
                <a:latin typeface="Trebuchet MS" pitchFamily="34" charset="0"/>
                <a:cs typeface="Times New Roman" pitchFamily="18" charset="0"/>
              </a:rPr>
              <a:t>Федеральным законом № 172-ФЗ</a:t>
            </a:r>
            <a:r>
              <a:rPr lang="ru-RU" altLang="ru-RU" sz="1400" dirty="0">
                <a:latin typeface="Trebuchet MS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1400" dirty="0">
                <a:latin typeface="Trebuchet MS" pitchFamily="34" charset="0"/>
              </a:rPr>
              <a:t>2) разработать нормативные правовые акты, определяющие порядок разработки и корректировки документов стратегического планирования, а также осуществления мониторинга и контроля реализации документов стратегического планирования;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1400" dirty="0">
                <a:latin typeface="Trebuchet MS" pitchFamily="34" charset="0"/>
              </a:rPr>
              <a:t>3) разработать документы стратегического планирования в соответствии с планом подготовки документов стратегического планирования;</a:t>
            </a:r>
            <a:endParaRPr lang="ru-RU" altLang="ru-RU" sz="1400" dirty="0">
              <a:latin typeface="Trebuchet MS" pitchFamily="34" charset="0"/>
              <a:hlinkClick r:id="rId2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1400" dirty="0">
                <a:latin typeface="Trebuchet MS" pitchFamily="34" charset="0"/>
              </a:rPr>
              <a:t>4) привести в соответствие с Федеральным законом № 172-ФЗ действующие документы стратегического планирования, принятые до дня вступления в силу указанного Федерального закона</a:t>
            </a:r>
            <a:r>
              <a:rPr lang="en-US" altLang="ru-RU" sz="1400" dirty="0">
                <a:latin typeface="Trebuchet MS" pitchFamily="34" charset="0"/>
              </a:rPr>
              <a:t>;</a:t>
            </a:r>
            <a:endParaRPr lang="ru-RU" altLang="ru-RU" sz="1400" dirty="0">
              <a:latin typeface="Trebuchet MS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ru-RU" altLang="ru-RU" sz="1400" dirty="0">
                <a:latin typeface="Trebuchet MS" pitchFamily="34" charset="0"/>
              </a:rPr>
              <a:t>5) обеспечить достоверность и своевременность представления информации для государственной регистрации документов стратегического </a:t>
            </a:r>
            <a:r>
              <a:rPr lang="ru-RU" altLang="ru-RU" sz="1400" dirty="0" smtClean="0">
                <a:latin typeface="Trebuchet MS" pitchFamily="34" charset="0"/>
              </a:rPr>
              <a:t>планирования.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45949" y="5348289"/>
            <a:ext cx="1413272" cy="6318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Общественное обсуждение, мониторинг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7047140" y="4636763"/>
            <a:ext cx="1412081" cy="571500"/>
          </a:xfrm>
          <a:prstGeom prst="wedgeRectCallout">
            <a:avLst>
              <a:gd name="adj1" fmla="val 10390"/>
              <a:gd name="adj2" fmla="val 83963"/>
            </a:avLst>
          </a:prstGeom>
          <a:solidFill>
            <a:srgbClr val="00B050">
              <a:alpha val="70000"/>
            </a:srgb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 panose="020B0604020202020204" pitchFamily="34" charset="0"/>
              </a:rPr>
              <a:t>Граждане и организации</a:t>
            </a:r>
          </a:p>
        </p:txBody>
      </p:sp>
      <p:sp>
        <p:nvSpPr>
          <p:cNvPr id="16" name="Овал 15"/>
          <p:cNvSpPr/>
          <p:nvPr/>
        </p:nvSpPr>
        <p:spPr>
          <a:xfrm>
            <a:off x="8459221" y="6453336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TextBox 55"/>
          <p:cNvSpPr txBox="1">
            <a:spLocks noChangeArrowheads="1"/>
          </p:cNvSpPr>
          <p:nvPr/>
        </p:nvSpPr>
        <p:spPr bwMode="auto">
          <a:xfrm>
            <a:off x="8613418" y="6426934"/>
            <a:ext cx="357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8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44716" y="185328"/>
            <a:ext cx="8072462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b="1" dirty="0">
                <a:solidFill>
                  <a:schemeClr val="bg1"/>
                </a:solidFill>
                <a:latin typeface="Arial" charset="0"/>
                <a:cs typeface="Arial" charset="0"/>
                <a:sym typeface="Arial" pitchFamily="34" charset="0"/>
              </a:rPr>
              <a:t>Обязанности участников стратегического планирования</a:t>
            </a:r>
          </a:p>
        </p:txBody>
      </p:sp>
      <p:pic>
        <p:nvPicPr>
          <p:cNvPr id="19" name="Рисунок 18" descr="герб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39227"/>
            <a:ext cx="681510" cy="85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0047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" descr="photos_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Овал 11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12" name="TextBox 12"/>
          <p:cNvSpPr txBox="1">
            <a:spLocks noChangeArrowheads="1"/>
          </p:cNvSpPr>
          <p:nvPr/>
        </p:nvSpPr>
        <p:spPr bwMode="auto">
          <a:xfrm>
            <a:off x="8643938" y="64881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9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003013" y="20075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Этапы работы и сроки представления информации</a:t>
            </a:r>
          </a:p>
        </p:txBody>
      </p:sp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4867389" y="2276872"/>
            <a:ext cx="390625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 2 декабря 2015 год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а направить информацию в Минэкономразвития Камчатского края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18959" y="2133726"/>
            <a:ext cx="3672408" cy="1169551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Определить должностное  лицо, ответственное за разработку соответствующих документов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стратегического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планирования  и внесении записи о них в федеральный реестр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https://im-tub-ap-ru.yandex.net/pic/3e413e8b0deecb42bd5c9764953c7f4a/1line.info/media/k2/items/cache/cbc9981703c689bfbb6a273fcf84e705_Generi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691680" y="1556792"/>
            <a:ext cx="1443408" cy="369332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ru-RU" dirty="0" smtClean="0"/>
              <a:t>Что сделать?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220072" y="1556792"/>
            <a:ext cx="2011000" cy="369332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ru-RU" dirty="0" smtClean="0"/>
              <a:t>Сроки исполнения</a:t>
            </a: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4330097" y="2795895"/>
            <a:ext cx="432048" cy="0"/>
          </a:xfrm>
          <a:prstGeom prst="straightConnector1">
            <a:avLst/>
          </a:prstGeom>
          <a:ln w="12700" cmpd="sng"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519047" y="4293096"/>
            <a:ext cx="3672408" cy="52322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Организовать подключение ответственных лиц к системе ГАСУ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4891926" y="3303277"/>
            <a:ext cx="390625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 31 декабря 2015 года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п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роинформировать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Минэкономразвития Камчатского края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4321471" y="380675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525472" y="4951558"/>
            <a:ext cx="3672408" cy="646331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ИОГВ Камчатского края обеспечить формирование уведомления посредством заполнения электронной формы в ГАСУ 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4906791" y="4819004"/>
            <a:ext cx="390625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 25 марта 2016 года.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Проинформировать Минэкономразвития Камчатского края до 31 марта 2016 года 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4321471" y="5224340"/>
            <a:ext cx="4406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2" name="Picture 8" descr="http://www.de-online.ru/novosti/2012/termin_431949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1405" y="1134865"/>
            <a:ext cx="1142566" cy="1043795"/>
          </a:xfrm>
          <a:prstGeom prst="rect">
            <a:avLst/>
          </a:prstGeom>
          <a:noFill/>
        </p:spPr>
      </p:pic>
      <p:pic>
        <p:nvPicPr>
          <p:cNvPr id="28" name="Рисунок 27" descr="герб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131" y="128018"/>
            <a:ext cx="606809" cy="75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Прямоугольник 34"/>
          <p:cNvSpPr/>
          <p:nvPr/>
        </p:nvSpPr>
        <p:spPr>
          <a:xfrm>
            <a:off x="505518" y="3437418"/>
            <a:ext cx="3672408" cy="738664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Направить копии приказов о назначении лиц, ответственных за внесение данных в ГАСУ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4891926" y="4328809"/>
            <a:ext cx="3906258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 1 марта 2016 года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25472" y="5762149"/>
            <a:ext cx="3672408" cy="738664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ОМСУ обеспечить формирование уведомления посредством заполнения электронной формы в ГАСУ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4906791" y="5746919"/>
            <a:ext cx="390625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 27 мая 2016 года.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Проинформировать Минэкономразвития Камчатского края до 31 мая 2016 года 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4321471" y="4554706"/>
            <a:ext cx="4406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290414" y="6068798"/>
            <a:ext cx="5114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D:\Мои документы\Рабочий стол\50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99" y="1179075"/>
            <a:ext cx="910882" cy="91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801</Words>
  <Application>Microsoft Office PowerPoint</Application>
  <PresentationFormat>Экран (4:3)</PresentationFormat>
  <Paragraphs>144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Брызгалова А.Е.</dc:creator>
  <cp:lastModifiedBy>Ахаева</cp:lastModifiedBy>
  <cp:revision>433</cp:revision>
  <cp:lastPrinted>2016-02-04T02:21:15Z</cp:lastPrinted>
  <dcterms:modified xsi:type="dcterms:W3CDTF">2016-03-03T04:24:00Z</dcterms:modified>
</cp:coreProperties>
</file>