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735763" cy="9866313"/>
  <p:defaultTextStyle>
    <a:defPPr lvl="0">
      <a:defRPr lang="ru-RU"/>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Шинкаренко Петр Викторович" initials="ШПВ"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812EB9-E0B7-41C9-A7D5-4B1210B35376}" type="doc">
      <dgm:prSet loTypeId="urn:microsoft.com/office/officeart/2005/8/layout/list1" loCatId="list" qsTypeId="urn:microsoft.com/office/officeart/2005/8/quickstyle/simple3" qsCatId="simple" csTypeId="urn:microsoft.com/office/officeart/2005/8/colors/colorful3" csCatId="colorful" phldr="1"/>
      <dgm:spPr/>
      <dgm:t>
        <a:bodyPr/>
        <a:lstStyle/>
        <a:p>
          <a:endParaRPr lang="ru-RU"/>
        </a:p>
      </dgm:t>
    </dgm:pt>
    <dgm:pt modelId="{17D14CC5-685E-4A02-B7CB-086D9035B644}">
      <dgm:prSet phldrT="[Текст]" custT="1"/>
      <dgm:spPr/>
      <dgm:t>
        <a:bodyPr/>
        <a:lstStyle/>
        <a:p>
          <a:r>
            <a:rPr lang="ru-RU" sz="1400" b="1" dirty="0" smtClean="0"/>
            <a:t>1. СИЛЬНАЯ ЭКОНОМИКА</a:t>
          </a:r>
          <a:endParaRPr lang="ru-RU" sz="1400" b="1" dirty="0"/>
        </a:p>
      </dgm:t>
    </dgm:pt>
    <dgm:pt modelId="{AFF59C26-FB3E-4ADC-910C-D62470D62C9A}" type="parTrans" cxnId="{D8F0DC1D-402E-4CD6-8670-FE82FE3CD1FE}">
      <dgm:prSet/>
      <dgm:spPr/>
      <dgm:t>
        <a:bodyPr/>
        <a:lstStyle/>
        <a:p>
          <a:endParaRPr lang="ru-RU" sz="1400" b="1"/>
        </a:p>
      </dgm:t>
    </dgm:pt>
    <dgm:pt modelId="{6D46FE59-C86F-4AB8-A81B-F797E2B5A6FF}" type="sibTrans" cxnId="{D8F0DC1D-402E-4CD6-8670-FE82FE3CD1FE}">
      <dgm:prSet/>
      <dgm:spPr/>
      <dgm:t>
        <a:bodyPr/>
        <a:lstStyle/>
        <a:p>
          <a:endParaRPr lang="ru-RU" sz="1400" b="1"/>
        </a:p>
      </dgm:t>
    </dgm:pt>
    <dgm:pt modelId="{45866C06-57BF-4796-91E2-94CC107D4F82}">
      <dgm:prSet phldrT="[Текст]" custT="1"/>
      <dgm:spPr/>
      <dgm:t>
        <a:bodyPr/>
        <a:lstStyle/>
        <a:p>
          <a:r>
            <a:rPr lang="ru-RU" sz="1400" b="1" dirty="0" smtClean="0"/>
            <a:t>2. ОБРАЗОВАНИЕ И РАЗВИТИЕ</a:t>
          </a:r>
          <a:endParaRPr lang="ru-RU" sz="1400" b="1" dirty="0"/>
        </a:p>
      </dgm:t>
    </dgm:pt>
    <dgm:pt modelId="{5FF1C08C-9A62-4591-95A7-DA4B37A7C5C6}" type="parTrans" cxnId="{957AE9FD-6898-4B0B-BE08-CA3E377AEAF9}">
      <dgm:prSet/>
      <dgm:spPr/>
      <dgm:t>
        <a:bodyPr/>
        <a:lstStyle/>
        <a:p>
          <a:endParaRPr lang="ru-RU" sz="1400" b="1"/>
        </a:p>
      </dgm:t>
    </dgm:pt>
    <dgm:pt modelId="{3541919F-FB08-49D6-87D5-96AD70ED82A6}" type="sibTrans" cxnId="{957AE9FD-6898-4B0B-BE08-CA3E377AEAF9}">
      <dgm:prSet/>
      <dgm:spPr/>
      <dgm:t>
        <a:bodyPr/>
        <a:lstStyle/>
        <a:p>
          <a:endParaRPr lang="ru-RU" sz="1400" b="1"/>
        </a:p>
      </dgm:t>
    </dgm:pt>
    <dgm:pt modelId="{E631B9F7-D5AD-4BE0-9ADE-A78ED7F0FBC6}">
      <dgm:prSet custT="1"/>
      <dgm:spPr/>
      <dgm:t>
        <a:bodyPr/>
        <a:lstStyle/>
        <a:p>
          <a:r>
            <a:rPr lang="ru-RU" sz="1400" b="1" dirty="0" smtClean="0"/>
            <a:t>4. КОМФОРТНАЯ СРЕДА</a:t>
          </a:r>
          <a:endParaRPr lang="ru-RU" sz="1400" b="1" dirty="0"/>
        </a:p>
      </dgm:t>
    </dgm:pt>
    <dgm:pt modelId="{9F929959-7DC8-487E-8952-0437E2171408}" type="parTrans" cxnId="{466EC67E-D99F-41ED-A628-0136AF79D5BC}">
      <dgm:prSet/>
      <dgm:spPr/>
      <dgm:t>
        <a:bodyPr/>
        <a:lstStyle/>
        <a:p>
          <a:endParaRPr lang="ru-RU" sz="1400" b="1"/>
        </a:p>
      </dgm:t>
    </dgm:pt>
    <dgm:pt modelId="{0DCC627E-067A-4F8D-8D6B-ABE21E2D71FE}" type="sibTrans" cxnId="{466EC67E-D99F-41ED-A628-0136AF79D5BC}">
      <dgm:prSet/>
      <dgm:spPr/>
      <dgm:t>
        <a:bodyPr/>
        <a:lstStyle/>
        <a:p>
          <a:endParaRPr lang="ru-RU" sz="1400" b="1"/>
        </a:p>
      </dgm:t>
    </dgm:pt>
    <dgm:pt modelId="{9E842B09-123B-46E1-A70B-7F90B2DE3E7C}">
      <dgm:prSet custT="1"/>
      <dgm:spPr/>
      <dgm:t>
        <a:bodyPr/>
        <a:lstStyle/>
        <a:p>
          <a:r>
            <a:rPr lang="ru-RU" sz="1400" b="1" dirty="0" smtClean="0"/>
            <a:t>5. ЭКОЛОГИЯ</a:t>
          </a:r>
          <a:endParaRPr lang="ru-RU" sz="1400" b="1" dirty="0"/>
        </a:p>
      </dgm:t>
    </dgm:pt>
    <dgm:pt modelId="{12E987EF-2A1D-4F8A-BB9C-FA63F0F20ED0}" type="parTrans" cxnId="{F440088F-806D-4569-9410-7A96F3075095}">
      <dgm:prSet/>
      <dgm:spPr/>
      <dgm:t>
        <a:bodyPr/>
        <a:lstStyle/>
        <a:p>
          <a:endParaRPr lang="ru-RU" sz="1400" b="1"/>
        </a:p>
      </dgm:t>
    </dgm:pt>
    <dgm:pt modelId="{D89DF5BA-4E6C-4532-B441-1DB1F0D5FE80}" type="sibTrans" cxnId="{F440088F-806D-4569-9410-7A96F3075095}">
      <dgm:prSet/>
      <dgm:spPr/>
      <dgm:t>
        <a:bodyPr/>
        <a:lstStyle/>
        <a:p>
          <a:endParaRPr lang="ru-RU" sz="1400" b="1"/>
        </a:p>
      </dgm:t>
    </dgm:pt>
    <dgm:pt modelId="{91BA5400-248D-4F72-A48C-305D44C70C75}">
      <dgm:prSet custT="1"/>
      <dgm:spPr/>
      <dgm:t>
        <a:bodyPr/>
        <a:lstStyle/>
        <a:p>
          <a:r>
            <a:rPr lang="ru-RU" sz="1400" b="1" dirty="0" smtClean="0"/>
            <a:t>3. ЗДОРОВЬЕ И АКТИВНОЕ ДОЛГОЛЕТИЕ</a:t>
          </a:r>
          <a:endParaRPr lang="ru-RU" sz="1400" b="1" dirty="0"/>
        </a:p>
      </dgm:t>
    </dgm:pt>
    <dgm:pt modelId="{7D25E871-921A-4BEA-AAEF-5E9DCAD3D527}" type="parTrans" cxnId="{9E9D87E9-5AD4-4A62-90CB-D7089ACA3DD5}">
      <dgm:prSet/>
      <dgm:spPr/>
      <dgm:t>
        <a:bodyPr/>
        <a:lstStyle/>
        <a:p>
          <a:endParaRPr lang="ru-RU" sz="1400" b="1"/>
        </a:p>
      </dgm:t>
    </dgm:pt>
    <dgm:pt modelId="{482EBE3A-76C0-46AF-B7D8-9EF8BB3D8237}" type="sibTrans" cxnId="{9E9D87E9-5AD4-4A62-90CB-D7089ACA3DD5}">
      <dgm:prSet/>
      <dgm:spPr/>
      <dgm:t>
        <a:bodyPr/>
        <a:lstStyle/>
        <a:p>
          <a:endParaRPr lang="ru-RU" sz="1400" b="1"/>
        </a:p>
      </dgm:t>
    </dgm:pt>
    <dgm:pt modelId="{80F3CEA6-A305-4D1A-8846-2F2F9681BE45}">
      <dgm:prSet custT="1"/>
      <dgm:spPr/>
      <dgm:t>
        <a:bodyPr/>
        <a:lstStyle/>
        <a:p>
          <a:r>
            <a:rPr lang="ru-RU" sz="1400" b="1" dirty="0" smtClean="0"/>
            <a:t>6. СПРАВЕДЛИВОЕ ОБЩЕСТВО</a:t>
          </a:r>
          <a:endParaRPr lang="ru-RU" sz="1400" b="1" dirty="0"/>
        </a:p>
      </dgm:t>
    </dgm:pt>
    <dgm:pt modelId="{A71FD6A1-AEC4-4710-AAA6-C1A7625DB547}" type="parTrans" cxnId="{99706D04-CD28-45F6-A0EB-E6320042FC0C}">
      <dgm:prSet/>
      <dgm:spPr/>
      <dgm:t>
        <a:bodyPr/>
        <a:lstStyle/>
        <a:p>
          <a:endParaRPr lang="ru-RU"/>
        </a:p>
      </dgm:t>
    </dgm:pt>
    <dgm:pt modelId="{EB68B8F2-8EA9-41E0-8843-674707D3187F}" type="sibTrans" cxnId="{99706D04-CD28-45F6-A0EB-E6320042FC0C}">
      <dgm:prSet/>
      <dgm:spPr/>
      <dgm:t>
        <a:bodyPr/>
        <a:lstStyle/>
        <a:p>
          <a:endParaRPr lang="ru-RU"/>
        </a:p>
      </dgm:t>
    </dgm:pt>
    <dgm:pt modelId="{5A040B2A-B251-461C-90E2-58A0C201541A}" type="pres">
      <dgm:prSet presAssocID="{13812EB9-E0B7-41C9-A7D5-4B1210B35376}" presName="linear" presStyleCnt="0">
        <dgm:presLayoutVars>
          <dgm:dir/>
          <dgm:animLvl val="lvl"/>
          <dgm:resizeHandles val="exact"/>
        </dgm:presLayoutVars>
      </dgm:prSet>
      <dgm:spPr/>
      <dgm:t>
        <a:bodyPr/>
        <a:lstStyle/>
        <a:p>
          <a:endParaRPr lang="ru-RU"/>
        </a:p>
      </dgm:t>
    </dgm:pt>
    <dgm:pt modelId="{4A5D0103-142F-4AEA-B4C8-221EC685F61A}" type="pres">
      <dgm:prSet presAssocID="{17D14CC5-685E-4A02-B7CB-086D9035B644}" presName="parentLin" presStyleCnt="0"/>
      <dgm:spPr/>
    </dgm:pt>
    <dgm:pt modelId="{BD7AAC14-A573-407D-B570-165BBA353604}" type="pres">
      <dgm:prSet presAssocID="{17D14CC5-685E-4A02-B7CB-086D9035B644}" presName="parentLeftMargin" presStyleLbl="node1" presStyleIdx="0" presStyleCnt="6"/>
      <dgm:spPr/>
      <dgm:t>
        <a:bodyPr/>
        <a:lstStyle/>
        <a:p>
          <a:endParaRPr lang="ru-RU"/>
        </a:p>
      </dgm:t>
    </dgm:pt>
    <dgm:pt modelId="{4EA51E65-39F2-42FC-91FA-740B8FA92BD2}" type="pres">
      <dgm:prSet presAssocID="{17D14CC5-685E-4A02-B7CB-086D9035B644}" presName="parentText" presStyleLbl="node1" presStyleIdx="0" presStyleCnt="6">
        <dgm:presLayoutVars>
          <dgm:chMax val="0"/>
          <dgm:bulletEnabled val="1"/>
        </dgm:presLayoutVars>
      </dgm:prSet>
      <dgm:spPr/>
      <dgm:t>
        <a:bodyPr/>
        <a:lstStyle/>
        <a:p>
          <a:endParaRPr lang="ru-RU"/>
        </a:p>
      </dgm:t>
    </dgm:pt>
    <dgm:pt modelId="{7A474E70-CBA4-4754-8CC9-18F0BFEAAE4A}" type="pres">
      <dgm:prSet presAssocID="{17D14CC5-685E-4A02-B7CB-086D9035B644}" presName="negativeSpace" presStyleCnt="0"/>
      <dgm:spPr/>
    </dgm:pt>
    <dgm:pt modelId="{A036A23C-E22A-4B14-B90C-F2390F8634A4}" type="pres">
      <dgm:prSet presAssocID="{17D14CC5-685E-4A02-B7CB-086D9035B644}" presName="childText" presStyleLbl="conFgAcc1" presStyleIdx="0" presStyleCnt="6">
        <dgm:presLayoutVars>
          <dgm:bulletEnabled val="1"/>
        </dgm:presLayoutVars>
      </dgm:prSet>
      <dgm:spPr/>
    </dgm:pt>
    <dgm:pt modelId="{8C048141-8A63-4A6C-9D52-373849FCA4D3}" type="pres">
      <dgm:prSet presAssocID="{6D46FE59-C86F-4AB8-A81B-F797E2B5A6FF}" presName="spaceBetweenRectangles" presStyleCnt="0"/>
      <dgm:spPr/>
    </dgm:pt>
    <dgm:pt modelId="{10629F4F-9734-4444-AB45-2F100373420A}" type="pres">
      <dgm:prSet presAssocID="{45866C06-57BF-4796-91E2-94CC107D4F82}" presName="parentLin" presStyleCnt="0"/>
      <dgm:spPr/>
    </dgm:pt>
    <dgm:pt modelId="{B7E4A98E-B4C2-4A82-98DB-C9B24A939B5E}" type="pres">
      <dgm:prSet presAssocID="{45866C06-57BF-4796-91E2-94CC107D4F82}" presName="parentLeftMargin" presStyleLbl="node1" presStyleIdx="0" presStyleCnt="6"/>
      <dgm:spPr/>
      <dgm:t>
        <a:bodyPr/>
        <a:lstStyle/>
        <a:p>
          <a:endParaRPr lang="ru-RU"/>
        </a:p>
      </dgm:t>
    </dgm:pt>
    <dgm:pt modelId="{BB9BD73B-ADDD-46C5-A2D1-41603A985FCF}" type="pres">
      <dgm:prSet presAssocID="{45866C06-57BF-4796-91E2-94CC107D4F82}" presName="parentText" presStyleLbl="node1" presStyleIdx="1" presStyleCnt="6">
        <dgm:presLayoutVars>
          <dgm:chMax val="0"/>
          <dgm:bulletEnabled val="1"/>
        </dgm:presLayoutVars>
      </dgm:prSet>
      <dgm:spPr/>
      <dgm:t>
        <a:bodyPr/>
        <a:lstStyle/>
        <a:p>
          <a:endParaRPr lang="ru-RU"/>
        </a:p>
      </dgm:t>
    </dgm:pt>
    <dgm:pt modelId="{CAAA402E-E2BF-4BCD-956A-4E0D6078C25B}" type="pres">
      <dgm:prSet presAssocID="{45866C06-57BF-4796-91E2-94CC107D4F82}" presName="negativeSpace" presStyleCnt="0"/>
      <dgm:spPr/>
    </dgm:pt>
    <dgm:pt modelId="{C0FD7496-2B26-4CA5-A1A8-2EF34E9F2920}" type="pres">
      <dgm:prSet presAssocID="{45866C06-57BF-4796-91E2-94CC107D4F82}" presName="childText" presStyleLbl="conFgAcc1" presStyleIdx="1" presStyleCnt="6">
        <dgm:presLayoutVars>
          <dgm:bulletEnabled val="1"/>
        </dgm:presLayoutVars>
      </dgm:prSet>
      <dgm:spPr/>
    </dgm:pt>
    <dgm:pt modelId="{7D2BC655-4868-4C67-9BB2-CF9BB189ED0A}" type="pres">
      <dgm:prSet presAssocID="{3541919F-FB08-49D6-87D5-96AD70ED82A6}" presName="spaceBetweenRectangles" presStyleCnt="0"/>
      <dgm:spPr/>
    </dgm:pt>
    <dgm:pt modelId="{05E6D8FD-315B-46EC-969F-BB1A27C6B044}" type="pres">
      <dgm:prSet presAssocID="{91BA5400-248D-4F72-A48C-305D44C70C75}" presName="parentLin" presStyleCnt="0"/>
      <dgm:spPr/>
    </dgm:pt>
    <dgm:pt modelId="{6DBD2E46-CA18-4612-A4BD-A9C0BD0A6ECB}" type="pres">
      <dgm:prSet presAssocID="{91BA5400-248D-4F72-A48C-305D44C70C75}" presName="parentLeftMargin" presStyleLbl="node1" presStyleIdx="1" presStyleCnt="6"/>
      <dgm:spPr/>
      <dgm:t>
        <a:bodyPr/>
        <a:lstStyle/>
        <a:p>
          <a:endParaRPr lang="ru-RU"/>
        </a:p>
      </dgm:t>
    </dgm:pt>
    <dgm:pt modelId="{38E83B82-5B3A-4CBB-8BC6-2B1C687366C3}" type="pres">
      <dgm:prSet presAssocID="{91BA5400-248D-4F72-A48C-305D44C70C75}" presName="parentText" presStyleLbl="node1" presStyleIdx="2" presStyleCnt="6">
        <dgm:presLayoutVars>
          <dgm:chMax val="0"/>
          <dgm:bulletEnabled val="1"/>
        </dgm:presLayoutVars>
      </dgm:prSet>
      <dgm:spPr/>
      <dgm:t>
        <a:bodyPr/>
        <a:lstStyle/>
        <a:p>
          <a:endParaRPr lang="ru-RU"/>
        </a:p>
      </dgm:t>
    </dgm:pt>
    <dgm:pt modelId="{8AB680CE-430A-4E10-8F07-C9A484ADE371}" type="pres">
      <dgm:prSet presAssocID="{91BA5400-248D-4F72-A48C-305D44C70C75}" presName="negativeSpace" presStyleCnt="0"/>
      <dgm:spPr/>
    </dgm:pt>
    <dgm:pt modelId="{EC47EDBE-A218-40CC-8C28-DD85D0450FE8}" type="pres">
      <dgm:prSet presAssocID="{91BA5400-248D-4F72-A48C-305D44C70C75}" presName="childText" presStyleLbl="conFgAcc1" presStyleIdx="2" presStyleCnt="6">
        <dgm:presLayoutVars>
          <dgm:bulletEnabled val="1"/>
        </dgm:presLayoutVars>
      </dgm:prSet>
      <dgm:spPr/>
    </dgm:pt>
    <dgm:pt modelId="{535909C7-B48B-48D4-93BC-A79EA45D4628}" type="pres">
      <dgm:prSet presAssocID="{482EBE3A-76C0-46AF-B7D8-9EF8BB3D8237}" presName="spaceBetweenRectangles" presStyleCnt="0"/>
      <dgm:spPr/>
    </dgm:pt>
    <dgm:pt modelId="{408AD644-F17B-4BCD-8389-B1C29CC070A3}" type="pres">
      <dgm:prSet presAssocID="{E631B9F7-D5AD-4BE0-9ADE-A78ED7F0FBC6}" presName="parentLin" presStyleCnt="0"/>
      <dgm:spPr/>
    </dgm:pt>
    <dgm:pt modelId="{D7813E7E-F072-4F64-9496-12F2D0CB9F19}" type="pres">
      <dgm:prSet presAssocID="{E631B9F7-D5AD-4BE0-9ADE-A78ED7F0FBC6}" presName="parentLeftMargin" presStyleLbl="node1" presStyleIdx="2" presStyleCnt="6"/>
      <dgm:spPr/>
      <dgm:t>
        <a:bodyPr/>
        <a:lstStyle/>
        <a:p>
          <a:endParaRPr lang="ru-RU"/>
        </a:p>
      </dgm:t>
    </dgm:pt>
    <dgm:pt modelId="{46E431E9-B7D4-4B3B-A75A-2FE637C33797}" type="pres">
      <dgm:prSet presAssocID="{E631B9F7-D5AD-4BE0-9ADE-A78ED7F0FBC6}" presName="parentText" presStyleLbl="node1" presStyleIdx="3" presStyleCnt="6">
        <dgm:presLayoutVars>
          <dgm:chMax val="0"/>
          <dgm:bulletEnabled val="1"/>
        </dgm:presLayoutVars>
      </dgm:prSet>
      <dgm:spPr/>
      <dgm:t>
        <a:bodyPr/>
        <a:lstStyle/>
        <a:p>
          <a:endParaRPr lang="ru-RU"/>
        </a:p>
      </dgm:t>
    </dgm:pt>
    <dgm:pt modelId="{B3F4B9A9-40E9-4C0A-AB03-184DE921FAAC}" type="pres">
      <dgm:prSet presAssocID="{E631B9F7-D5AD-4BE0-9ADE-A78ED7F0FBC6}" presName="negativeSpace" presStyleCnt="0"/>
      <dgm:spPr/>
    </dgm:pt>
    <dgm:pt modelId="{871C4675-A199-4F0F-A082-05A295DD6FC8}" type="pres">
      <dgm:prSet presAssocID="{E631B9F7-D5AD-4BE0-9ADE-A78ED7F0FBC6}" presName="childText" presStyleLbl="conFgAcc1" presStyleIdx="3" presStyleCnt="6">
        <dgm:presLayoutVars>
          <dgm:bulletEnabled val="1"/>
        </dgm:presLayoutVars>
      </dgm:prSet>
      <dgm:spPr/>
      <dgm:t>
        <a:bodyPr/>
        <a:lstStyle/>
        <a:p>
          <a:endParaRPr lang="ru-RU"/>
        </a:p>
      </dgm:t>
    </dgm:pt>
    <dgm:pt modelId="{5FB97295-C701-47CC-8049-C3AA7BDB0EAA}" type="pres">
      <dgm:prSet presAssocID="{0DCC627E-067A-4F8D-8D6B-ABE21E2D71FE}" presName="spaceBetweenRectangles" presStyleCnt="0"/>
      <dgm:spPr/>
    </dgm:pt>
    <dgm:pt modelId="{9ECD65E4-CF35-4182-8CEE-7F2EBBA176E3}" type="pres">
      <dgm:prSet presAssocID="{9E842B09-123B-46E1-A70B-7F90B2DE3E7C}" presName="parentLin" presStyleCnt="0"/>
      <dgm:spPr/>
    </dgm:pt>
    <dgm:pt modelId="{DDEE870A-9909-4967-8940-5F9188B7FF1C}" type="pres">
      <dgm:prSet presAssocID="{9E842B09-123B-46E1-A70B-7F90B2DE3E7C}" presName="parentLeftMargin" presStyleLbl="node1" presStyleIdx="3" presStyleCnt="6"/>
      <dgm:spPr/>
      <dgm:t>
        <a:bodyPr/>
        <a:lstStyle/>
        <a:p>
          <a:endParaRPr lang="ru-RU"/>
        </a:p>
      </dgm:t>
    </dgm:pt>
    <dgm:pt modelId="{492489ED-F5B2-4D63-8801-A23C10B02211}" type="pres">
      <dgm:prSet presAssocID="{9E842B09-123B-46E1-A70B-7F90B2DE3E7C}" presName="parentText" presStyleLbl="node1" presStyleIdx="4" presStyleCnt="6">
        <dgm:presLayoutVars>
          <dgm:chMax val="0"/>
          <dgm:bulletEnabled val="1"/>
        </dgm:presLayoutVars>
      </dgm:prSet>
      <dgm:spPr/>
      <dgm:t>
        <a:bodyPr/>
        <a:lstStyle/>
        <a:p>
          <a:endParaRPr lang="ru-RU"/>
        </a:p>
      </dgm:t>
    </dgm:pt>
    <dgm:pt modelId="{46A92C0A-5BCB-46A8-917F-EFAA63666C99}" type="pres">
      <dgm:prSet presAssocID="{9E842B09-123B-46E1-A70B-7F90B2DE3E7C}" presName="negativeSpace" presStyleCnt="0"/>
      <dgm:spPr/>
    </dgm:pt>
    <dgm:pt modelId="{E4977B6A-B738-495E-8D07-A188A39C960D}" type="pres">
      <dgm:prSet presAssocID="{9E842B09-123B-46E1-A70B-7F90B2DE3E7C}" presName="childText" presStyleLbl="conFgAcc1" presStyleIdx="4" presStyleCnt="6">
        <dgm:presLayoutVars>
          <dgm:bulletEnabled val="1"/>
        </dgm:presLayoutVars>
      </dgm:prSet>
      <dgm:spPr/>
    </dgm:pt>
    <dgm:pt modelId="{74FD9B82-AD50-4790-B1E4-525BA72EFB18}" type="pres">
      <dgm:prSet presAssocID="{D89DF5BA-4E6C-4532-B441-1DB1F0D5FE80}" presName="spaceBetweenRectangles" presStyleCnt="0"/>
      <dgm:spPr/>
    </dgm:pt>
    <dgm:pt modelId="{0058E830-4E06-40F8-9177-51D65FAFED31}" type="pres">
      <dgm:prSet presAssocID="{80F3CEA6-A305-4D1A-8846-2F2F9681BE45}" presName="parentLin" presStyleCnt="0"/>
      <dgm:spPr/>
    </dgm:pt>
    <dgm:pt modelId="{DA8B0AB2-BB4C-4A58-BC6B-A6B89AF24968}" type="pres">
      <dgm:prSet presAssocID="{80F3CEA6-A305-4D1A-8846-2F2F9681BE45}" presName="parentLeftMargin" presStyleLbl="node1" presStyleIdx="4" presStyleCnt="6"/>
      <dgm:spPr/>
      <dgm:t>
        <a:bodyPr/>
        <a:lstStyle/>
        <a:p>
          <a:endParaRPr lang="ru-RU"/>
        </a:p>
      </dgm:t>
    </dgm:pt>
    <dgm:pt modelId="{5AD03D13-FA9A-4C7A-80B8-26B074978B00}" type="pres">
      <dgm:prSet presAssocID="{80F3CEA6-A305-4D1A-8846-2F2F9681BE45}" presName="parentText" presStyleLbl="node1" presStyleIdx="5" presStyleCnt="6">
        <dgm:presLayoutVars>
          <dgm:chMax val="0"/>
          <dgm:bulletEnabled val="1"/>
        </dgm:presLayoutVars>
      </dgm:prSet>
      <dgm:spPr/>
      <dgm:t>
        <a:bodyPr/>
        <a:lstStyle/>
        <a:p>
          <a:endParaRPr lang="ru-RU"/>
        </a:p>
      </dgm:t>
    </dgm:pt>
    <dgm:pt modelId="{3A683A79-C5AB-4B29-B021-59228A1436BD}" type="pres">
      <dgm:prSet presAssocID="{80F3CEA6-A305-4D1A-8846-2F2F9681BE45}" presName="negativeSpace" presStyleCnt="0"/>
      <dgm:spPr/>
    </dgm:pt>
    <dgm:pt modelId="{36045286-7BAD-477E-AD9D-47218B03190D}" type="pres">
      <dgm:prSet presAssocID="{80F3CEA6-A305-4D1A-8846-2F2F9681BE45}" presName="childText" presStyleLbl="conFgAcc1" presStyleIdx="5" presStyleCnt="6">
        <dgm:presLayoutVars>
          <dgm:bulletEnabled val="1"/>
        </dgm:presLayoutVars>
      </dgm:prSet>
      <dgm:spPr/>
    </dgm:pt>
  </dgm:ptLst>
  <dgm:cxnLst>
    <dgm:cxn modelId="{FC03DBB2-51E1-4B6D-AE03-576A1A14D8AD}" type="presOf" srcId="{E631B9F7-D5AD-4BE0-9ADE-A78ED7F0FBC6}" destId="{46E431E9-B7D4-4B3B-A75A-2FE637C33797}" srcOrd="1" destOrd="0" presId="urn:microsoft.com/office/officeart/2005/8/layout/list1"/>
    <dgm:cxn modelId="{8347CE1A-B519-46EF-91F9-62866B01E18E}" type="presOf" srcId="{17D14CC5-685E-4A02-B7CB-086D9035B644}" destId="{4EA51E65-39F2-42FC-91FA-740B8FA92BD2}" srcOrd="1" destOrd="0" presId="urn:microsoft.com/office/officeart/2005/8/layout/list1"/>
    <dgm:cxn modelId="{E0B07C31-F4A2-4BBB-8FE2-F001F946A693}" type="presOf" srcId="{17D14CC5-685E-4A02-B7CB-086D9035B644}" destId="{BD7AAC14-A573-407D-B570-165BBA353604}" srcOrd="0" destOrd="0" presId="urn:microsoft.com/office/officeart/2005/8/layout/list1"/>
    <dgm:cxn modelId="{D8F0DC1D-402E-4CD6-8670-FE82FE3CD1FE}" srcId="{13812EB9-E0B7-41C9-A7D5-4B1210B35376}" destId="{17D14CC5-685E-4A02-B7CB-086D9035B644}" srcOrd="0" destOrd="0" parTransId="{AFF59C26-FB3E-4ADC-910C-D62470D62C9A}" sibTransId="{6D46FE59-C86F-4AB8-A81B-F797E2B5A6FF}"/>
    <dgm:cxn modelId="{C515EF35-72CD-4BA7-BC34-3543E16CC367}" type="presOf" srcId="{45866C06-57BF-4796-91E2-94CC107D4F82}" destId="{BB9BD73B-ADDD-46C5-A2D1-41603A985FCF}" srcOrd="1" destOrd="0" presId="urn:microsoft.com/office/officeart/2005/8/layout/list1"/>
    <dgm:cxn modelId="{2ACFC354-E3A3-407F-87B8-C37FF7093A9A}" type="presOf" srcId="{45866C06-57BF-4796-91E2-94CC107D4F82}" destId="{B7E4A98E-B4C2-4A82-98DB-C9B24A939B5E}" srcOrd="0" destOrd="0" presId="urn:microsoft.com/office/officeart/2005/8/layout/list1"/>
    <dgm:cxn modelId="{72CA6E0F-13C4-4583-9614-7359F48A169C}" type="presOf" srcId="{9E842B09-123B-46E1-A70B-7F90B2DE3E7C}" destId="{492489ED-F5B2-4D63-8801-A23C10B02211}" srcOrd="1" destOrd="0" presId="urn:microsoft.com/office/officeart/2005/8/layout/list1"/>
    <dgm:cxn modelId="{466EC67E-D99F-41ED-A628-0136AF79D5BC}" srcId="{13812EB9-E0B7-41C9-A7D5-4B1210B35376}" destId="{E631B9F7-D5AD-4BE0-9ADE-A78ED7F0FBC6}" srcOrd="3" destOrd="0" parTransId="{9F929959-7DC8-487E-8952-0437E2171408}" sibTransId="{0DCC627E-067A-4F8D-8D6B-ABE21E2D71FE}"/>
    <dgm:cxn modelId="{957AE9FD-6898-4B0B-BE08-CA3E377AEAF9}" srcId="{13812EB9-E0B7-41C9-A7D5-4B1210B35376}" destId="{45866C06-57BF-4796-91E2-94CC107D4F82}" srcOrd="1" destOrd="0" parTransId="{5FF1C08C-9A62-4591-95A7-DA4B37A7C5C6}" sibTransId="{3541919F-FB08-49D6-87D5-96AD70ED82A6}"/>
    <dgm:cxn modelId="{40843888-ED59-469D-A4D3-983A1AB25801}" type="presOf" srcId="{91BA5400-248D-4F72-A48C-305D44C70C75}" destId="{38E83B82-5B3A-4CBB-8BC6-2B1C687366C3}" srcOrd="1" destOrd="0" presId="urn:microsoft.com/office/officeart/2005/8/layout/list1"/>
    <dgm:cxn modelId="{E1C0B00F-8939-4282-BDE2-AEBED2945231}" type="presOf" srcId="{80F3CEA6-A305-4D1A-8846-2F2F9681BE45}" destId="{DA8B0AB2-BB4C-4A58-BC6B-A6B89AF24968}" srcOrd="0" destOrd="0" presId="urn:microsoft.com/office/officeart/2005/8/layout/list1"/>
    <dgm:cxn modelId="{F5F7C610-EFC8-4B75-BAFE-632193799B2A}" type="presOf" srcId="{13812EB9-E0B7-41C9-A7D5-4B1210B35376}" destId="{5A040B2A-B251-461C-90E2-58A0C201541A}" srcOrd="0" destOrd="0" presId="urn:microsoft.com/office/officeart/2005/8/layout/list1"/>
    <dgm:cxn modelId="{9E9D87E9-5AD4-4A62-90CB-D7089ACA3DD5}" srcId="{13812EB9-E0B7-41C9-A7D5-4B1210B35376}" destId="{91BA5400-248D-4F72-A48C-305D44C70C75}" srcOrd="2" destOrd="0" parTransId="{7D25E871-921A-4BEA-AAEF-5E9DCAD3D527}" sibTransId="{482EBE3A-76C0-46AF-B7D8-9EF8BB3D8237}"/>
    <dgm:cxn modelId="{49420987-14C6-4F79-A53B-3A4C6F342596}" type="presOf" srcId="{9E842B09-123B-46E1-A70B-7F90B2DE3E7C}" destId="{DDEE870A-9909-4967-8940-5F9188B7FF1C}" srcOrd="0" destOrd="0" presId="urn:microsoft.com/office/officeart/2005/8/layout/list1"/>
    <dgm:cxn modelId="{99706D04-CD28-45F6-A0EB-E6320042FC0C}" srcId="{13812EB9-E0B7-41C9-A7D5-4B1210B35376}" destId="{80F3CEA6-A305-4D1A-8846-2F2F9681BE45}" srcOrd="5" destOrd="0" parTransId="{A71FD6A1-AEC4-4710-AAA6-C1A7625DB547}" sibTransId="{EB68B8F2-8EA9-41E0-8843-674707D3187F}"/>
    <dgm:cxn modelId="{240E9F6E-40B0-41E4-95EA-62F33E503F55}" type="presOf" srcId="{80F3CEA6-A305-4D1A-8846-2F2F9681BE45}" destId="{5AD03D13-FA9A-4C7A-80B8-26B074978B00}" srcOrd="1" destOrd="0" presId="urn:microsoft.com/office/officeart/2005/8/layout/list1"/>
    <dgm:cxn modelId="{C329A46C-599B-4BFA-8BCE-3F05EF6AFE9C}" type="presOf" srcId="{E631B9F7-D5AD-4BE0-9ADE-A78ED7F0FBC6}" destId="{D7813E7E-F072-4F64-9496-12F2D0CB9F19}" srcOrd="0" destOrd="0" presId="urn:microsoft.com/office/officeart/2005/8/layout/list1"/>
    <dgm:cxn modelId="{F440088F-806D-4569-9410-7A96F3075095}" srcId="{13812EB9-E0B7-41C9-A7D5-4B1210B35376}" destId="{9E842B09-123B-46E1-A70B-7F90B2DE3E7C}" srcOrd="4" destOrd="0" parTransId="{12E987EF-2A1D-4F8A-BB9C-FA63F0F20ED0}" sibTransId="{D89DF5BA-4E6C-4532-B441-1DB1F0D5FE80}"/>
    <dgm:cxn modelId="{37002146-1FB6-401B-B204-98F75480C6D9}" type="presOf" srcId="{91BA5400-248D-4F72-A48C-305D44C70C75}" destId="{6DBD2E46-CA18-4612-A4BD-A9C0BD0A6ECB}" srcOrd="0" destOrd="0" presId="urn:microsoft.com/office/officeart/2005/8/layout/list1"/>
    <dgm:cxn modelId="{98BA19F1-91F0-4B0C-A28D-9FF0D764064E}" type="presParOf" srcId="{5A040B2A-B251-461C-90E2-58A0C201541A}" destId="{4A5D0103-142F-4AEA-B4C8-221EC685F61A}" srcOrd="0" destOrd="0" presId="urn:microsoft.com/office/officeart/2005/8/layout/list1"/>
    <dgm:cxn modelId="{A7F6BDF8-B777-4D4D-951D-4C7888BC82CF}" type="presParOf" srcId="{4A5D0103-142F-4AEA-B4C8-221EC685F61A}" destId="{BD7AAC14-A573-407D-B570-165BBA353604}" srcOrd="0" destOrd="0" presId="urn:microsoft.com/office/officeart/2005/8/layout/list1"/>
    <dgm:cxn modelId="{7CE3EEED-8D7B-4337-9B55-698FDE894E43}" type="presParOf" srcId="{4A5D0103-142F-4AEA-B4C8-221EC685F61A}" destId="{4EA51E65-39F2-42FC-91FA-740B8FA92BD2}" srcOrd="1" destOrd="0" presId="urn:microsoft.com/office/officeart/2005/8/layout/list1"/>
    <dgm:cxn modelId="{B5EE14BA-7910-45EF-9C98-7216B431BD6F}" type="presParOf" srcId="{5A040B2A-B251-461C-90E2-58A0C201541A}" destId="{7A474E70-CBA4-4754-8CC9-18F0BFEAAE4A}" srcOrd="1" destOrd="0" presId="urn:microsoft.com/office/officeart/2005/8/layout/list1"/>
    <dgm:cxn modelId="{4F6CA880-D501-4E5D-B5BA-9DC88F0AF411}" type="presParOf" srcId="{5A040B2A-B251-461C-90E2-58A0C201541A}" destId="{A036A23C-E22A-4B14-B90C-F2390F8634A4}" srcOrd="2" destOrd="0" presId="urn:microsoft.com/office/officeart/2005/8/layout/list1"/>
    <dgm:cxn modelId="{9CEF7C95-D35D-4FBE-8359-9E359A7E97E9}" type="presParOf" srcId="{5A040B2A-B251-461C-90E2-58A0C201541A}" destId="{8C048141-8A63-4A6C-9D52-373849FCA4D3}" srcOrd="3" destOrd="0" presId="urn:microsoft.com/office/officeart/2005/8/layout/list1"/>
    <dgm:cxn modelId="{59E23E1B-DAED-4CF2-8ACF-0B36A74B648D}" type="presParOf" srcId="{5A040B2A-B251-461C-90E2-58A0C201541A}" destId="{10629F4F-9734-4444-AB45-2F100373420A}" srcOrd="4" destOrd="0" presId="urn:microsoft.com/office/officeart/2005/8/layout/list1"/>
    <dgm:cxn modelId="{D3E012D1-C6F0-400E-8D95-1E62A52530C4}" type="presParOf" srcId="{10629F4F-9734-4444-AB45-2F100373420A}" destId="{B7E4A98E-B4C2-4A82-98DB-C9B24A939B5E}" srcOrd="0" destOrd="0" presId="urn:microsoft.com/office/officeart/2005/8/layout/list1"/>
    <dgm:cxn modelId="{799D288D-D593-4558-8AF5-444F914465C6}" type="presParOf" srcId="{10629F4F-9734-4444-AB45-2F100373420A}" destId="{BB9BD73B-ADDD-46C5-A2D1-41603A985FCF}" srcOrd="1" destOrd="0" presId="urn:microsoft.com/office/officeart/2005/8/layout/list1"/>
    <dgm:cxn modelId="{FAE1EC48-B722-49EC-9E4F-B1FD4F34264B}" type="presParOf" srcId="{5A040B2A-B251-461C-90E2-58A0C201541A}" destId="{CAAA402E-E2BF-4BCD-956A-4E0D6078C25B}" srcOrd="5" destOrd="0" presId="urn:microsoft.com/office/officeart/2005/8/layout/list1"/>
    <dgm:cxn modelId="{EABD3C74-5663-4854-9AB1-E17751937EA9}" type="presParOf" srcId="{5A040B2A-B251-461C-90E2-58A0C201541A}" destId="{C0FD7496-2B26-4CA5-A1A8-2EF34E9F2920}" srcOrd="6" destOrd="0" presId="urn:microsoft.com/office/officeart/2005/8/layout/list1"/>
    <dgm:cxn modelId="{535E0B97-2157-4D86-A9E3-076E599225EF}" type="presParOf" srcId="{5A040B2A-B251-461C-90E2-58A0C201541A}" destId="{7D2BC655-4868-4C67-9BB2-CF9BB189ED0A}" srcOrd="7" destOrd="0" presId="urn:microsoft.com/office/officeart/2005/8/layout/list1"/>
    <dgm:cxn modelId="{FB5D4DA9-05DC-4F76-9CCB-8456E2F1808B}" type="presParOf" srcId="{5A040B2A-B251-461C-90E2-58A0C201541A}" destId="{05E6D8FD-315B-46EC-969F-BB1A27C6B044}" srcOrd="8" destOrd="0" presId="urn:microsoft.com/office/officeart/2005/8/layout/list1"/>
    <dgm:cxn modelId="{9DC9A52B-A7B9-43FB-A3ED-B28773B53849}" type="presParOf" srcId="{05E6D8FD-315B-46EC-969F-BB1A27C6B044}" destId="{6DBD2E46-CA18-4612-A4BD-A9C0BD0A6ECB}" srcOrd="0" destOrd="0" presId="urn:microsoft.com/office/officeart/2005/8/layout/list1"/>
    <dgm:cxn modelId="{5B858A0C-94AC-4ECA-BC27-3A33E83DD408}" type="presParOf" srcId="{05E6D8FD-315B-46EC-969F-BB1A27C6B044}" destId="{38E83B82-5B3A-4CBB-8BC6-2B1C687366C3}" srcOrd="1" destOrd="0" presId="urn:microsoft.com/office/officeart/2005/8/layout/list1"/>
    <dgm:cxn modelId="{53A711F9-33AB-45CE-A630-4E5571970F3F}" type="presParOf" srcId="{5A040B2A-B251-461C-90E2-58A0C201541A}" destId="{8AB680CE-430A-4E10-8F07-C9A484ADE371}" srcOrd="9" destOrd="0" presId="urn:microsoft.com/office/officeart/2005/8/layout/list1"/>
    <dgm:cxn modelId="{5ECCB4FF-68D8-41E7-831B-ED496809481D}" type="presParOf" srcId="{5A040B2A-B251-461C-90E2-58A0C201541A}" destId="{EC47EDBE-A218-40CC-8C28-DD85D0450FE8}" srcOrd="10" destOrd="0" presId="urn:microsoft.com/office/officeart/2005/8/layout/list1"/>
    <dgm:cxn modelId="{92A0C3EB-3ADD-422B-B6A2-48838E03AE17}" type="presParOf" srcId="{5A040B2A-B251-461C-90E2-58A0C201541A}" destId="{535909C7-B48B-48D4-93BC-A79EA45D4628}" srcOrd="11" destOrd="0" presId="urn:microsoft.com/office/officeart/2005/8/layout/list1"/>
    <dgm:cxn modelId="{A2D23FD4-B669-4CDA-8B9D-199876AC220F}" type="presParOf" srcId="{5A040B2A-B251-461C-90E2-58A0C201541A}" destId="{408AD644-F17B-4BCD-8389-B1C29CC070A3}" srcOrd="12" destOrd="0" presId="urn:microsoft.com/office/officeart/2005/8/layout/list1"/>
    <dgm:cxn modelId="{FA33A348-1C73-4B82-80FC-E8E66F3F924E}" type="presParOf" srcId="{408AD644-F17B-4BCD-8389-B1C29CC070A3}" destId="{D7813E7E-F072-4F64-9496-12F2D0CB9F19}" srcOrd="0" destOrd="0" presId="urn:microsoft.com/office/officeart/2005/8/layout/list1"/>
    <dgm:cxn modelId="{8A1AF8AD-6781-4389-885B-0F23C78F85BC}" type="presParOf" srcId="{408AD644-F17B-4BCD-8389-B1C29CC070A3}" destId="{46E431E9-B7D4-4B3B-A75A-2FE637C33797}" srcOrd="1" destOrd="0" presId="urn:microsoft.com/office/officeart/2005/8/layout/list1"/>
    <dgm:cxn modelId="{358D40F1-62A6-4316-A1BA-CFC4C0616306}" type="presParOf" srcId="{5A040B2A-B251-461C-90E2-58A0C201541A}" destId="{B3F4B9A9-40E9-4C0A-AB03-184DE921FAAC}" srcOrd="13" destOrd="0" presId="urn:microsoft.com/office/officeart/2005/8/layout/list1"/>
    <dgm:cxn modelId="{3871A93F-23CE-407B-8935-5CA2D42F35DB}" type="presParOf" srcId="{5A040B2A-B251-461C-90E2-58A0C201541A}" destId="{871C4675-A199-4F0F-A082-05A295DD6FC8}" srcOrd="14" destOrd="0" presId="urn:microsoft.com/office/officeart/2005/8/layout/list1"/>
    <dgm:cxn modelId="{5BFF4BD5-7BB3-4BA1-809E-DB6ED150C8E3}" type="presParOf" srcId="{5A040B2A-B251-461C-90E2-58A0C201541A}" destId="{5FB97295-C701-47CC-8049-C3AA7BDB0EAA}" srcOrd="15" destOrd="0" presId="urn:microsoft.com/office/officeart/2005/8/layout/list1"/>
    <dgm:cxn modelId="{460EED5F-D484-4CDA-A100-8F9A97774FD4}" type="presParOf" srcId="{5A040B2A-B251-461C-90E2-58A0C201541A}" destId="{9ECD65E4-CF35-4182-8CEE-7F2EBBA176E3}" srcOrd="16" destOrd="0" presId="urn:microsoft.com/office/officeart/2005/8/layout/list1"/>
    <dgm:cxn modelId="{FB45E22E-23D9-4E23-9D5B-7E7CA2A06CD9}" type="presParOf" srcId="{9ECD65E4-CF35-4182-8CEE-7F2EBBA176E3}" destId="{DDEE870A-9909-4967-8940-5F9188B7FF1C}" srcOrd="0" destOrd="0" presId="urn:microsoft.com/office/officeart/2005/8/layout/list1"/>
    <dgm:cxn modelId="{07777B68-9CDF-44B2-A09C-5972BFF35223}" type="presParOf" srcId="{9ECD65E4-CF35-4182-8CEE-7F2EBBA176E3}" destId="{492489ED-F5B2-4D63-8801-A23C10B02211}" srcOrd="1" destOrd="0" presId="urn:microsoft.com/office/officeart/2005/8/layout/list1"/>
    <dgm:cxn modelId="{46C69BBB-E0DC-4D74-A776-A23774446349}" type="presParOf" srcId="{5A040B2A-B251-461C-90E2-58A0C201541A}" destId="{46A92C0A-5BCB-46A8-917F-EFAA63666C99}" srcOrd="17" destOrd="0" presId="urn:microsoft.com/office/officeart/2005/8/layout/list1"/>
    <dgm:cxn modelId="{81FD55CE-6E62-4D5E-B60D-CD2C104B2A64}" type="presParOf" srcId="{5A040B2A-B251-461C-90E2-58A0C201541A}" destId="{E4977B6A-B738-495E-8D07-A188A39C960D}" srcOrd="18" destOrd="0" presId="urn:microsoft.com/office/officeart/2005/8/layout/list1"/>
    <dgm:cxn modelId="{877E0382-5786-4F8D-8FE3-FAC990394937}" type="presParOf" srcId="{5A040B2A-B251-461C-90E2-58A0C201541A}" destId="{74FD9B82-AD50-4790-B1E4-525BA72EFB18}" srcOrd="19" destOrd="0" presId="urn:microsoft.com/office/officeart/2005/8/layout/list1"/>
    <dgm:cxn modelId="{A01D2E9C-F91E-4D4D-830A-211F87053618}" type="presParOf" srcId="{5A040B2A-B251-461C-90E2-58A0C201541A}" destId="{0058E830-4E06-40F8-9177-51D65FAFED31}" srcOrd="20" destOrd="0" presId="urn:microsoft.com/office/officeart/2005/8/layout/list1"/>
    <dgm:cxn modelId="{7622ADE9-C6FB-4283-9274-4CB9ACE1C7B5}" type="presParOf" srcId="{0058E830-4E06-40F8-9177-51D65FAFED31}" destId="{DA8B0AB2-BB4C-4A58-BC6B-A6B89AF24968}" srcOrd="0" destOrd="0" presId="urn:microsoft.com/office/officeart/2005/8/layout/list1"/>
    <dgm:cxn modelId="{36C79003-DA4C-46CE-8D3D-CE49E9AC6003}" type="presParOf" srcId="{0058E830-4E06-40F8-9177-51D65FAFED31}" destId="{5AD03D13-FA9A-4C7A-80B8-26B074978B00}" srcOrd="1" destOrd="0" presId="urn:microsoft.com/office/officeart/2005/8/layout/list1"/>
    <dgm:cxn modelId="{1D9C3414-E95A-4E54-B841-FCDB3C879CC6}" type="presParOf" srcId="{5A040B2A-B251-461C-90E2-58A0C201541A}" destId="{3A683A79-C5AB-4B29-B021-59228A1436BD}" srcOrd="21" destOrd="0" presId="urn:microsoft.com/office/officeart/2005/8/layout/list1"/>
    <dgm:cxn modelId="{C9D75AC9-F0EB-4BDC-9B48-C092B99A03A6}" type="presParOf" srcId="{5A040B2A-B251-461C-90E2-58A0C201541A}" destId="{36045286-7BAD-477E-AD9D-47218B03190D}"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282BDC-5CF0-46ED-A33C-8863B43E430A}"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ru-RU"/>
        </a:p>
      </dgm:t>
    </dgm:pt>
    <dgm:pt modelId="{270DF663-73AD-4E82-BA40-73DE1325F9A2}">
      <dgm:prSet phldrT="[Текст]"/>
      <dgm:spPr>
        <a:solidFill>
          <a:schemeClr val="accent6"/>
        </a:solidFill>
      </dgm:spPr>
      <dgm:t>
        <a:bodyPr/>
        <a:lstStyle/>
        <a:p>
          <a:pPr>
            <a:spcAft>
              <a:spcPct val="35000"/>
            </a:spcAft>
          </a:pPr>
          <a:r>
            <a:rPr lang="ru-RU" b="1" dirty="0" smtClean="0"/>
            <a:t>ШАГ 1</a:t>
          </a:r>
          <a:r>
            <a:rPr lang="en-US" b="1" dirty="0" smtClean="0"/>
            <a:t> </a:t>
          </a:r>
          <a:r>
            <a:rPr lang="ru-RU" b="1" dirty="0" smtClean="0"/>
            <a:t>Полевые работы</a:t>
          </a:r>
          <a:endParaRPr lang="ru-RU" b="1" dirty="0"/>
        </a:p>
      </dgm:t>
    </dgm:pt>
    <dgm:pt modelId="{7A255F21-B66C-443F-892A-C275650A885A}" type="parTrans" cxnId="{2A8F33E4-42FF-4A88-A420-682BAE67CBDD}">
      <dgm:prSet/>
      <dgm:spPr/>
      <dgm:t>
        <a:bodyPr/>
        <a:lstStyle/>
        <a:p>
          <a:endParaRPr lang="ru-RU"/>
        </a:p>
      </dgm:t>
    </dgm:pt>
    <dgm:pt modelId="{AB211BAB-D715-4FB6-A695-2A08CABE5193}" type="sibTrans" cxnId="{2A8F33E4-42FF-4A88-A420-682BAE67CBDD}">
      <dgm:prSet/>
      <dgm:spPr/>
      <dgm:t>
        <a:bodyPr/>
        <a:lstStyle/>
        <a:p>
          <a:endParaRPr lang="ru-RU"/>
        </a:p>
      </dgm:t>
    </dgm:pt>
    <dgm:pt modelId="{EA59D930-56D6-4EF2-9556-4866292F6989}">
      <dgm:prSet phldrT="[Текст]"/>
      <dgm:spPr>
        <a:solidFill>
          <a:schemeClr val="accent6"/>
        </a:solidFill>
      </dgm:spPr>
      <dgm:t>
        <a:bodyPr/>
        <a:lstStyle/>
        <a:p>
          <a:pPr>
            <a:spcAft>
              <a:spcPct val="15000"/>
            </a:spcAft>
          </a:pPr>
          <a:r>
            <a:rPr lang="ru-RU" dirty="0" smtClean="0"/>
            <a:t>Опрос </a:t>
          </a:r>
          <a:r>
            <a:rPr lang="ru-RU" dirty="0" err="1" smtClean="0"/>
            <a:t>стейкхолдеров</a:t>
          </a:r>
          <a:endParaRPr lang="ru-RU" dirty="0"/>
        </a:p>
      </dgm:t>
    </dgm:pt>
    <dgm:pt modelId="{C830E292-B18F-4DE1-A2E9-778A5D68C27B}" type="parTrans" cxnId="{57C8282C-04E4-48EB-8F63-DD457DCAF000}">
      <dgm:prSet/>
      <dgm:spPr/>
      <dgm:t>
        <a:bodyPr/>
        <a:lstStyle/>
        <a:p>
          <a:endParaRPr lang="ru-RU"/>
        </a:p>
      </dgm:t>
    </dgm:pt>
    <dgm:pt modelId="{4CAE1DE9-DB29-4D28-8E9B-5A387D1A08CB}" type="sibTrans" cxnId="{57C8282C-04E4-48EB-8F63-DD457DCAF000}">
      <dgm:prSet/>
      <dgm:spPr/>
      <dgm:t>
        <a:bodyPr/>
        <a:lstStyle/>
        <a:p>
          <a:endParaRPr lang="ru-RU"/>
        </a:p>
      </dgm:t>
    </dgm:pt>
    <dgm:pt modelId="{D2AF1EF5-ED79-4E39-8467-83AACD1E98B1}">
      <dgm:prSet phldrT="[Текст]"/>
      <dgm:spPr>
        <a:solidFill>
          <a:schemeClr val="accent6"/>
        </a:solidFill>
      </dgm:spPr>
      <dgm:t>
        <a:bodyPr/>
        <a:lstStyle/>
        <a:p>
          <a:pPr>
            <a:spcAft>
              <a:spcPts val="1200"/>
            </a:spcAft>
          </a:pPr>
          <a:r>
            <a:rPr lang="ru-RU" dirty="0" smtClean="0"/>
            <a:t>Формулирование запросов </a:t>
          </a:r>
          <a:r>
            <a:rPr lang="ru-RU" dirty="0" err="1" smtClean="0"/>
            <a:t>стейкхолдеров</a:t>
          </a:r>
          <a:endParaRPr lang="ru-RU" dirty="0"/>
        </a:p>
      </dgm:t>
    </dgm:pt>
    <dgm:pt modelId="{5D07320E-ED5D-4888-B97D-B17E1C3F99DE}" type="parTrans" cxnId="{9F624D73-E14C-4028-B79B-74DDC8863DF5}">
      <dgm:prSet/>
      <dgm:spPr/>
      <dgm:t>
        <a:bodyPr/>
        <a:lstStyle/>
        <a:p>
          <a:endParaRPr lang="ru-RU"/>
        </a:p>
      </dgm:t>
    </dgm:pt>
    <dgm:pt modelId="{701C9C1E-39D6-4911-9379-4871EFC2D03E}" type="sibTrans" cxnId="{9F624D73-E14C-4028-B79B-74DDC8863DF5}">
      <dgm:prSet/>
      <dgm:spPr/>
      <dgm:t>
        <a:bodyPr/>
        <a:lstStyle/>
        <a:p>
          <a:endParaRPr lang="ru-RU"/>
        </a:p>
      </dgm:t>
    </dgm:pt>
    <dgm:pt modelId="{B8386DEA-4AF7-4F52-BDA6-52BA62CE0C6F}">
      <dgm:prSet phldrT="[Текст]"/>
      <dgm:spPr/>
      <dgm:t>
        <a:bodyPr/>
        <a:lstStyle/>
        <a:p>
          <a:pPr>
            <a:spcAft>
              <a:spcPct val="35000"/>
            </a:spcAft>
          </a:pPr>
          <a:r>
            <a:rPr lang="ru-RU" b="1" dirty="0" smtClean="0"/>
            <a:t>ШАГ 2 Аналитические работы</a:t>
          </a:r>
          <a:endParaRPr lang="ru-RU" b="1" dirty="0"/>
        </a:p>
      </dgm:t>
    </dgm:pt>
    <dgm:pt modelId="{0B1E43FD-4D4C-49B4-8A31-29686EA706D4}" type="parTrans" cxnId="{3C0E1D5C-2F14-43D8-99E8-1ACE2ED9A57A}">
      <dgm:prSet/>
      <dgm:spPr/>
      <dgm:t>
        <a:bodyPr/>
        <a:lstStyle/>
        <a:p>
          <a:endParaRPr lang="ru-RU"/>
        </a:p>
      </dgm:t>
    </dgm:pt>
    <dgm:pt modelId="{4953ACDA-9620-4480-B19B-F0D55CA436E6}" type="sibTrans" cxnId="{3C0E1D5C-2F14-43D8-99E8-1ACE2ED9A57A}">
      <dgm:prSet/>
      <dgm:spPr/>
      <dgm:t>
        <a:bodyPr/>
        <a:lstStyle/>
        <a:p>
          <a:endParaRPr lang="ru-RU"/>
        </a:p>
      </dgm:t>
    </dgm:pt>
    <dgm:pt modelId="{FBF6C5BB-719F-4FAB-BF69-18676C04B377}">
      <dgm:prSet phldrT="[Текст]"/>
      <dgm:spPr/>
      <dgm:t>
        <a:bodyPr/>
        <a:lstStyle/>
        <a:p>
          <a:pPr>
            <a:spcAft>
              <a:spcPct val="15000"/>
            </a:spcAft>
          </a:pPr>
          <a:r>
            <a:rPr lang="ru-RU" dirty="0" smtClean="0"/>
            <a:t>Формулирование </a:t>
          </a:r>
          <a:r>
            <a:rPr lang="en-US" dirty="0" smtClean="0"/>
            <a:t>KPI outcome</a:t>
          </a:r>
          <a:endParaRPr lang="ru-RU" dirty="0"/>
        </a:p>
      </dgm:t>
    </dgm:pt>
    <dgm:pt modelId="{E4B4CF80-A8F0-460F-BADC-068D11C3AC50}" type="parTrans" cxnId="{9BE99817-BFFF-4A5F-BA05-8C70BC9E9718}">
      <dgm:prSet/>
      <dgm:spPr/>
      <dgm:t>
        <a:bodyPr/>
        <a:lstStyle/>
        <a:p>
          <a:endParaRPr lang="ru-RU"/>
        </a:p>
      </dgm:t>
    </dgm:pt>
    <dgm:pt modelId="{0AE0C0B6-91BB-43DF-9243-3E805DB4233E}" type="sibTrans" cxnId="{9BE99817-BFFF-4A5F-BA05-8C70BC9E9718}">
      <dgm:prSet/>
      <dgm:spPr/>
      <dgm:t>
        <a:bodyPr/>
        <a:lstStyle/>
        <a:p>
          <a:endParaRPr lang="ru-RU"/>
        </a:p>
      </dgm:t>
    </dgm:pt>
    <dgm:pt modelId="{6A5EACD7-380C-459D-A5AF-912EFFCAA354}">
      <dgm:prSet phldrT="[Текст]"/>
      <dgm:spPr/>
      <dgm:t>
        <a:bodyPr/>
        <a:lstStyle/>
        <a:p>
          <a:pPr>
            <a:spcAft>
              <a:spcPts val="1200"/>
            </a:spcAft>
          </a:pPr>
          <a:r>
            <a:rPr lang="ru-RU" dirty="0" smtClean="0"/>
            <a:t>Сбор и сравнительный анализ показателей </a:t>
          </a:r>
          <a:r>
            <a:rPr lang="en-US" dirty="0" smtClean="0"/>
            <a:t>KPI outcome</a:t>
          </a:r>
          <a:endParaRPr lang="ru-RU" dirty="0"/>
        </a:p>
      </dgm:t>
    </dgm:pt>
    <dgm:pt modelId="{42BE1E65-925E-4712-B8C6-017EA70B7258}" type="parTrans" cxnId="{E44A3593-E9F1-430E-B044-D37E353EDF00}">
      <dgm:prSet/>
      <dgm:spPr/>
      <dgm:t>
        <a:bodyPr/>
        <a:lstStyle/>
        <a:p>
          <a:endParaRPr lang="ru-RU"/>
        </a:p>
      </dgm:t>
    </dgm:pt>
    <dgm:pt modelId="{BCE1DC40-7A62-424D-AE73-999CA6923886}" type="sibTrans" cxnId="{E44A3593-E9F1-430E-B044-D37E353EDF00}">
      <dgm:prSet/>
      <dgm:spPr/>
      <dgm:t>
        <a:bodyPr/>
        <a:lstStyle/>
        <a:p>
          <a:endParaRPr lang="ru-RU"/>
        </a:p>
      </dgm:t>
    </dgm:pt>
    <dgm:pt modelId="{5578299D-54CF-487F-BA1D-A044A16E53D2}">
      <dgm:prSet phldrT="[Текст]"/>
      <dgm:spPr>
        <a:solidFill>
          <a:schemeClr val="accent4"/>
        </a:solidFill>
      </dgm:spPr>
      <dgm:t>
        <a:bodyPr/>
        <a:lstStyle/>
        <a:p>
          <a:pPr>
            <a:spcAft>
              <a:spcPct val="35000"/>
            </a:spcAft>
          </a:pPr>
          <a:r>
            <a:rPr lang="ru-RU" b="1" dirty="0" smtClean="0"/>
            <a:t>ШАГ 3 Обучение команд</a:t>
          </a:r>
          <a:endParaRPr lang="ru-RU" b="1" dirty="0"/>
        </a:p>
      </dgm:t>
    </dgm:pt>
    <dgm:pt modelId="{1EF3F80B-18B2-43F8-81ED-ACBB276DF06B}" type="parTrans" cxnId="{5773CD9E-C1BD-4E57-A20F-87E34C1D621B}">
      <dgm:prSet/>
      <dgm:spPr/>
      <dgm:t>
        <a:bodyPr/>
        <a:lstStyle/>
        <a:p>
          <a:endParaRPr lang="ru-RU"/>
        </a:p>
      </dgm:t>
    </dgm:pt>
    <dgm:pt modelId="{48B2F6D4-05D9-4467-B00F-E4A46511F2B5}" type="sibTrans" cxnId="{5773CD9E-C1BD-4E57-A20F-87E34C1D621B}">
      <dgm:prSet/>
      <dgm:spPr/>
      <dgm:t>
        <a:bodyPr/>
        <a:lstStyle/>
        <a:p>
          <a:endParaRPr lang="ru-RU"/>
        </a:p>
      </dgm:t>
    </dgm:pt>
    <dgm:pt modelId="{C9BE81C8-C452-4D59-8575-115232309502}">
      <dgm:prSet phldrT="[Текст]"/>
      <dgm:spPr>
        <a:solidFill>
          <a:schemeClr val="accent4"/>
        </a:solidFill>
      </dgm:spPr>
      <dgm:t>
        <a:bodyPr/>
        <a:lstStyle/>
        <a:p>
          <a:pPr>
            <a:spcAft>
              <a:spcPct val="15000"/>
            </a:spcAft>
          </a:pPr>
          <a:r>
            <a:rPr lang="ru-RU" dirty="0" smtClean="0"/>
            <a:t>Обучение модераторов</a:t>
          </a:r>
          <a:endParaRPr lang="ru-RU" dirty="0"/>
        </a:p>
      </dgm:t>
    </dgm:pt>
    <dgm:pt modelId="{741CD55D-BE39-4A27-8A64-E6E382EDDDFC}" type="parTrans" cxnId="{3FF85D96-6276-45C8-8A1A-36D7F3B308DA}">
      <dgm:prSet/>
      <dgm:spPr/>
      <dgm:t>
        <a:bodyPr/>
        <a:lstStyle/>
        <a:p>
          <a:endParaRPr lang="ru-RU"/>
        </a:p>
      </dgm:t>
    </dgm:pt>
    <dgm:pt modelId="{B160BD7E-D974-4535-B073-02477D5EE547}" type="sibTrans" cxnId="{3FF85D96-6276-45C8-8A1A-36D7F3B308DA}">
      <dgm:prSet/>
      <dgm:spPr/>
      <dgm:t>
        <a:bodyPr/>
        <a:lstStyle/>
        <a:p>
          <a:endParaRPr lang="ru-RU"/>
        </a:p>
      </dgm:t>
    </dgm:pt>
    <dgm:pt modelId="{56C124EF-95EC-49FD-972E-2B1F07173DC4}">
      <dgm:prSet phldrT="[Текст]"/>
      <dgm:spPr>
        <a:solidFill>
          <a:schemeClr val="accent4"/>
        </a:solidFill>
      </dgm:spPr>
      <dgm:t>
        <a:bodyPr/>
        <a:lstStyle/>
        <a:p>
          <a:pPr>
            <a:spcAft>
              <a:spcPts val="1200"/>
            </a:spcAft>
          </a:pPr>
          <a:r>
            <a:rPr lang="ru-RU" dirty="0" smtClean="0"/>
            <a:t>Обучение стратегов</a:t>
          </a:r>
          <a:endParaRPr lang="ru-RU" dirty="0"/>
        </a:p>
      </dgm:t>
    </dgm:pt>
    <dgm:pt modelId="{00B53336-0627-4578-8A11-D6C74C616CFC}" type="parTrans" cxnId="{E3C8612E-24BD-4B9C-99D7-F46F8D00145B}">
      <dgm:prSet/>
      <dgm:spPr/>
      <dgm:t>
        <a:bodyPr/>
        <a:lstStyle/>
        <a:p>
          <a:endParaRPr lang="ru-RU"/>
        </a:p>
      </dgm:t>
    </dgm:pt>
    <dgm:pt modelId="{55C7284B-8A87-4F34-8346-EEA7B8A56D33}" type="sibTrans" cxnId="{E3C8612E-24BD-4B9C-99D7-F46F8D00145B}">
      <dgm:prSet/>
      <dgm:spPr/>
      <dgm:t>
        <a:bodyPr/>
        <a:lstStyle/>
        <a:p>
          <a:endParaRPr lang="ru-RU"/>
        </a:p>
      </dgm:t>
    </dgm:pt>
    <dgm:pt modelId="{0B19B01E-4590-44D9-9924-E2D1764FFBA3}">
      <dgm:prSet phldrT="[Текст]"/>
      <dgm:spPr/>
      <dgm:t>
        <a:bodyPr/>
        <a:lstStyle/>
        <a:p>
          <a:pPr>
            <a:spcAft>
              <a:spcPct val="15000"/>
            </a:spcAft>
          </a:pPr>
          <a:r>
            <a:rPr lang="ru-RU" dirty="0" smtClean="0"/>
            <a:t> </a:t>
          </a:r>
          <a:r>
            <a:rPr lang="ru-RU" b="1" dirty="0" smtClean="0"/>
            <a:t>Выходной документ</a:t>
          </a:r>
          <a:r>
            <a:rPr lang="ru-RU" dirty="0" smtClean="0"/>
            <a:t>: </a:t>
          </a:r>
          <a:r>
            <a:rPr lang="ru-RU" b="1" i="1" dirty="0" smtClean="0"/>
            <a:t>Метрики</a:t>
          </a:r>
          <a:endParaRPr lang="ru-RU" b="1" i="1" dirty="0"/>
        </a:p>
      </dgm:t>
    </dgm:pt>
    <dgm:pt modelId="{5213916E-E37A-44ED-9EE5-B70A62C28631}" type="parTrans" cxnId="{BA40BF15-0AC7-4063-8C24-DE90A2AD8768}">
      <dgm:prSet/>
      <dgm:spPr/>
      <dgm:t>
        <a:bodyPr/>
        <a:lstStyle/>
        <a:p>
          <a:endParaRPr lang="ru-RU"/>
        </a:p>
      </dgm:t>
    </dgm:pt>
    <dgm:pt modelId="{1AF51DFA-FC14-4409-A42F-8AC80544FF66}" type="sibTrans" cxnId="{BA40BF15-0AC7-4063-8C24-DE90A2AD8768}">
      <dgm:prSet/>
      <dgm:spPr/>
      <dgm:t>
        <a:bodyPr/>
        <a:lstStyle/>
        <a:p>
          <a:endParaRPr lang="ru-RU"/>
        </a:p>
      </dgm:t>
    </dgm:pt>
    <dgm:pt modelId="{5365CA24-1D70-456A-B040-2DC9B534FC22}">
      <dgm:prSet phldrT="[Текст]"/>
      <dgm:spPr>
        <a:solidFill>
          <a:schemeClr val="accent6"/>
        </a:solidFill>
      </dgm:spPr>
      <dgm:t>
        <a:bodyPr/>
        <a:lstStyle/>
        <a:p>
          <a:pPr>
            <a:spcAft>
              <a:spcPct val="15000"/>
            </a:spcAft>
          </a:pPr>
          <a:r>
            <a:rPr lang="ru-RU" dirty="0" smtClean="0"/>
            <a:t> </a:t>
          </a:r>
          <a:r>
            <a:rPr lang="ru-RU" b="1" dirty="0" smtClean="0"/>
            <a:t>Выходной документ: </a:t>
          </a:r>
          <a:r>
            <a:rPr lang="ru-RU" b="1" i="1" dirty="0" smtClean="0"/>
            <a:t>Карта проекций жизненных пространств</a:t>
          </a:r>
          <a:endParaRPr lang="ru-RU" b="1" i="1" dirty="0"/>
        </a:p>
      </dgm:t>
    </dgm:pt>
    <dgm:pt modelId="{E76C4C43-A46A-4227-A332-9EE6914CA1A7}" type="parTrans" cxnId="{ED65F3FC-24F1-4B4D-96E4-EF403E07E48F}">
      <dgm:prSet/>
      <dgm:spPr/>
      <dgm:t>
        <a:bodyPr/>
        <a:lstStyle/>
        <a:p>
          <a:endParaRPr lang="ru-RU"/>
        </a:p>
      </dgm:t>
    </dgm:pt>
    <dgm:pt modelId="{C503FB40-D919-4885-944B-F1010F2C396B}" type="sibTrans" cxnId="{ED65F3FC-24F1-4B4D-96E4-EF403E07E48F}">
      <dgm:prSet/>
      <dgm:spPr/>
      <dgm:t>
        <a:bodyPr/>
        <a:lstStyle/>
        <a:p>
          <a:endParaRPr lang="ru-RU"/>
        </a:p>
      </dgm:t>
    </dgm:pt>
    <dgm:pt modelId="{87A08EB3-70E2-4470-B9CE-B694FEE52F1C}">
      <dgm:prSet phldrT="[Текст]"/>
      <dgm:spPr>
        <a:solidFill>
          <a:schemeClr val="accent4"/>
        </a:solidFill>
      </dgm:spPr>
      <dgm:t>
        <a:bodyPr/>
        <a:lstStyle/>
        <a:p>
          <a:pPr>
            <a:spcAft>
              <a:spcPct val="15000"/>
            </a:spcAft>
          </a:pPr>
          <a:r>
            <a:rPr lang="ru-RU" b="1" dirty="0" smtClean="0"/>
            <a:t>Выходной документ:</a:t>
          </a:r>
          <a:r>
            <a:rPr lang="ru-RU" dirty="0" smtClean="0"/>
            <a:t> </a:t>
          </a:r>
          <a:r>
            <a:rPr lang="ru-RU" b="1" i="1" dirty="0" smtClean="0"/>
            <a:t>Карта результатов тестирования</a:t>
          </a:r>
          <a:endParaRPr lang="ru-RU" b="1" i="1" dirty="0"/>
        </a:p>
      </dgm:t>
    </dgm:pt>
    <dgm:pt modelId="{99BD6A01-1077-4952-8D08-BD38DA6B0DC3}" type="parTrans" cxnId="{87026CF3-8AC5-4A05-B97E-96E06EB62039}">
      <dgm:prSet/>
      <dgm:spPr/>
      <dgm:t>
        <a:bodyPr/>
        <a:lstStyle/>
        <a:p>
          <a:endParaRPr lang="ru-RU"/>
        </a:p>
      </dgm:t>
    </dgm:pt>
    <dgm:pt modelId="{70BAE5C5-25D2-4BFA-ABDC-BAAAA950AD89}" type="sibTrans" cxnId="{87026CF3-8AC5-4A05-B97E-96E06EB62039}">
      <dgm:prSet/>
      <dgm:spPr/>
      <dgm:t>
        <a:bodyPr/>
        <a:lstStyle/>
        <a:p>
          <a:endParaRPr lang="ru-RU"/>
        </a:p>
      </dgm:t>
    </dgm:pt>
    <dgm:pt modelId="{18A1F880-3983-4D42-B17A-C48C46FAF5B3}" type="pres">
      <dgm:prSet presAssocID="{CF282BDC-5CF0-46ED-A33C-8863B43E430A}" presName="Name0" presStyleCnt="0">
        <dgm:presLayoutVars>
          <dgm:dir/>
          <dgm:resizeHandles val="exact"/>
        </dgm:presLayoutVars>
      </dgm:prSet>
      <dgm:spPr/>
      <dgm:t>
        <a:bodyPr/>
        <a:lstStyle/>
        <a:p>
          <a:endParaRPr lang="ru-RU"/>
        </a:p>
      </dgm:t>
    </dgm:pt>
    <dgm:pt modelId="{96C60279-B71D-441B-91EC-9A79F0481F70}" type="pres">
      <dgm:prSet presAssocID="{270DF663-73AD-4E82-BA40-73DE1325F9A2}" presName="composite" presStyleCnt="0"/>
      <dgm:spPr/>
    </dgm:pt>
    <dgm:pt modelId="{EB0B2678-EA50-4EC4-820F-04E476F1C9DA}" type="pres">
      <dgm:prSet presAssocID="{270DF663-73AD-4E82-BA40-73DE1325F9A2}" presName="imagSh" presStyleLbl="bgImgPlace1" presStyleIdx="0" presStyleCnt="3" custScaleX="104769"/>
      <dgm:spPr>
        <a:blipFill rotWithShape="1">
          <a:blip xmlns:r="http://schemas.openxmlformats.org/officeDocument/2006/relationships" r:embed="rId1"/>
          <a:stretch>
            <a:fillRect/>
          </a:stretch>
        </a:blipFill>
      </dgm:spPr>
    </dgm:pt>
    <dgm:pt modelId="{F07451A2-07DD-4CFB-B57C-D68CC358CA42}" type="pres">
      <dgm:prSet presAssocID="{270DF663-73AD-4E82-BA40-73DE1325F9A2}" presName="txNode" presStyleLbl="node1" presStyleIdx="0" presStyleCnt="3" custScaleY="104931">
        <dgm:presLayoutVars>
          <dgm:bulletEnabled val="1"/>
        </dgm:presLayoutVars>
      </dgm:prSet>
      <dgm:spPr/>
      <dgm:t>
        <a:bodyPr/>
        <a:lstStyle/>
        <a:p>
          <a:endParaRPr lang="ru-RU"/>
        </a:p>
      </dgm:t>
    </dgm:pt>
    <dgm:pt modelId="{67A4FE82-BCEA-4ED7-81D8-84FD276037E9}" type="pres">
      <dgm:prSet presAssocID="{AB211BAB-D715-4FB6-A695-2A08CABE5193}" presName="sibTrans" presStyleLbl="sibTrans2D1" presStyleIdx="0" presStyleCnt="2"/>
      <dgm:spPr/>
      <dgm:t>
        <a:bodyPr/>
        <a:lstStyle/>
        <a:p>
          <a:endParaRPr lang="ru-RU"/>
        </a:p>
      </dgm:t>
    </dgm:pt>
    <dgm:pt modelId="{3EBE4833-F381-4821-A55B-4853879D13F2}" type="pres">
      <dgm:prSet presAssocID="{AB211BAB-D715-4FB6-A695-2A08CABE5193}" presName="connTx" presStyleLbl="sibTrans2D1" presStyleIdx="0" presStyleCnt="2"/>
      <dgm:spPr/>
      <dgm:t>
        <a:bodyPr/>
        <a:lstStyle/>
        <a:p>
          <a:endParaRPr lang="ru-RU"/>
        </a:p>
      </dgm:t>
    </dgm:pt>
    <dgm:pt modelId="{CDCB4B61-0CF7-4027-A042-307C7F126B6E}" type="pres">
      <dgm:prSet presAssocID="{B8386DEA-4AF7-4F52-BDA6-52BA62CE0C6F}" presName="composite" presStyleCnt="0"/>
      <dgm:spPr/>
    </dgm:pt>
    <dgm:pt modelId="{4A864897-94AB-48E0-BCED-A9E0A8C9A6BF}" type="pres">
      <dgm:prSet presAssocID="{B8386DEA-4AF7-4F52-BDA6-52BA62CE0C6F}" presName="imagSh" presStyleLbl="bgImgPlace1" presStyleIdx="1" presStyleCnt="3" custScaleX="107226"/>
      <dgm:spPr>
        <a:blipFill rotWithShape="1">
          <a:blip xmlns:r="http://schemas.openxmlformats.org/officeDocument/2006/relationships" r:embed="rId2"/>
          <a:stretch>
            <a:fillRect/>
          </a:stretch>
        </a:blipFill>
      </dgm:spPr>
    </dgm:pt>
    <dgm:pt modelId="{4B2D337C-4243-4083-A70C-A16784179930}" type="pres">
      <dgm:prSet presAssocID="{B8386DEA-4AF7-4F52-BDA6-52BA62CE0C6F}" presName="txNode" presStyleLbl="node1" presStyleIdx="1" presStyleCnt="3" custLinFactNeighborX="593" custLinFactNeighborY="-2740">
        <dgm:presLayoutVars>
          <dgm:bulletEnabled val="1"/>
        </dgm:presLayoutVars>
      </dgm:prSet>
      <dgm:spPr/>
      <dgm:t>
        <a:bodyPr/>
        <a:lstStyle/>
        <a:p>
          <a:endParaRPr lang="ru-RU"/>
        </a:p>
      </dgm:t>
    </dgm:pt>
    <dgm:pt modelId="{70D7EBD6-3CB9-4CAF-8991-D21BFDFE1CEB}" type="pres">
      <dgm:prSet presAssocID="{4953ACDA-9620-4480-B19B-F0D55CA436E6}" presName="sibTrans" presStyleLbl="sibTrans2D1" presStyleIdx="1" presStyleCnt="2"/>
      <dgm:spPr/>
      <dgm:t>
        <a:bodyPr/>
        <a:lstStyle/>
        <a:p>
          <a:endParaRPr lang="ru-RU"/>
        </a:p>
      </dgm:t>
    </dgm:pt>
    <dgm:pt modelId="{F7743C17-D35C-491E-9131-8BF7A7F47BED}" type="pres">
      <dgm:prSet presAssocID="{4953ACDA-9620-4480-B19B-F0D55CA436E6}" presName="connTx" presStyleLbl="sibTrans2D1" presStyleIdx="1" presStyleCnt="2"/>
      <dgm:spPr/>
      <dgm:t>
        <a:bodyPr/>
        <a:lstStyle/>
        <a:p>
          <a:endParaRPr lang="ru-RU"/>
        </a:p>
      </dgm:t>
    </dgm:pt>
    <dgm:pt modelId="{5D9605A2-B310-4FE7-9D01-1997DC24A863}" type="pres">
      <dgm:prSet presAssocID="{5578299D-54CF-487F-BA1D-A044A16E53D2}" presName="composite" presStyleCnt="0"/>
      <dgm:spPr/>
    </dgm:pt>
    <dgm:pt modelId="{5C6EF335-6D34-48FF-9101-9C329ACDC4A3}" type="pres">
      <dgm:prSet presAssocID="{5578299D-54CF-487F-BA1D-A044A16E53D2}" presName="imagSh" presStyleLbl="bgImgPlace1" presStyleIdx="2" presStyleCnt="3" custScaleX="107164"/>
      <dgm:spPr>
        <a:blipFill rotWithShape="1">
          <a:blip xmlns:r="http://schemas.openxmlformats.org/officeDocument/2006/relationships" r:embed="rId3"/>
          <a:stretch>
            <a:fillRect/>
          </a:stretch>
        </a:blipFill>
      </dgm:spPr>
    </dgm:pt>
    <dgm:pt modelId="{F1CB4194-1206-462F-B420-C4392FED22AB}" type="pres">
      <dgm:prSet presAssocID="{5578299D-54CF-487F-BA1D-A044A16E53D2}" presName="txNode" presStyleLbl="node1" presStyleIdx="2" presStyleCnt="3" custScaleY="107123">
        <dgm:presLayoutVars>
          <dgm:bulletEnabled val="1"/>
        </dgm:presLayoutVars>
      </dgm:prSet>
      <dgm:spPr/>
      <dgm:t>
        <a:bodyPr/>
        <a:lstStyle/>
        <a:p>
          <a:endParaRPr lang="ru-RU"/>
        </a:p>
      </dgm:t>
    </dgm:pt>
  </dgm:ptLst>
  <dgm:cxnLst>
    <dgm:cxn modelId="{8256E0C6-09B7-4346-BD9D-89F3B8A30CC2}" type="presOf" srcId="{C9BE81C8-C452-4D59-8575-115232309502}" destId="{F1CB4194-1206-462F-B420-C4392FED22AB}" srcOrd="0" destOrd="1" presId="urn:microsoft.com/office/officeart/2005/8/layout/hProcess10"/>
    <dgm:cxn modelId="{1DAA90BA-BAB1-4A9A-9097-A8FD992FECEF}" type="presOf" srcId="{D2AF1EF5-ED79-4E39-8467-83AACD1E98B1}" destId="{F07451A2-07DD-4CFB-B57C-D68CC358CA42}" srcOrd="0" destOrd="2" presId="urn:microsoft.com/office/officeart/2005/8/layout/hProcess10"/>
    <dgm:cxn modelId="{E30D1CEA-F34A-4DA8-B40A-41F357BF8C5B}" type="presOf" srcId="{4953ACDA-9620-4480-B19B-F0D55CA436E6}" destId="{F7743C17-D35C-491E-9131-8BF7A7F47BED}" srcOrd="1" destOrd="0" presId="urn:microsoft.com/office/officeart/2005/8/layout/hProcess10"/>
    <dgm:cxn modelId="{A7388AEB-9746-4C16-9F7D-4D3A467E14E8}" type="presOf" srcId="{87A08EB3-70E2-4470-B9CE-B694FEE52F1C}" destId="{F1CB4194-1206-462F-B420-C4392FED22AB}" srcOrd="0" destOrd="3" presId="urn:microsoft.com/office/officeart/2005/8/layout/hProcess10"/>
    <dgm:cxn modelId="{D090BF11-C94F-4096-9506-DCDF3B8CD714}" type="presOf" srcId="{EA59D930-56D6-4EF2-9556-4866292F6989}" destId="{F07451A2-07DD-4CFB-B57C-D68CC358CA42}" srcOrd="0" destOrd="1" presId="urn:microsoft.com/office/officeart/2005/8/layout/hProcess10"/>
    <dgm:cxn modelId="{9BE99817-BFFF-4A5F-BA05-8C70BC9E9718}" srcId="{B8386DEA-4AF7-4F52-BDA6-52BA62CE0C6F}" destId="{FBF6C5BB-719F-4FAB-BF69-18676C04B377}" srcOrd="0" destOrd="0" parTransId="{E4B4CF80-A8F0-460F-BADC-068D11C3AC50}" sibTransId="{0AE0C0B6-91BB-43DF-9243-3E805DB4233E}"/>
    <dgm:cxn modelId="{1AC61018-4E5A-4799-9EF4-08428388809C}" type="presOf" srcId="{5365CA24-1D70-456A-B040-2DC9B534FC22}" destId="{F07451A2-07DD-4CFB-B57C-D68CC358CA42}" srcOrd="0" destOrd="3" presId="urn:microsoft.com/office/officeart/2005/8/layout/hProcess10"/>
    <dgm:cxn modelId="{2A8F33E4-42FF-4A88-A420-682BAE67CBDD}" srcId="{CF282BDC-5CF0-46ED-A33C-8863B43E430A}" destId="{270DF663-73AD-4E82-BA40-73DE1325F9A2}" srcOrd="0" destOrd="0" parTransId="{7A255F21-B66C-443F-892A-C275650A885A}" sibTransId="{AB211BAB-D715-4FB6-A695-2A08CABE5193}"/>
    <dgm:cxn modelId="{E44A3593-E9F1-430E-B044-D37E353EDF00}" srcId="{B8386DEA-4AF7-4F52-BDA6-52BA62CE0C6F}" destId="{6A5EACD7-380C-459D-A5AF-912EFFCAA354}" srcOrd="1" destOrd="0" parTransId="{42BE1E65-925E-4712-B8C6-017EA70B7258}" sibTransId="{BCE1DC40-7A62-424D-AE73-999CA6923886}"/>
    <dgm:cxn modelId="{D4834221-D0A9-4EF0-AED3-BD9D438AF263}" type="presOf" srcId="{CF282BDC-5CF0-46ED-A33C-8863B43E430A}" destId="{18A1F880-3983-4D42-B17A-C48C46FAF5B3}" srcOrd="0" destOrd="0" presId="urn:microsoft.com/office/officeart/2005/8/layout/hProcess10"/>
    <dgm:cxn modelId="{E0F71C96-4074-46B5-A348-9EF11A6B2F7B}" type="presOf" srcId="{B8386DEA-4AF7-4F52-BDA6-52BA62CE0C6F}" destId="{4B2D337C-4243-4083-A70C-A16784179930}" srcOrd="0" destOrd="0" presId="urn:microsoft.com/office/officeart/2005/8/layout/hProcess10"/>
    <dgm:cxn modelId="{227980ED-43BF-43B4-A072-E04DDE42E80A}" type="presOf" srcId="{0B19B01E-4590-44D9-9924-E2D1764FFBA3}" destId="{4B2D337C-4243-4083-A70C-A16784179930}" srcOrd="0" destOrd="3" presId="urn:microsoft.com/office/officeart/2005/8/layout/hProcess10"/>
    <dgm:cxn modelId="{7D756B50-2FC9-4B0B-B349-645594075B6D}" type="presOf" srcId="{4953ACDA-9620-4480-B19B-F0D55CA436E6}" destId="{70D7EBD6-3CB9-4CAF-8991-D21BFDFE1CEB}" srcOrd="0" destOrd="0" presId="urn:microsoft.com/office/officeart/2005/8/layout/hProcess10"/>
    <dgm:cxn modelId="{3FF85D96-6276-45C8-8A1A-36D7F3B308DA}" srcId="{5578299D-54CF-487F-BA1D-A044A16E53D2}" destId="{C9BE81C8-C452-4D59-8575-115232309502}" srcOrd="0" destOrd="0" parTransId="{741CD55D-BE39-4A27-8A64-E6E382EDDDFC}" sibTransId="{B160BD7E-D974-4535-B073-02477D5EE547}"/>
    <dgm:cxn modelId="{F88F7B30-9532-4623-A3E8-200102A7FF54}" type="presOf" srcId="{270DF663-73AD-4E82-BA40-73DE1325F9A2}" destId="{F07451A2-07DD-4CFB-B57C-D68CC358CA42}" srcOrd="0" destOrd="0" presId="urn:microsoft.com/office/officeart/2005/8/layout/hProcess10"/>
    <dgm:cxn modelId="{CEF74F9B-F73A-4EFF-A9F8-2BFA00234DD0}" type="presOf" srcId="{6A5EACD7-380C-459D-A5AF-912EFFCAA354}" destId="{4B2D337C-4243-4083-A70C-A16784179930}" srcOrd="0" destOrd="2" presId="urn:microsoft.com/office/officeart/2005/8/layout/hProcess10"/>
    <dgm:cxn modelId="{57C8282C-04E4-48EB-8F63-DD457DCAF000}" srcId="{270DF663-73AD-4E82-BA40-73DE1325F9A2}" destId="{EA59D930-56D6-4EF2-9556-4866292F6989}" srcOrd="0" destOrd="0" parTransId="{C830E292-B18F-4DE1-A2E9-778A5D68C27B}" sibTransId="{4CAE1DE9-DB29-4D28-8E9B-5A387D1A08CB}"/>
    <dgm:cxn modelId="{4CD42CB0-26D3-4606-AD44-FB01C13D5039}" type="presOf" srcId="{5578299D-54CF-487F-BA1D-A044A16E53D2}" destId="{F1CB4194-1206-462F-B420-C4392FED22AB}" srcOrd="0" destOrd="0" presId="urn:microsoft.com/office/officeart/2005/8/layout/hProcess10"/>
    <dgm:cxn modelId="{9F624D73-E14C-4028-B79B-74DDC8863DF5}" srcId="{270DF663-73AD-4E82-BA40-73DE1325F9A2}" destId="{D2AF1EF5-ED79-4E39-8467-83AACD1E98B1}" srcOrd="1" destOrd="0" parTransId="{5D07320E-ED5D-4888-B97D-B17E1C3F99DE}" sibTransId="{701C9C1E-39D6-4911-9379-4871EFC2D03E}"/>
    <dgm:cxn modelId="{5773CD9E-C1BD-4E57-A20F-87E34C1D621B}" srcId="{CF282BDC-5CF0-46ED-A33C-8863B43E430A}" destId="{5578299D-54CF-487F-BA1D-A044A16E53D2}" srcOrd="2" destOrd="0" parTransId="{1EF3F80B-18B2-43F8-81ED-ACBB276DF06B}" sibTransId="{48B2F6D4-05D9-4467-B00F-E4A46511F2B5}"/>
    <dgm:cxn modelId="{87026CF3-8AC5-4A05-B97E-96E06EB62039}" srcId="{5578299D-54CF-487F-BA1D-A044A16E53D2}" destId="{87A08EB3-70E2-4470-B9CE-B694FEE52F1C}" srcOrd="2" destOrd="0" parTransId="{99BD6A01-1077-4952-8D08-BD38DA6B0DC3}" sibTransId="{70BAE5C5-25D2-4BFA-ABDC-BAAAA950AD89}"/>
    <dgm:cxn modelId="{76B9F651-3BDE-425A-AEBE-593A1CFCB705}" type="presOf" srcId="{AB211BAB-D715-4FB6-A695-2A08CABE5193}" destId="{3EBE4833-F381-4821-A55B-4853879D13F2}" srcOrd="1" destOrd="0" presId="urn:microsoft.com/office/officeart/2005/8/layout/hProcess10"/>
    <dgm:cxn modelId="{D662C84C-FC38-43BC-897F-9675F98302C4}" type="presOf" srcId="{FBF6C5BB-719F-4FAB-BF69-18676C04B377}" destId="{4B2D337C-4243-4083-A70C-A16784179930}" srcOrd="0" destOrd="1" presId="urn:microsoft.com/office/officeart/2005/8/layout/hProcess10"/>
    <dgm:cxn modelId="{98FF77A7-EBF3-4F55-AF97-E3288CEDAD98}" type="presOf" srcId="{AB211BAB-D715-4FB6-A695-2A08CABE5193}" destId="{67A4FE82-BCEA-4ED7-81D8-84FD276037E9}" srcOrd="0" destOrd="0" presId="urn:microsoft.com/office/officeart/2005/8/layout/hProcess10"/>
    <dgm:cxn modelId="{ED65F3FC-24F1-4B4D-96E4-EF403E07E48F}" srcId="{270DF663-73AD-4E82-BA40-73DE1325F9A2}" destId="{5365CA24-1D70-456A-B040-2DC9B534FC22}" srcOrd="2" destOrd="0" parTransId="{E76C4C43-A46A-4227-A332-9EE6914CA1A7}" sibTransId="{C503FB40-D919-4885-944B-F1010F2C396B}"/>
    <dgm:cxn modelId="{3C0E1D5C-2F14-43D8-99E8-1ACE2ED9A57A}" srcId="{CF282BDC-5CF0-46ED-A33C-8863B43E430A}" destId="{B8386DEA-4AF7-4F52-BDA6-52BA62CE0C6F}" srcOrd="1" destOrd="0" parTransId="{0B1E43FD-4D4C-49B4-8A31-29686EA706D4}" sibTransId="{4953ACDA-9620-4480-B19B-F0D55CA436E6}"/>
    <dgm:cxn modelId="{E3C8612E-24BD-4B9C-99D7-F46F8D00145B}" srcId="{5578299D-54CF-487F-BA1D-A044A16E53D2}" destId="{56C124EF-95EC-49FD-972E-2B1F07173DC4}" srcOrd="1" destOrd="0" parTransId="{00B53336-0627-4578-8A11-D6C74C616CFC}" sibTransId="{55C7284B-8A87-4F34-8346-EEA7B8A56D33}"/>
    <dgm:cxn modelId="{BA40BF15-0AC7-4063-8C24-DE90A2AD8768}" srcId="{B8386DEA-4AF7-4F52-BDA6-52BA62CE0C6F}" destId="{0B19B01E-4590-44D9-9924-E2D1764FFBA3}" srcOrd="2" destOrd="0" parTransId="{5213916E-E37A-44ED-9EE5-B70A62C28631}" sibTransId="{1AF51DFA-FC14-4409-A42F-8AC80544FF66}"/>
    <dgm:cxn modelId="{18E4C9EF-5ADF-4912-BF60-9F41FC3D94CB}" type="presOf" srcId="{56C124EF-95EC-49FD-972E-2B1F07173DC4}" destId="{F1CB4194-1206-462F-B420-C4392FED22AB}" srcOrd="0" destOrd="2" presId="urn:microsoft.com/office/officeart/2005/8/layout/hProcess10"/>
    <dgm:cxn modelId="{9E803B18-DE6B-432A-A6F4-5B74AFC3B07E}" type="presParOf" srcId="{18A1F880-3983-4D42-B17A-C48C46FAF5B3}" destId="{96C60279-B71D-441B-91EC-9A79F0481F70}" srcOrd="0" destOrd="0" presId="urn:microsoft.com/office/officeart/2005/8/layout/hProcess10"/>
    <dgm:cxn modelId="{A0D52781-AA43-4523-BB9A-10BC3D5973AF}" type="presParOf" srcId="{96C60279-B71D-441B-91EC-9A79F0481F70}" destId="{EB0B2678-EA50-4EC4-820F-04E476F1C9DA}" srcOrd="0" destOrd="0" presId="urn:microsoft.com/office/officeart/2005/8/layout/hProcess10"/>
    <dgm:cxn modelId="{C13E235B-1D41-41BD-B43C-0738CB027FD5}" type="presParOf" srcId="{96C60279-B71D-441B-91EC-9A79F0481F70}" destId="{F07451A2-07DD-4CFB-B57C-D68CC358CA42}" srcOrd="1" destOrd="0" presId="urn:microsoft.com/office/officeart/2005/8/layout/hProcess10"/>
    <dgm:cxn modelId="{402A7C4E-5E63-4926-BEFA-504D71E21383}" type="presParOf" srcId="{18A1F880-3983-4D42-B17A-C48C46FAF5B3}" destId="{67A4FE82-BCEA-4ED7-81D8-84FD276037E9}" srcOrd="1" destOrd="0" presId="urn:microsoft.com/office/officeart/2005/8/layout/hProcess10"/>
    <dgm:cxn modelId="{F3D8B4EB-6A4F-410B-AC0B-02710DD8C9FC}" type="presParOf" srcId="{67A4FE82-BCEA-4ED7-81D8-84FD276037E9}" destId="{3EBE4833-F381-4821-A55B-4853879D13F2}" srcOrd="0" destOrd="0" presId="urn:microsoft.com/office/officeart/2005/8/layout/hProcess10"/>
    <dgm:cxn modelId="{83419709-6456-422E-9083-69A14546FA7E}" type="presParOf" srcId="{18A1F880-3983-4D42-B17A-C48C46FAF5B3}" destId="{CDCB4B61-0CF7-4027-A042-307C7F126B6E}" srcOrd="2" destOrd="0" presId="urn:microsoft.com/office/officeart/2005/8/layout/hProcess10"/>
    <dgm:cxn modelId="{AF864719-B525-48CE-B549-1015D463D0FB}" type="presParOf" srcId="{CDCB4B61-0CF7-4027-A042-307C7F126B6E}" destId="{4A864897-94AB-48E0-BCED-A9E0A8C9A6BF}" srcOrd="0" destOrd="0" presId="urn:microsoft.com/office/officeart/2005/8/layout/hProcess10"/>
    <dgm:cxn modelId="{5E8FBF5F-A422-4254-BF74-58AC389474B2}" type="presParOf" srcId="{CDCB4B61-0CF7-4027-A042-307C7F126B6E}" destId="{4B2D337C-4243-4083-A70C-A16784179930}" srcOrd="1" destOrd="0" presId="urn:microsoft.com/office/officeart/2005/8/layout/hProcess10"/>
    <dgm:cxn modelId="{A4D3F201-D12B-4EEA-B6DD-FB757224BEF9}" type="presParOf" srcId="{18A1F880-3983-4D42-B17A-C48C46FAF5B3}" destId="{70D7EBD6-3CB9-4CAF-8991-D21BFDFE1CEB}" srcOrd="3" destOrd="0" presId="urn:microsoft.com/office/officeart/2005/8/layout/hProcess10"/>
    <dgm:cxn modelId="{BEB0E7AA-B125-49AF-ACBA-56FC0FCD8AB1}" type="presParOf" srcId="{70D7EBD6-3CB9-4CAF-8991-D21BFDFE1CEB}" destId="{F7743C17-D35C-491E-9131-8BF7A7F47BED}" srcOrd="0" destOrd="0" presId="urn:microsoft.com/office/officeart/2005/8/layout/hProcess10"/>
    <dgm:cxn modelId="{91E22DFD-63C9-45B4-A939-00B49CA22A0E}" type="presParOf" srcId="{18A1F880-3983-4D42-B17A-C48C46FAF5B3}" destId="{5D9605A2-B310-4FE7-9D01-1997DC24A863}" srcOrd="4" destOrd="0" presId="urn:microsoft.com/office/officeart/2005/8/layout/hProcess10"/>
    <dgm:cxn modelId="{9AFFA3ED-90BA-44DE-A075-9F8819EB4EF1}" type="presParOf" srcId="{5D9605A2-B310-4FE7-9D01-1997DC24A863}" destId="{5C6EF335-6D34-48FF-9101-9C329ACDC4A3}" srcOrd="0" destOrd="0" presId="urn:microsoft.com/office/officeart/2005/8/layout/hProcess10"/>
    <dgm:cxn modelId="{A90EB6FD-3548-4AD0-BE5A-EF40A523CD4B}" type="presParOf" srcId="{5D9605A2-B310-4FE7-9D01-1997DC24A863}" destId="{F1CB4194-1206-462F-B420-C4392FED22A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282BDC-5CF0-46ED-A33C-8863B43E430A}"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ru-RU"/>
        </a:p>
      </dgm:t>
    </dgm:pt>
    <dgm:pt modelId="{270DF663-73AD-4E82-BA40-73DE1325F9A2}">
      <dgm:prSet phldrT="[Текст]" custT="1"/>
      <dgm:spPr>
        <a:solidFill>
          <a:srgbClr val="C00000"/>
        </a:solidFill>
      </dgm:spPr>
      <dgm:t>
        <a:bodyPr/>
        <a:lstStyle/>
        <a:p>
          <a:pPr>
            <a:spcAft>
              <a:spcPct val="35000"/>
            </a:spcAft>
          </a:pPr>
          <a:r>
            <a:rPr lang="ru-RU" sz="1600" b="1" dirty="0" smtClean="0"/>
            <a:t>ШАГ 4</a:t>
          </a:r>
          <a:r>
            <a:rPr lang="en-US" sz="1600" b="1" dirty="0" smtClean="0"/>
            <a:t> </a:t>
          </a:r>
          <a:r>
            <a:rPr lang="ru-RU" sz="1600" b="1" dirty="0" smtClean="0"/>
            <a:t>Подготовка фронтальной стратегии</a:t>
          </a:r>
          <a:endParaRPr lang="ru-RU" sz="1600" b="1" dirty="0"/>
        </a:p>
      </dgm:t>
    </dgm:pt>
    <dgm:pt modelId="{7A255F21-B66C-443F-892A-C275650A885A}" type="parTrans" cxnId="{2A8F33E4-42FF-4A88-A420-682BAE67CBDD}">
      <dgm:prSet/>
      <dgm:spPr/>
      <dgm:t>
        <a:bodyPr/>
        <a:lstStyle/>
        <a:p>
          <a:endParaRPr lang="ru-RU"/>
        </a:p>
      </dgm:t>
    </dgm:pt>
    <dgm:pt modelId="{AB211BAB-D715-4FB6-A695-2A08CABE5193}" type="sibTrans" cxnId="{2A8F33E4-42FF-4A88-A420-682BAE67CBDD}">
      <dgm:prSet/>
      <dgm:spPr/>
      <dgm:t>
        <a:bodyPr/>
        <a:lstStyle/>
        <a:p>
          <a:endParaRPr lang="ru-RU"/>
        </a:p>
      </dgm:t>
    </dgm:pt>
    <dgm:pt modelId="{EA59D930-56D6-4EF2-9556-4866292F6989}">
      <dgm:prSet phldrT="[Текст]" custT="1"/>
      <dgm:spPr>
        <a:solidFill>
          <a:srgbClr val="C00000"/>
        </a:solidFill>
      </dgm:spPr>
      <dgm:t>
        <a:bodyPr/>
        <a:lstStyle/>
        <a:p>
          <a:pPr>
            <a:spcAft>
              <a:spcPct val="15000"/>
            </a:spcAft>
          </a:pPr>
          <a:r>
            <a:rPr lang="ru-RU" sz="1400" dirty="0" smtClean="0"/>
            <a:t>Разработка стратегических инициатив (лаборатории)</a:t>
          </a:r>
          <a:endParaRPr lang="ru-RU" sz="1400" dirty="0"/>
        </a:p>
      </dgm:t>
    </dgm:pt>
    <dgm:pt modelId="{C830E292-B18F-4DE1-A2E9-778A5D68C27B}" type="parTrans" cxnId="{57C8282C-04E4-48EB-8F63-DD457DCAF000}">
      <dgm:prSet/>
      <dgm:spPr/>
      <dgm:t>
        <a:bodyPr/>
        <a:lstStyle/>
        <a:p>
          <a:endParaRPr lang="ru-RU"/>
        </a:p>
      </dgm:t>
    </dgm:pt>
    <dgm:pt modelId="{4CAE1DE9-DB29-4D28-8E9B-5A387D1A08CB}" type="sibTrans" cxnId="{57C8282C-04E4-48EB-8F63-DD457DCAF000}">
      <dgm:prSet/>
      <dgm:spPr/>
      <dgm:t>
        <a:bodyPr/>
        <a:lstStyle/>
        <a:p>
          <a:endParaRPr lang="ru-RU"/>
        </a:p>
      </dgm:t>
    </dgm:pt>
    <dgm:pt modelId="{B8386DEA-4AF7-4F52-BDA6-52BA62CE0C6F}">
      <dgm:prSet phldrT="[Текст]" custT="1"/>
      <dgm:spPr>
        <a:solidFill>
          <a:schemeClr val="accent2"/>
        </a:solidFill>
      </dgm:spPr>
      <dgm:t>
        <a:bodyPr/>
        <a:lstStyle/>
        <a:p>
          <a:pPr>
            <a:spcAft>
              <a:spcPct val="35000"/>
            </a:spcAft>
          </a:pPr>
          <a:r>
            <a:rPr lang="ru-RU" sz="1600" b="1" dirty="0" smtClean="0"/>
            <a:t>ШАГ 5 Разработка отраслевых стратегий и подготовка стратегии пространственного развития</a:t>
          </a:r>
          <a:endParaRPr lang="ru-RU" sz="1600" b="1" dirty="0"/>
        </a:p>
      </dgm:t>
    </dgm:pt>
    <dgm:pt modelId="{0B1E43FD-4D4C-49B4-8A31-29686EA706D4}" type="parTrans" cxnId="{3C0E1D5C-2F14-43D8-99E8-1ACE2ED9A57A}">
      <dgm:prSet/>
      <dgm:spPr/>
      <dgm:t>
        <a:bodyPr/>
        <a:lstStyle/>
        <a:p>
          <a:endParaRPr lang="ru-RU"/>
        </a:p>
      </dgm:t>
    </dgm:pt>
    <dgm:pt modelId="{4953ACDA-9620-4480-B19B-F0D55CA436E6}" type="sibTrans" cxnId="{3C0E1D5C-2F14-43D8-99E8-1ACE2ED9A57A}">
      <dgm:prSet/>
      <dgm:spPr/>
      <dgm:t>
        <a:bodyPr/>
        <a:lstStyle/>
        <a:p>
          <a:endParaRPr lang="ru-RU"/>
        </a:p>
      </dgm:t>
    </dgm:pt>
    <dgm:pt modelId="{FBF6C5BB-719F-4FAB-BF69-18676C04B377}">
      <dgm:prSet phldrT="[Текст]" custT="1"/>
      <dgm:spPr>
        <a:solidFill>
          <a:schemeClr val="accent2"/>
        </a:solidFill>
      </dgm:spPr>
      <dgm:t>
        <a:bodyPr/>
        <a:lstStyle/>
        <a:p>
          <a:pPr>
            <a:spcAft>
              <a:spcPct val="15000"/>
            </a:spcAft>
          </a:pPr>
          <a:r>
            <a:rPr lang="ru-RU" sz="1300" dirty="0" smtClean="0"/>
            <a:t>Разработка отраслевых стратегий</a:t>
          </a:r>
          <a:endParaRPr lang="ru-RU" sz="1300" dirty="0"/>
        </a:p>
      </dgm:t>
    </dgm:pt>
    <dgm:pt modelId="{E4B4CF80-A8F0-460F-BADC-068D11C3AC50}" type="parTrans" cxnId="{9BE99817-BFFF-4A5F-BA05-8C70BC9E9718}">
      <dgm:prSet/>
      <dgm:spPr/>
      <dgm:t>
        <a:bodyPr/>
        <a:lstStyle/>
        <a:p>
          <a:endParaRPr lang="ru-RU"/>
        </a:p>
      </dgm:t>
    </dgm:pt>
    <dgm:pt modelId="{0AE0C0B6-91BB-43DF-9243-3E805DB4233E}" type="sibTrans" cxnId="{9BE99817-BFFF-4A5F-BA05-8C70BC9E9718}">
      <dgm:prSet/>
      <dgm:spPr/>
      <dgm:t>
        <a:bodyPr/>
        <a:lstStyle/>
        <a:p>
          <a:endParaRPr lang="ru-RU"/>
        </a:p>
      </dgm:t>
    </dgm:pt>
    <dgm:pt modelId="{6A5EACD7-380C-459D-A5AF-912EFFCAA354}">
      <dgm:prSet phldrT="[Текст]" custT="1"/>
      <dgm:spPr>
        <a:solidFill>
          <a:schemeClr val="accent2"/>
        </a:solidFill>
      </dgm:spPr>
      <dgm:t>
        <a:bodyPr/>
        <a:lstStyle/>
        <a:p>
          <a:pPr>
            <a:spcAft>
              <a:spcPts val="1200"/>
            </a:spcAft>
          </a:pPr>
          <a:r>
            <a:rPr lang="ru-RU" sz="1300" dirty="0" smtClean="0"/>
            <a:t>Разработка пространственной стратегии</a:t>
          </a:r>
          <a:endParaRPr lang="ru-RU" sz="1300" dirty="0"/>
        </a:p>
      </dgm:t>
    </dgm:pt>
    <dgm:pt modelId="{42BE1E65-925E-4712-B8C6-017EA70B7258}" type="parTrans" cxnId="{E44A3593-E9F1-430E-B044-D37E353EDF00}">
      <dgm:prSet/>
      <dgm:spPr/>
      <dgm:t>
        <a:bodyPr/>
        <a:lstStyle/>
        <a:p>
          <a:endParaRPr lang="ru-RU"/>
        </a:p>
      </dgm:t>
    </dgm:pt>
    <dgm:pt modelId="{BCE1DC40-7A62-424D-AE73-999CA6923886}" type="sibTrans" cxnId="{E44A3593-E9F1-430E-B044-D37E353EDF00}">
      <dgm:prSet/>
      <dgm:spPr/>
      <dgm:t>
        <a:bodyPr/>
        <a:lstStyle/>
        <a:p>
          <a:endParaRPr lang="ru-RU"/>
        </a:p>
      </dgm:t>
    </dgm:pt>
    <dgm:pt modelId="{5578299D-54CF-487F-BA1D-A044A16E53D2}">
      <dgm:prSet phldrT="[Текст]" custT="1"/>
      <dgm:spPr>
        <a:solidFill>
          <a:srgbClr val="002060"/>
        </a:solidFill>
      </dgm:spPr>
      <dgm:t>
        <a:bodyPr/>
        <a:lstStyle/>
        <a:p>
          <a:pPr>
            <a:spcAft>
              <a:spcPct val="35000"/>
            </a:spcAft>
          </a:pPr>
          <a:r>
            <a:rPr lang="ru-RU" sz="1600" b="1" dirty="0" smtClean="0"/>
            <a:t>ШАГ 6 Разработка Плана мероприятий по реализации стратегии</a:t>
          </a:r>
          <a:endParaRPr lang="ru-RU" sz="1600" b="1" dirty="0"/>
        </a:p>
      </dgm:t>
    </dgm:pt>
    <dgm:pt modelId="{1EF3F80B-18B2-43F8-81ED-ACBB276DF06B}" type="parTrans" cxnId="{5773CD9E-C1BD-4E57-A20F-87E34C1D621B}">
      <dgm:prSet/>
      <dgm:spPr/>
      <dgm:t>
        <a:bodyPr/>
        <a:lstStyle/>
        <a:p>
          <a:endParaRPr lang="ru-RU"/>
        </a:p>
      </dgm:t>
    </dgm:pt>
    <dgm:pt modelId="{48B2F6D4-05D9-4467-B00F-E4A46511F2B5}" type="sibTrans" cxnId="{5773CD9E-C1BD-4E57-A20F-87E34C1D621B}">
      <dgm:prSet/>
      <dgm:spPr/>
      <dgm:t>
        <a:bodyPr/>
        <a:lstStyle/>
        <a:p>
          <a:endParaRPr lang="ru-RU"/>
        </a:p>
      </dgm:t>
    </dgm:pt>
    <dgm:pt modelId="{C9BE81C8-C452-4D59-8575-115232309502}">
      <dgm:prSet phldrT="[Текст]" custT="1"/>
      <dgm:spPr>
        <a:solidFill>
          <a:srgbClr val="002060"/>
        </a:solidFill>
      </dgm:spPr>
      <dgm:t>
        <a:bodyPr/>
        <a:lstStyle/>
        <a:p>
          <a:pPr>
            <a:spcAft>
              <a:spcPct val="15000"/>
            </a:spcAft>
          </a:pPr>
          <a:r>
            <a:rPr lang="ru-RU" sz="1300" dirty="0" smtClean="0"/>
            <a:t>Разработка набора ключевых проектов по проекциям жизненных пространств</a:t>
          </a:r>
          <a:endParaRPr lang="ru-RU" sz="1300" dirty="0"/>
        </a:p>
      </dgm:t>
    </dgm:pt>
    <dgm:pt modelId="{741CD55D-BE39-4A27-8A64-E6E382EDDDFC}" type="parTrans" cxnId="{3FF85D96-6276-45C8-8A1A-36D7F3B308DA}">
      <dgm:prSet/>
      <dgm:spPr/>
      <dgm:t>
        <a:bodyPr/>
        <a:lstStyle/>
        <a:p>
          <a:endParaRPr lang="ru-RU"/>
        </a:p>
      </dgm:t>
    </dgm:pt>
    <dgm:pt modelId="{B160BD7E-D974-4535-B073-02477D5EE547}" type="sibTrans" cxnId="{3FF85D96-6276-45C8-8A1A-36D7F3B308DA}">
      <dgm:prSet/>
      <dgm:spPr/>
      <dgm:t>
        <a:bodyPr/>
        <a:lstStyle/>
        <a:p>
          <a:endParaRPr lang="ru-RU"/>
        </a:p>
      </dgm:t>
    </dgm:pt>
    <dgm:pt modelId="{56C124EF-95EC-49FD-972E-2B1F07173DC4}">
      <dgm:prSet phldrT="[Текст]" custT="1"/>
      <dgm:spPr>
        <a:solidFill>
          <a:srgbClr val="002060"/>
        </a:solidFill>
      </dgm:spPr>
      <dgm:t>
        <a:bodyPr/>
        <a:lstStyle/>
        <a:p>
          <a:pPr>
            <a:spcAft>
              <a:spcPts val="1200"/>
            </a:spcAft>
          </a:pPr>
          <a:r>
            <a:rPr lang="ru-RU" sz="1300" dirty="0" smtClean="0"/>
            <a:t>Свод проектов  и подготовка Плана</a:t>
          </a:r>
          <a:endParaRPr lang="ru-RU" sz="1300" dirty="0"/>
        </a:p>
      </dgm:t>
    </dgm:pt>
    <dgm:pt modelId="{00B53336-0627-4578-8A11-D6C74C616CFC}" type="parTrans" cxnId="{E3C8612E-24BD-4B9C-99D7-F46F8D00145B}">
      <dgm:prSet/>
      <dgm:spPr/>
      <dgm:t>
        <a:bodyPr/>
        <a:lstStyle/>
        <a:p>
          <a:endParaRPr lang="ru-RU"/>
        </a:p>
      </dgm:t>
    </dgm:pt>
    <dgm:pt modelId="{55C7284B-8A87-4F34-8346-EEA7B8A56D33}" type="sibTrans" cxnId="{E3C8612E-24BD-4B9C-99D7-F46F8D00145B}">
      <dgm:prSet/>
      <dgm:spPr/>
      <dgm:t>
        <a:bodyPr/>
        <a:lstStyle/>
        <a:p>
          <a:endParaRPr lang="ru-RU"/>
        </a:p>
      </dgm:t>
    </dgm:pt>
    <dgm:pt modelId="{87A08EB3-70E2-4470-B9CE-B694FEE52F1C}">
      <dgm:prSet phldrT="[Текст]" custT="1"/>
      <dgm:spPr>
        <a:solidFill>
          <a:srgbClr val="002060"/>
        </a:solidFill>
      </dgm:spPr>
      <dgm:t>
        <a:bodyPr/>
        <a:lstStyle/>
        <a:p>
          <a:pPr>
            <a:spcAft>
              <a:spcPct val="15000"/>
            </a:spcAft>
          </a:pPr>
          <a:r>
            <a:rPr lang="ru-RU" sz="1300" dirty="0" smtClean="0"/>
            <a:t> </a:t>
          </a:r>
          <a:r>
            <a:rPr lang="ru-RU" sz="1300" b="1" dirty="0" smtClean="0"/>
            <a:t>Выходной документ</a:t>
          </a:r>
          <a:r>
            <a:rPr lang="ru-RU" sz="1300" dirty="0" smtClean="0"/>
            <a:t>: </a:t>
          </a:r>
          <a:r>
            <a:rPr lang="ru-RU" sz="1300" b="1" i="1" dirty="0" smtClean="0"/>
            <a:t>План мероприятий по реализации стратегии</a:t>
          </a:r>
          <a:endParaRPr lang="ru-RU" sz="1300" b="1" i="1" dirty="0"/>
        </a:p>
      </dgm:t>
    </dgm:pt>
    <dgm:pt modelId="{99BD6A01-1077-4952-8D08-BD38DA6B0DC3}" type="parTrans" cxnId="{87026CF3-8AC5-4A05-B97E-96E06EB62039}">
      <dgm:prSet/>
      <dgm:spPr/>
      <dgm:t>
        <a:bodyPr/>
        <a:lstStyle/>
        <a:p>
          <a:endParaRPr lang="ru-RU"/>
        </a:p>
      </dgm:t>
    </dgm:pt>
    <dgm:pt modelId="{70BAE5C5-25D2-4BFA-ABDC-BAAAA950AD89}" type="sibTrans" cxnId="{87026CF3-8AC5-4A05-B97E-96E06EB62039}">
      <dgm:prSet/>
      <dgm:spPr/>
      <dgm:t>
        <a:bodyPr/>
        <a:lstStyle/>
        <a:p>
          <a:endParaRPr lang="ru-RU"/>
        </a:p>
      </dgm:t>
    </dgm:pt>
    <dgm:pt modelId="{A194FA12-9859-42B5-9FFB-DDCB4027033E}">
      <dgm:prSet custT="1"/>
      <dgm:spPr>
        <a:solidFill>
          <a:srgbClr val="C00000"/>
        </a:solidFill>
      </dgm:spPr>
      <dgm:t>
        <a:bodyPr/>
        <a:lstStyle/>
        <a:p>
          <a:pPr>
            <a:spcAft>
              <a:spcPts val="1200"/>
            </a:spcAft>
          </a:pPr>
          <a:r>
            <a:rPr lang="ru-RU" sz="1400" dirty="0" smtClean="0"/>
            <a:t>Подготовка краткой версии фронтальной стратегии</a:t>
          </a:r>
          <a:endParaRPr lang="ru-RU" sz="1400" dirty="0"/>
        </a:p>
      </dgm:t>
    </dgm:pt>
    <dgm:pt modelId="{4DC0B7FC-D8DE-49F5-850C-3A8D4DFDBC85}" type="parTrans" cxnId="{692AB78D-B835-4585-AE20-BB761F5A8AE3}">
      <dgm:prSet/>
      <dgm:spPr/>
      <dgm:t>
        <a:bodyPr/>
        <a:lstStyle/>
        <a:p>
          <a:endParaRPr lang="ru-RU"/>
        </a:p>
      </dgm:t>
    </dgm:pt>
    <dgm:pt modelId="{0EF2C7BB-414F-4BC5-A1A1-6A059A8A42BB}" type="sibTrans" cxnId="{692AB78D-B835-4585-AE20-BB761F5A8AE3}">
      <dgm:prSet/>
      <dgm:spPr/>
      <dgm:t>
        <a:bodyPr/>
        <a:lstStyle/>
        <a:p>
          <a:endParaRPr lang="ru-RU"/>
        </a:p>
      </dgm:t>
    </dgm:pt>
    <dgm:pt modelId="{5266E8FA-B172-46EF-AE0F-328E3E8FB60D}">
      <dgm:prSet custT="1"/>
      <dgm:spPr>
        <a:solidFill>
          <a:srgbClr val="C00000"/>
        </a:solidFill>
      </dgm:spPr>
      <dgm:t>
        <a:bodyPr/>
        <a:lstStyle/>
        <a:p>
          <a:pPr>
            <a:spcAft>
              <a:spcPct val="15000"/>
            </a:spcAft>
          </a:pPr>
          <a:r>
            <a:rPr lang="ru-RU" sz="1400" b="1" dirty="0" smtClean="0"/>
            <a:t> Выходной документ: </a:t>
          </a:r>
          <a:r>
            <a:rPr lang="ru-RU" sz="1400" b="1" i="1" dirty="0" smtClean="0"/>
            <a:t>Краткая версия стратегии (до 35 слайдов) и полнотекстовая версия стратегии</a:t>
          </a:r>
          <a:endParaRPr lang="ru-RU" sz="1400" b="1" i="1" dirty="0"/>
        </a:p>
      </dgm:t>
    </dgm:pt>
    <dgm:pt modelId="{7A74CFA8-1B0E-4756-BDE1-55A17505C42C}" type="parTrans" cxnId="{80A94685-0614-410B-AE9F-E5CAC1DC81B7}">
      <dgm:prSet/>
      <dgm:spPr/>
      <dgm:t>
        <a:bodyPr/>
        <a:lstStyle/>
        <a:p>
          <a:endParaRPr lang="ru-RU"/>
        </a:p>
      </dgm:t>
    </dgm:pt>
    <dgm:pt modelId="{1B01CF89-FEF7-46B5-AC52-CA6B40A55D9F}" type="sibTrans" cxnId="{80A94685-0614-410B-AE9F-E5CAC1DC81B7}">
      <dgm:prSet/>
      <dgm:spPr/>
      <dgm:t>
        <a:bodyPr/>
        <a:lstStyle/>
        <a:p>
          <a:endParaRPr lang="ru-RU"/>
        </a:p>
      </dgm:t>
    </dgm:pt>
    <dgm:pt modelId="{2A0A7075-FC77-4FCF-8409-C6910AA5ADC8}">
      <dgm:prSet phldrT="[Текст]" custT="1"/>
      <dgm:spPr>
        <a:solidFill>
          <a:schemeClr val="accent2"/>
        </a:solidFill>
      </dgm:spPr>
      <dgm:t>
        <a:bodyPr/>
        <a:lstStyle/>
        <a:p>
          <a:pPr>
            <a:spcAft>
              <a:spcPct val="15000"/>
            </a:spcAft>
          </a:pPr>
          <a:r>
            <a:rPr lang="ru-RU" sz="1300" b="1" dirty="0" smtClean="0"/>
            <a:t>Выходной документ: </a:t>
          </a:r>
          <a:r>
            <a:rPr lang="ru-RU" sz="1300" b="1" i="1" dirty="0" smtClean="0"/>
            <a:t>Отраслевые стратегии и стратегия пространственного развития</a:t>
          </a:r>
          <a:endParaRPr lang="ru-RU" sz="1300" dirty="0"/>
        </a:p>
      </dgm:t>
    </dgm:pt>
    <dgm:pt modelId="{F695AD95-F244-4239-90AE-D9C8E4EF7A17}" type="parTrans" cxnId="{FEFA6A92-1959-44A4-B853-0F45BB6860AD}">
      <dgm:prSet/>
      <dgm:spPr/>
      <dgm:t>
        <a:bodyPr/>
        <a:lstStyle/>
        <a:p>
          <a:endParaRPr lang="ru-RU"/>
        </a:p>
      </dgm:t>
    </dgm:pt>
    <dgm:pt modelId="{015E5E5E-98E7-4CC9-9B17-7820D6B359C1}" type="sibTrans" cxnId="{FEFA6A92-1959-44A4-B853-0F45BB6860AD}">
      <dgm:prSet/>
      <dgm:spPr/>
      <dgm:t>
        <a:bodyPr/>
        <a:lstStyle/>
        <a:p>
          <a:endParaRPr lang="ru-RU"/>
        </a:p>
      </dgm:t>
    </dgm:pt>
    <dgm:pt modelId="{18A1F880-3983-4D42-B17A-C48C46FAF5B3}" type="pres">
      <dgm:prSet presAssocID="{CF282BDC-5CF0-46ED-A33C-8863B43E430A}" presName="Name0" presStyleCnt="0">
        <dgm:presLayoutVars>
          <dgm:dir/>
          <dgm:resizeHandles val="exact"/>
        </dgm:presLayoutVars>
      </dgm:prSet>
      <dgm:spPr/>
      <dgm:t>
        <a:bodyPr/>
        <a:lstStyle/>
        <a:p>
          <a:endParaRPr lang="ru-RU"/>
        </a:p>
      </dgm:t>
    </dgm:pt>
    <dgm:pt modelId="{96C60279-B71D-441B-91EC-9A79F0481F70}" type="pres">
      <dgm:prSet presAssocID="{270DF663-73AD-4E82-BA40-73DE1325F9A2}" presName="composite" presStyleCnt="0"/>
      <dgm:spPr/>
    </dgm:pt>
    <dgm:pt modelId="{EB0B2678-EA50-4EC4-820F-04E476F1C9DA}" type="pres">
      <dgm:prSet presAssocID="{270DF663-73AD-4E82-BA40-73DE1325F9A2}" presName="imagSh" presStyleLbl="bgImgPlace1" presStyleIdx="0" presStyleCnt="3"/>
      <dgm:spPr>
        <a:blipFill rotWithShape="1">
          <a:blip xmlns:r="http://schemas.openxmlformats.org/officeDocument/2006/relationships" r:embed="rId1"/>
          <a:stretch>
            <a:fillRect/>
          </a:stretch>
        </a:blipFill>
      </dgm:spPr>
    </dgm:pt>
    <dgm:pt modelId="{F07451A2-07DD-4CFB-B57C-D68CC358CA42}" type="pres">
      <dgm:prSet presAssocID="{270DF663-73AD-4E82-BA40-73DE1325F9A2}" presName="txNode" presStyleLbl="node1" presStyleIdx="0" presStyleCnt="3" custScaleY="106688">
        <dgm:presLayoutVars>
          <dgm:bulletEnabled val="1"/>
        </dgm:presLayoutVars>
      </dgm:prSet>
      <dgm:spPr/>
      <dgm:t>
        <a:bodyPr/>
        <a:lstStyle/>
        <a:p>
          <a:endParaRPr lang="ru-RU"/>
        </a:p>
      </dgm:t>
    </dgm:pt>
    <dgm:pt modelId="{67A4FE82-BCEA-4ED7-81D8-84FD276037E9}" type="pres">
      <dgm:prSet presAssocID="{AB211BAB-D715-4FB6-A695-2A08CABE5193}" presName="sibTrans" presStyleLbl="sibTrans2D1" presStyleIdx="0" presStyleCnt="2"/>
      <dgm:spPr/>
      <dgm:t>
        <a:bodyPr/>
        <a:lstStyle/>
        <a:p>
          <a:endParaRPr lang="ru-RU"/>
        </a:p>
      </dgm:t>
    </dgm:pt>
    <dgm:pt modelId="{3EBE4833-F381-4821-A55B-4853879D13F2}" type="pres">
      <dgm:prSet presAssocID="{AB211BAB-D715-4FB6-A695-2A08CABE5193}" presName="connTx" presStyleLbl="sibTrans2D1" presStyleIdx="0" presStyleCnt="2"/>
      <dgm:spPr/>
      <dgm:t>
        <a:bodyPr/>
        <a:lstStyle/>
        <a:p>
          <a:endParaRPr lang="ru-RU"/>
        </a:p>
      </dgm:t>
    </dgm:pt>
    <dgm:pt modelId="{CDCB4B61-0CF7-4027-A042-307C7F126B6E}" type="pres">
      <dgm:prSet presAssocID="{B8386DEA-4AF7-4F52-BDA6-52BA62CE0C6F}" presName="composite" presStyleCnt="0"/>
      <dgm:spPr/>
    </dgm:pt>
    <dgm:pt modelId="{4A864897-94AB-48E0-BCED-A9E0A8C9A6BF}" type="pres">
      <dgm:prSet presAssocID="{B8386DEA-4AF7-4F52-BDA6-52BA62CE0C6F}" presName="imagSh" presStyleLbl="bgImgPlace1" presStyleIdx="1" presStyleCnt="3"/>
      <dgm:spPr>
        <a:blipFill rotWithShape="1">
          <a:blip xmlns:r="http://schemas.openxmlformats.org/officeDocument/2006/relationships" r:embed="rId2"/>
          <a:stretch>
            <a:fillRect/>
          </a:stretch>
        </a:blipFill>
      </dgm:spPr>
    </dgm:pt>
    <dgm:pt modelId="{4B2D337C-4243-4083-A70C-A16784179930}" type="pres">
      <dgm:prSet presAssocID="{B8386DEA-4AF7-4F52-BDA6-52BA62CE0C6F}" presName="txNode" presStyleLbl="node1" presStyleIdx="1" presStyleCnt="3" custScaleY="106688">
        <dgm:presLayoutVars>
          <dgm:bulletEnabled val="1"/>
        </dgm:presLayoutVars>
      </dgm:prSet>
      <dgm:spPr/>
      <dgm:t>
        <a:bodyPr/>
        <a:lstStyle/>
        <a:p>
          <a:endParaRPr lang="ru-RU"/>
        </a:p>
      </dgm:t>
    </dgm:pt>
    <dgm:pt modelId="{70D7EBD6-3CB9-4CAF-8991-D21BFDFE1CEB}" type="pres">
      <dgm:prSet presAssocID="{4953ACDA-9620-4480-B19B-F0D55CA436E6}" presName="sibTrans" presStyleLbl="sibTrans2D1" presStyleIdx="1" presStyleCnt="2"/>
      <dgm:spPr/>
      <dgm:t>
        <a:bodyPr/>
        <a:lstStyle/>
        <a:p>
          <a:endParaRPr lang="ru-RU"/>
        </a:p>
      </dgm:t>
    </dgm:pt>
    <dgm:pt modelId="{F7743C17-D35C-491E-9131-8BF7A7F47BED}" type="pres">
      <dgm:prSet presAssocID="{4953ACDA-9620-4480-B19B-F0D55CA436E6}" presName="connTx" presStyleLbl="sibTrans2D1" presStyleIdx="1" presStyleCnt="2"/>
      <dgm:spPr/>
      <dgm:t>
        <a:bodyPr/>
        <a:lstStyle/>
        <a:p>
          <a:endParaRPr lang="ru-RU"/>
        </a:p>
      </dgm:t>
    </dgm:pt>
    <dgm:pt modelId="{5D9605A2-B310-4FE7-9D01-1997DC24A863}" type="pres">
      <dgm:prSet presAssocID="{5578299D-54CF-487F-BA1D-A044A16E53D2}" presName="composite" presStyleCnt="0"/>
      <dgm:spPr/>
    </dgm:pt>
    <dgm:pt modelId="{5C6EF335-6D34-48FF-9101-9C329ACDC4A3}" type="pres">
      <dgm:prSet presAssocID="{5578299D-54CF-487F-BA1D-A044A16E53D2}" presName="imagSh" presStyleLbl="bgImgPlace1" presStyleIdx="2" presStyleCnt="3"/>
      <dgm:spPr>
        <a:blipFill rotWithShape="1">
          <a:blip xmlns:r="http://schemas.openxmlformats.org/officeDocument/2006/relationships" r:embed="rId3"/>
          <a:stretch>
            <a:fillRect/>
          </a:stretch>
        </a:blipFill>
      </dgm:spPr>
    </dgm:pt>
    <dgm:pt modelId="{F1CB4194-1206-462F-B420-C4392FED22AB}" type="pres">
      <dgm:prSet presAssocID="{5578299D-54CF-487F-BA1D-A044A16E53D2}" presName="txNode" presStyleLbl="node1" presStyleIdx="2" presStyleCnt="3" custScaleY="103541">
        <dgm:presLayoutVars>
          <dgm:bulletEnabled val="1"/>
        </dgm:presLayoutVars>
      </dgm:prSet>
      <dgm:spPr/>
      <dgm:t>
        <a:bodyPr/>
        <a:lstStyle/>
        <a:p>
          <a:endParaRPr lang="ru-RU"/>
        </a:p>
      </dgm:t>
    </dgm:pt>
  </dgm:ptLst>
  <dgm:cxnLst>
    <dgm:cxn modelId="{1ED46C82-53F7-437E-A9E2-FC11B387AC8A}" type="presOf" srcId="{B8386DEA-4AF7-4F52-BDA6-52BA62CE0C6F}" destId="{4B2D337C-4243-4083-A70C-A16784179930}" srcOrd="0" destOrd="0" presId="urn:microsoft.com/office/officeart/2005/8/layout/hProcess10"/>
    <dgm:cxn modelId="{3D23C932-FC2A-41A3-AB14-ECC508AAAE42}" type="presOf" srcId="{2A0A7075-FC77-4FCF-8409-C6910AA5ADC8}" destId="{4B2D337C-4243-4083-A70C-A16784179930}" srcOrd="0" destOrd="3" presId="urn:microsoft.com/office/officeart/2005/8/layout/hProcess10"/>
    <dgm:cxn modelId="{9BE99817-BFFF-4A5F-BA05-8C70BC9E9718}" srcId="{B8386DEA-4AF7-4F52-BDA6-52BA62CE0C6F}" destId="{FBF6C5BB-719F-4FAB-BF69-18676C04B377}" srcOrd="0" destOrd="0" parTransId="{E4B4CF80-A8F0-460F-BADC-068D11C3AC50}" sibTransId="{0AE0C0B6-91BB-43DF-9243-3E805DB4233E}"/>
    <dgm:cxn modelId="{80A94685-0614-410B-AE9F-E5CAC1DC81B7}" srcId="{270DF663-73AD-4E82-BA40-73DE1325F9A2}" destId="{5266E8FA-B172-46EF-AE0F-328E3E8FB60D}" srcOrd="2" destOrd="0" parTransId="{7A74CFA8-1B0E-4756-BDE1-55A17505C42C}" sibTransId="{1B01CF89-FEF7-46B5-AC52-CA6B40A55D9F}"/>
    <dgm:cxn modelId="{692AB78D-B835-4585-AE20-BB761F5A8AE3}" srcId="{270DF663-73AD-4E82-BA40-73DE1325F9A2}" destId="{A194FA12-9859-42B5-9FFB-DDCB4027033E}" srcOrd="1" destOrd="0" parTransId="{4DC0B7FC-D8DE-49F5-850C-3A8D4DFDBC85}" sibTransId="{0EF2C7BB-414F-4BC5-A1A1-6A059A8A42BB}"/>
    <dgm:cxn modelId="{2A8F33E4-42FF-4A88-A420-682BAE67CBDD}" srcId="{CF282BDC-5CF0-46ED-A33C-8863B43E430A}" destId="{270DF663-73AD-4E82-BA40-73DE1325F9A2}" srcOrd="0" destOrd="0" parTransId="{7A255F21-B66C-443F-892A-C275650A885A}" sibTransId="{AB211BAB-D715-4FB6-A695-2A08CABE5193}"/>
    <dgm:cxn modelId="{87026CF3-8AC5-4A05-B97E-96E06EB62039}" srcId="{5578299D-54CF-487F-BA1D-A044A16E53D2}" destId="{87A08EB3-70E2-4470-B9CE-B694FEE52F1C}" srcOrd="2" destOrd="0" parTransId="{99BD6A01-1077-4952-8D08-BD38DA6B0DC3}" sibTransId="{70BAE5C5-25D2-4BFA-ABDC-BAAAA950AD89}"/>
    <dgm:cxn modelId="{2E0BE241-0E25-473C-9C15-A939F8546724}" type="presOf" srcId="{5266E8FA-B172-46EF-AE0F-328E3E8FB60D}" destId="{F07451A2-07DD-4CFB-B57C-D68CC358CA42}" srcOrd="0" destOrd="3" presId="urn:microsoft.com/office/officeart/2005/8/layout/hProcess10"/>
    <dgm:cxn modelId="{90F89C03-1E74-4B12-8B90-9098C2BAD459}" type="presOf" srcId="{4953ACDA-9620-4480-B19B-F0D55CA436E6}" destId="{F7743C17-D35C-491E-9131-8BF7A7F47BED}" srcOrd="1" destOrd="0" presId="urn:microsoft.com/office/officeart/2005/8/layout/hProcess10"/>
    <dgm:cxn modelId="{660ECE97-B14B-41EF-9932-62ACB4282DD2}" type="presOf" srcId="{AB211BAB-D715-4FB6-A695-2A08CABE5193}" destId="{3EBE4833-F381-4821-A55B-4853879D13F2}" srcOrd="1" destOrd="0" presId="urn:microsoft.com/office/officeart/2005/8/layout/hProcess10"/>
    <dgm:cxn modelId="{E44A3593-E9F1-430E-B044-D37E353EDF00}" srcId="{B8386DEA-4AF7-4F52-BDA6-52BA62CE0C6F}" destId="{6A5EACD7-380C-459D-A5AF-912EFFCAA354}" srcOrd="1" destOrd="0" parTransId="{42BE1E65-925E-4712-B8C6-017EA70B7258}" sibTransId="{BCE1DC40-7A62-424D-AE73-999CA6923886}"/>
    <dgm:cxn modelId="{3FF85D96-6276-45C8-8A1A-36D7F3B308DA}" srcId="{5578299D-54CF-487F-BA1D-A044A16E53D2}" destId="{C9BE81C8-C452-4D59-8575-115232309502}" srcOrd="0" destOrd="0" parTransId="{741CD55D-BE39-4A27-8A64-E6E382EDDDFC}" sibTransId="{B160BD7E-D974-4535-B073-02477D5EE547}"/>
    <dgm:cxn modelId="{5773CD9E-C1BD-4E57-A20F-87E34C1D621B}" srcId="{CF282BDC-5CF0-46ED-A33C-8863B43E430A}" destId="{5578299D-54CF-487F-BA1D-A044A16E53D2}" srcOrd="2" destOrd="0" parTransId="{1EF3F80B-18B2-43F8-81ED-ACBB276DF06B}" sibTransId="{48B2F6D4-05D9-4467-B00F-E4A46511F2B5}"/>
    <dgm:cxn modelId="{01E08468-55F6-4B27-A1CD-7343924D7E38}" type="presOf" srcId="{EA59D930-56D6-4EF2-9556-4866292F6989}" destId="{F07451A2-07DD-4CFB-B57C-D68CC358CA42}" srcOrd="0" destOrd="1" presId="urn:microsoft.com/office/officeart/2005/8/layout/hProcess10"/>
    <dgm:cxn modelId="{3C0E1D5C-2F14-43D8-99E8-1ACE2ED9A57A}" srcId="{CF282BDC-5CF0-46ED-A33C-8863B43E430A}" destId="{B8386DEA-4AF7-4F52-BDA6-52BA62CE0C6F}" srcOrd="1" destOrd="0" parTransId="{0B1E43FD-4D4C-49B4-8A31-29686EA706D4}" sibTransId="{4953ACDA-9620-4480-B19B-F0D55CA436E6}"/>
    <dgm:cxn modelId="{AD4C0E79-F1F5-4243-B453-F88493A61F57}" type="presOf" srcId="{CF282BDC-5CF0-46ED-A33C-8863B43E430A}" destId="{18A1F880-3983-4D42-B17A-C48C46FAF5B3}" srcOrd="0" destOrd="0" presId="urn:microsoft.com/office/officeart/2005/8/layout/hProcess10"/>
    <dgm:cxn modelId="{B3C9CD2A-9BD2-4FE9-AABE-60E6030EA7E2}" type="presOf" srcId="{AB211BAB-D715-4FB6-A695-2A08CABE5193}" destId="{67A4FE82-BCEA-4ED7-81D8-84FD276037E9}" srcOrd="0" destOrd="0" presId="urn:microsoft.com/office/officeart/2005/8/layout/hProcess10"/>
    <dgm:cxn modelId="{E3C8612E-24BD-4B9C-99D7-F46F8D00145B}" srcId="{5578299D-54CF-487F-BA1D-A044A16E53D2}" destId="{56C124EF-95EC-49FD-972E-2B1F07173DC4}" srcOrd="1" destOrd="0" parTransId="{00B53336-0627-4578-8A11-D6C74C616CFC}" sibTransId="{55C7284B-8A87-4F34-8346-EEA7B8A56D33}"/>
    <dgm:cxn modelId="{F8EA3665-4BA1-48E4-9B2E-50B792EC761A}" type="presOf" srcId="{270DF663-73AD-4E82-BA40-73DE1325F9A2}" destId="{F07451A2-07DD-4CFB-B57C-D68CC358CA42}" srcOrd="0" destOrd="0" presId="urn:microsoft.com/office/officeart/2005/8/layout/hProcess10"/>
    <dgm:cxn modelId="{C8104AA9-1D50-4B11-997C-8CE0C6AB0C4A}" type="presOf" srcId="{5578299D-54CF-487F-BA1D-A044A16E53D2}" destId="{F1CB4194-1206-462F-B420-C4392FED22AB}" srcOrd="0" destOrd="0" presId="urn:microsoft.com/office/officeart/2005/8/layout/hProcess10"/>
    <dgm:cxn modelId="{A1C7FC0E-985F-443B-8215-DC3DB3F26B13}" type="presOf" srcId="{56C124EF-95EC-49FD-972E-2B1F07173DC4}" destId="{F1CB4194-1206-462F-B420-C4392FED22AB}" srcOrd="0" destOrd="2" presId="urn:microsoft.com/office/officeart/2005/8/layout/hProcess10"/>
    <dgm:cxn modelId="{F0160FA0-16C0-4107-80BE-F001EBD72022}" type="presOf" srcId="{87A08EB3-70E2-4470-B9CE-B694FEE52F1C}" destId="{F1CB4194-1206-462F-B420-C4392FED22AB}" srcOrd="0" destOrd="3" presId="urn:microsoft.com/office/officeart/2005/8/layout/hProcess10"/>
    <dgm:cxn modelId="{57C8282C-04E4-48EB-8F63-DD457DCAF000}" srcId="{270DF663-73AD-4E82-BA40-73DE1325F9A2}" destId="{EA59D930-56D6-4EF2-9556-4866292F6989}" srcOrd="0" destOrd="0" parTransId="{C830E292-B18F-4DE1-A2E9-778A5D68C27B}" sibTransId="{4CAE1DE9-DB29-4D28-8E9B-5A387D1A08CB}"/>
    <dgm:cxn modelId="{ED59AD70-E053-479A-AB3F-CA73712B02B6}" type="presOf" srcId="{FBF6C5BB-719F-4FAB-BF69-18676C04B377}" destId="{4B2D337C-4243-4083-A70C-A16784179930}" srcOrd="0" destOrd="1" presId="urn:microsoft.com/office/officeart/2005/8/layout/hProcess10"/>
    <dgm:cxn modelId="{FEFA6A92-1959-44A4-B853-0F45BB6860AD}" srcId="{B8386DEA-4AF7-4F52-BDA6-52BA62CE0C6F}" destId="{2A0A7075-FC77-4FCF-8409-C6910AA5ADC8}" srcOrd="2" destOrd="0" parTransId="{F695AD95-F244-4239-90AE-D9C8E4EF7A17}" sibTransId="{015E5E5E-98E7-4CC9-9B17-7820D6B359C1}"/>
    <dgm:cxn modelId="{608542F9-9A3D-494C-A777-1300199CB7AA}" type="presOf" srcId="{4953ACDA-9620-4480-B19B-F0D55CA436E6}" destId="{70D7EBD6-3CB9-4CAF-8991-D21BFDFE1CEB}" srcOrd="0" destOrd="0" presId="urn:microsoft.com/office/officeart/2005/8/layout/hProcess10"/>
    <dgm:cxn modelId="{E1160232-7AD0-4A71-821E-2DCE1F331F97}" type="presOf" srcId="{A194FA12-9859-42B5-9FFB-DDCB4027033E}" destId="{F07451A2-07DD-4CFB-B57C-D68CC358CA42}" srcOrd="0" destOrd="2" presId="urn:microsoft.com/office/officeart/2005/8/layout/hProcess10"/>
    <dgm:cxn modelId="{1F3EF06C-6C5B-40A9-937B-9131FA930A6D}" type="presOf" srcId="{C9BE81C8-C452-4D59-8575-115232309502}" destId="{F1CB4194-1206-462F-B420-C4392FED22AB}" srcOrd="0" destOrd="1" presId="urn:microsoft.com/office/officeart/2005/8/layout/hProcess10"/>
    <dgm:cxn modelId="{8B5D5020-8CF6-41E1-A48C-27D65E309E3C}" type="presOf" srcId="{6A5EACD7-380C-459D-A5AF-912EFFCAA354}" destId="{4B2D337C-4243-4083-A70C-A16784179930}" srcOrd="0" destOrd="2" presId="urn:microsoft.com/office/officeart/2005/8/layout/hProcess10"/>
    <dgm:cxn modelId="{2EFC34F4-417D-4AAC-8EAD-AA9A2B2116FC}" type="presParOf" srcId="{18A1F880-3983-4D42-B17A-C48C46FAF5B3}" destId="{96C60279-B71D-441B-91EC-9A79F0481F70}" srcOrd="0" destOrd="0" presId="urn:microsoft.com/office/officeart/2005/8/layout/hProcess10"/>
    <dgm:cxn modelId="{184DD96F-50B2-472E-8B7C-E296E14F4593}" type="presParOf" srcId="{96C60279-B71D-441B-91EC-9A79F0481F70}" destId="{EB0B2678-EA50-4EC4-820F-04E476F1C9DA}" srcOrd="0" destOrd="0" presId="urn:microsoft.com/office/officeart/2005/8/layout/hProcess10"/>
    <dgm:cxn modelId="{49370A0F-E306-4B8E-A3B3-5B854F1D0939}" type="presParOf" srcId="{96C60279-B71D-441B-91EC-9A79F0481F70}" destId="{F07451A2-07DD-4CFB-B57C-D68CC358CA42}" srcOrd="1" destOrd="0" presId="urn:microsoft.com/office/officeart/2005/8/layout/hProcess10"/>
    <dgm:cxn modelId="{2B5175C8-C193-4A2B-B89F-28501E5EA226}" type="presParOf" srcId="{18A1F880-3983-4D42-B17A-C48C46FAF5B3}" destId="{67A4FE82-BCEA-4ED7-81D8-84FD276037E9}" srcOrd="1" destOrd="0" presId="urn:microsoft.com/office/officeart/2005/8/layout/hProcess10"/>
    <dgm:cxn modelId="{397AAB65-96BF-4633-8C76-8ACED4D92777}" type="presParOf" srcId="{67A4FE82-BCEA-4ED7-81D8-84FD276037E9}" destId="{3EBE4833-F381-4821-A55B-4853879D13F2}" srcOrd="0" destOrd="0" presId="urn:microsoft.com/office/officeart/2005/8/layout/hProcess10"/>
    <dgm:cxn modelId="{8162A525-265D-4FB5-9A99-04B69F53C973}" type="presParOf" srcId="{18A1F880-3983-4D42-B17A-C48C46FAF5B3}" destId="{CDCB4B61-0CF7-4027-A042-307C7F126B6E}" srcOrd="2" destOrd="0" presId="urn:microsoft.com/office/officeart/2005/8/layout/hProcess10"/>
    <dgm:cxn modelId="{1028A604-3ED8-491D-AC39-E3EDE1E6C54D}" type="presParOf" srcId="{CDCB4B61-0CF7-4027-A042-307C7F126B6E}" destId="{4A864897-94AB-48E0-BCED-A9E0A8C9A6BF}" srcOrd="0" destOrd="0" presId="urn:microsoft.com/office/officeart/2005/8/layout/hProcess10"/>
    <dgm:cxn modelId="{122590CF-4167-4981-8BC9-094E923A18D5}" type="presParOf" srcId="{CDCB4B61-0CF7-4027-A042-307C7F126B6E}" destId="{4B2D337C-4243-4083-A70C-A16784179930}" srcOrd="1" destOrd="0" presId="urn:microsoft.com/office/officeart/2005/8/layout/hProcess10"/>
    <dgm:cxn modelId="{9AF0CE97-8AA9-48F5-9181-597B6BBF4254}" type="presParOf" srcId="{18A1F880-3983-4D42-B17A-C48C46FAF5B3}" destId="{70D7EBD6-3CB9-4CAF-8991-D21BFDFE1CEB}" srcOrd="3" destOrd="0" presId="urn:microsoft.com/office/officeart/2005/8/layout/hProcess10"/>
    <dgm:cxn modelId="{1026D5E6-241E-448C-AA8A-340C3ABAEBA6}" type="presParOf" srcId="{70D7EBD6-3CB9-4CAF-8991-D21BFDFE1CEB}" destId="{F7743C17-D35C-491E-9131-8BF7A7F47BED}" srcOrd="0" destOrd="0" presId="urn:microsoft.com/office/officeart/2005/8/layout/hProcess10"/>
    <dgm:cxn modelId="{167A4EDA-A8B2-46A4-B376-DA662B791504}" type="presParOf" srcId="{18A1F880-3983-4D42-B17A-C48C46FAF5B3}" destId="{5D9605A2-B310-4FE7-9D01-1997DC24A863}" srcOrd="4" destOrd="0" presId="urn:microsoft.com/office/officeart/2005/8/layout/hProcess10"/>
    <dgm:cxn modelId="{B9D8EFBE-A447-4DE7-8D63-6FA0C32A10BE}" type="presParOf" srcId="{5D9605A2-B310-4FE7-9D01-1997DC24A863}" destId="{5C6EF335-6D34-48FF-9101-9C329ACDC4A3}" srcOrd="0" destOrd="0" presId="urn:microsoft.com/office/officeart/2005/8/layout/hProcess10"/>
    <dgm:cxn modelId="{F81796BA-21E2-4475-BDB3-3389A1FA014E}" type="presParOf" srcId="{5D9605A2-B310-4FE7-9D01-1997DC24A863}" destId="{F1CB4194-1206-462F-B420-C4392FED22A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C9D918F-C9D8-4637-906C-CB8FBDAD2984}" type="datetimeFigureOut">
              <a:rPr lang="ru-RU" smtClean="0"/>
              <a:t>31.03.2021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223535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C9D918F-C9D8-4637-906C-CB8FBDAD2984}" type="datetimeFigureOut">
              <a:rPr lang="ru-RU" smtClean="0"/>
              <a:t>31.03.2021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245439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C9D918F-C9D8-4637-906C-CB8FBDAD2984}" type="datetimeFigureOut">
              <a:rPr lang="ru-RU" smtClean="0"/>
              <a:t>31.03.2021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4219415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C9D918F-C9D8-4637-906C-CB8FBDAD2984}" type="datetimeFigureOut">
              <a:rPr lang="ru-RU" smtClean="0"/>
              <a:t>31.03.2021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329269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C9D918F-C9D8-4637-906C-CB8FBDAD2984}" type="datetimeFigureOut">
              <a:rPr lang="ru-RU" smtClean="0"/>
              <a:t>31.03.2021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419466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C9D918F-C9D8-4637-906C-CB8FBDAD2984}" type="datetimeFigureOut">
              <a:rPr lang="ru-RU" smtClean="0"/>
              <a:t>31.03.2021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288387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C9D918F-C9D8-4637-906C-CB8FBDAD2984}" type="datetimeFigureOut">
              <a:rPr lang="ru-RU" smtClean="0"/>
              <a:t>31.03.2021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145622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C9D918F-C9D8-4637-906C-CB8FBDAD2984}" type="datetimeFigureOut">
              <a:rPr lang="ru-RU" smtClean="0"/>
              <a:t>31.03.2021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3414642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C9D918F-C9D8-4637-906C-CB8FBDAD2984}" type="datetimeFigureOut">
              <a:rPr lang="ru-RU" smtClean="0"/>
              <a:t>31.03.2021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417355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C9D918F-C9D8-4637-906C-CB8FBDAD2984}" type="datetimeFigureOut">
              <a:rPr lang="ru-RU" smtClean="0"/>
              <a:t>31.03.2021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417541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C9D918F-C9D8-4637-906C-CB8FBDAD2984}" type="datetimeFigureOut">
              <a:rPr lang="ru-RU" smtClean="0"/>
              <a:t>31.03.2021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D1087E-CD7B-49DA-AC30-F278994D0337}" type="slidenum">
              <a:rPr lang="ru-RU" smtClean="0"/>
              <a:t>‹#›</a:t>
            </a:fld>
            <a:endParaRPr lang="ru-RU"/>
          </a:p>
        </p:txBody>
      </p:sp>
    </p:spTree>
    <p:extLst>
      <p:ext uri="{BB962C8B-B14F-4D97-AF65-F5344CB8AC3E}">
        <p14:creationId xmlns:p14="http://schemas.microsoft.com/office/powerpoint/2010/main" val="302482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D918F-C9D8-4637-906C-CB8FBDAD2984}" type="datetimeFigureOut">
              <a:rPr lang="ru-RU" smtClean="0"/>
              <a:t>31.03.2021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1087E-CD7B-49DA-AC30-F278994D0337}" type="slidenum">
              <a:rPr lang="ru-RU" smtClean="0"/>
              <a:t>‹#›</a:t>
            </a:fld>
            <a:endParaRPr lang="ru-RU"/>
          </a:p>
        </p:txBody>
      </p:sp>
    </p:spTree>
    <p:extLst>
      <p:ext uri="{BB962C8B-B14F-4D97-AF65-F5344CB8AC3E}">
        <p14:creationId xmlns:p14="http://schemas.microsoft.com/office/powerpoint/2010/main" val="349775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1.wdp"/><Relationship Id="rId7" Type="http://schemas.openxmlformats.org/officeDocument/2006/relationships/image" Target="../media/image44.jpe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MandrikIE@kamgov.ru" TargetMode="External"/><Relationship Id="rId7" Type="http://schemas.openxmlformats.org/officeDocument/2006/relationships/image" Target="../media/image4.jpeg"/><Relationship Id="rId2" Type="http://schemas.openxmlformats.org/officeDocument/2006/relationships/hyperlink" Target="mailto:MorozovaUS@kamgov.ru"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RozhkovaMA@kamgov.r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519761"/>
            <a:ext cx="9144000" cy="2387600"/>
          </a:xfrm>
        </p:spPr>
        <p:txBody>
          <a:bodyPr>
            <a:normAutofit/>
          </a:bodyPr>
          <a:lstStyle/>
          <a:p>
            <a:r>
              <a:rPr lang="ru-RU" sz="4000" b="1" dirty="0" smtClean="0">
                <a:solidFill>
                  <a:srgbClr val="0070C0"/>
                </a:solidFill>
                <a:latin typeface="Arial" panose="020B0604020202020204" pitchFamily="34" charset="0"/>
                <a:cs typeface="Arial" panose="020B0604020202020204" pitchFamily="34" charset="0"/>
              </a:rPr>
              <a:t>МЕТОДИЧЕСКИЕ РЕКОМЕНДАЦИИ</a:t>
            </a:r>
            <a:endParaRPr lang="ru-RU" sz="4000" b="1" dirty="0">
              <a:solidFill>
                <a:srgbClr val="0070C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524000" y="4152900"/>
            <a:ext cx="9144000" cy="1655762"/>
          </a:xfrm>
        </p:spPr>
        <p:txBody>
          <a:bodyPr/>
          <a:lstStyle/>
          <a:p>
            <a:r>
              <a:rPr lang="ru-RU" b="1" dirty="0" smtClean="0">
                <a:solidFill>
                  <a:srgbClr val="0070C0"/>
                </a:solidFill>
                <a:latin typeface="Arial" panose="020B0604020202020204" pitchFamily="34" charset="0"/>
                <a:cs typeface="Arial" panose="020B0604020202020204" pitchFamily="34" charset="0"/>
              </a:rPr>
              <a:t>по разработке стратегии социально-экономического развития Камчатского края до 2035 года</a:t>
            </a:r>
            <a:endParaRPr lang="ru-RU" b="1"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9389533" y="6451600"/>
            <a:ext cx="2734734" cy="338554"/>
          </a:xfrm>
          <a:prstGeom prst="rect">
            <a:avLst/>
          </a:prstGeom>
          <a:noFill/>
        </p:spPr>
        <p:txBody>
          <a:bodyPr wrap="square" rtlCol="0">
            <a:spAutoFit/>
          </a:bodyPr>
          <a:lstStyle/>
          <a:p>
            <a:r>
              <a:rPr lang="ru-RU" sz="1600" i="1" dirty="0" smtClean="0"/>
              <a:t>Версия на 15 марта 2021</a:t>
            </a:r>
            <a:endParaRPr lang="ru-RU" sz="1600" i="1" dirty="0"/>
          </a:p>
        </p:txBody>
      </p:sp>
      <p:sp>
        <p:nvSpPr>
          <p:cNvPr id="5" name="TextBox 4"/>
          <p:cNvSpPr txBox="1"/>
          <p:nvPr/>
        </p:nvSpPr>
        <p:spPr>
          <a:xfrm>
            <a:off x="3589867" y="904890"/>
            <a:ext cx="4673600" cy="369332"/>
          </a:xfrm>
          <a:prstGeom prst="rect">
            <a:avLst/>
          </a:prstGeom>
          <a:noFill/>
        </p:spPr>
        <p:txBody>
          <a:bodyPr wrap="square" rtlCol="0">
            <a:spAutoFit/>
          </a:bodyPr>
          <a:lstStyle/>
          <a:p>
            <a:r>
              <a:rPr lang="ru-RU" b="1" dirty="0" smtClean="0">
                <a:solidFill>
                  <a:srgbClr val="0070C0"/>
                </a:solidFill>
                <a:latin typeface="Arial" panose="020B0604020202020204" pitchFamily="34" charset="0"/>
                <a:cs typeface="Arial" panose="020B0604020202020204" pitchFamily="34" charset="0"/>
              </a:rPr>
              <a:t>Минэкономразвития Камчатского края</a:t>
            </a:r>
            <a:endParaRPr lang="ru-RU" b="1" dirty="0">
              <a:solidFill>
                <a:srgbClr val="0070C0"/>
              </a:solidFill>
              <a:latin typeface="Arial" panose="020B0604020202020204" pitchFamily="34" charset="0"/>
              <a:cs typeface="Arial" panose="020B0604020202020204" pitchFamily="34" charset="0"/>
            </a:endParaRPr>
          </a:p>
        </p:txBody>
      </p:sp>
      <p:pic>
        <p:nvPicPr>
          <p:cNvPr id="6" name="image2.png" descr="image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25864" y="178855"/>
            <a:ext cx="670136" cy="726035"/>
          </a:xfrm>
          <a:prstGeom prst="rect">
            <a:avLst/>
          </a:prstGeom>
          <a:ln w="12700" cap="flat">
            <a:noFill/>
            <a:miter lim="400000"/>
          </a:ln>
          <a:effectLst/>
        </p:spPr>
      </p:pic>
      <p:cxnSp>
        <p:nvCxnSpPr>
          <p:cNvPr id="8" name="Прямая соединительная линия 7"/>
          <p:cNvCxnSpPr/>
          <p:nvPr/>
        </p:nvCxnSpPr>
        <p:spPr>
          <a:xfrm>
            <a:off x="3242733" y="1259398"/>
            <a:ext cx="5214832" cy="1800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11" name="Прямая соединительная линия 10"/>
          <p:cNvCxnSpPr/>
          <p:nvPr/>
        </p:nvCxnSpPr>
        <p:spPr>
          <a:xfrm>
            <a:off x="4281382" y="1394334"/>
            <a:ext cx="3093085"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48498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800" b="1" dirty="0">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088381632"/>
              </p:ext>
            </p:extLst>
          </p:nvPr>
        </p:nvGraphicFramePr>
        <p:xfrm>
          <a:off x="635000" y="1140569"/>
          <a:ext cx="10921999" cy="4953600"/>
        </p:xfrm>
        <a:graphic>
          <a:graphicData uri="http://schemas.openxmlformats.org/drawingml/2006/table">
            <a:tbl>
              <a:tblPr firstRow="1" bandRow="1">
                <a:tableStyleId>{5940675A-B579-460E-94D1-54222C63F5DA}</a:tableStyleId>
              </a:tblPr>
              <a:tblGrid>
                <a:gridCol w="1251480">
                  <a:extLst>
                    <a:ext uri="{9D8B030D-6E8A-4147-A177-3AD203B41FA5}">
                      <a16:colId xmlns="" xmlns:a16="http://schemas.microsoft.com/office/drawing/2014/main" val="20000"/>
                    </a:ext>
                  </a:extLst>
                </a:gridCol>
                <a:gridCol w="9670519">
                  <a:extLst>
                    <a:ext uri="{9D8B030D-6E8A-4147-A177-3AD203B41FA5}">
                      <a16:colId xmlns="" xmlns:a16="http://schemas.microsoft.com/office/drawing/2014/main" val="20001"/>
                    </a:ext>
                  </a:extLst>
                </a:gridCol>
              </a:tblGrid>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rgbClr val="0070C0"/>
                          </a:solidFill>
                        </a:rPr>
                        <a:t>ОБЩИЕ ПРИНЦИПЫ, РЕЗУЛЬТАТЫ, ГРАФИК</a:t>
                      </a:r>
                    </a:p>
                    <a:p>
                      <a:endParaRPr lang="ru-RU" b="1"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chemeClr val="bg1"/>
                        </a:solidFill>
                      </a:endParaRPr>
                    </a:p>
                    <a:p>
                      <a:r>
                        <a:rPr lang="ru-RU" b="1" dirty="0" smtClean="0">
                          <a:solidFill>
                            <a:schemeClr val="bg1"/>
                          </a:solidFill>
                        </a:rPr>
                        <a:t>ЭТАП </a:t>
                      </a:r>
                      <a:r>
                        <a:rPr lang="ru-RU" b="1" baseline="0" dirty="0" smtClean="0">
                          <a:solidFill>
                            <a:schemeClr val="bg1"/>
                          </a:solidFill>
                        </a:rPr>
                        <a:t>1: ПОДГОТОВКА КРАТКОЙ ВЕРСИИ СТРАТЕГИИ</a:t>
                      </a:r>
                    </a:p>
                    <a:p>
                      <a:endParaRPr lang="ru-RU" b="1" baseline="0" dirty="0" smtClean="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 xmlns:a16="http://schemas.microsoft.com/office/drawing/2014/main" val="10002"/>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b="1"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rgbClr val="0070C0"/>
                          </a:solidFill>
                        </a:rPr>
                        <a:t>ЭТАП </a:t>
                      </a:r>
                      <a:r>
                        <a:rPr lang="ru-RU" b="1" baseline="0" dirty="0" smtClean="0">
                          <a:solidFill>
                            <a:srgbClr val="0070C0"/>
                          </a:solidFill>
                        </a:rPr>
                        <a:t>2: ПОДГОТОВКА ПОЛНОЙ ВЕРСИИ СТРАТЕГИИ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b="1" baseline="0"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rgbClr val="0070C0"/>
                          </a:solidFill>
                        </a:rPr>
                        <a:t>ГЛОССАРИЙ И </a:t>
                      </a:r>
                      <a:r>
                        <a:rPr lang="en-US" b="1" dirty="0" smtClean="0">
                          <a:solidFill>
                            <a:srgbClr val="0070C0"/>
                          </a:solidFill>
                        </a:rPr>
                        <a:t>FAQ</a:t>
                      </a:r>
                      <a:endParaRPr lang="ru-RU" b="1" dirty="0" smtClean="0">
                        <a:solidFill>
                          <a:srgbClr val="0070C0"/>
                        </a:solidFill>
                      </a:endParaRPr>
                    </a:p>
                    <a:p>
                      <a:endParaRPr lang="ru-RU" b="1" dirty="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pic>
        <p:nvPicPr>
          <p:cNvPr id="10" name="Picture 2" descr="https://dinkopukm.slemankab.go.id/wp-content/uploads/2018/07/icon-onboard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292" y="2655377"/>
            <a:ext cx="642691" cy="642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avatars.mds.yandex.net/get-yablogs/61002/file_1539109129393/or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563" y="1241790"/>
            <a:ext cx="799520" cy="799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img2.freepng.ru/20180312/skq/kisspng-book-design-creativity-vector-creative-design-three-books-5aa6a392db3d31.3801155815208702908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912" y="4013356"/>
            <a:ext cx="556680" cy="65564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a:endCxn id="10" idx="0"/>
          </p:cNvCxnSpPr>
          <p:nvPr/>
        </p:nvCxnSpPr>
        <p:spPr>
          <a:xfrm>
            <a:off x="1208323" y="1952411"/>
            <a:ext cx="12315" cy="702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10" idx="2"/>
            <a:endCxn id="12" idx="0"/>
          </p:cNvCxnSpPr>
          <p:nvPr/>
        </p:nvCxnSpPr>
        <p:spPr>
          <a:xfrm>
            <a:off x="1220638" y="3298068"/>
            <a:ext cx="8614" cy="715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208323" y="4675967"/>
            <a:ext cx="12314" cy="699348"/>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16" descr="https://img2.freepng.ru/20180702/ytl/kisspng-question-outsourcing-business-freelancer-value-add-5b39b81dc10407.39234146153050934179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124" y="5375315"/>
            <a:ext cx="699026" cy="65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278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ПОСЛЕДОВАТЕЛЬНОСТЬ ДЕЙСТВИЙ</a:t>
            </a:r>
            <a:endParaRPr lang="ru-RU" sz="2800" b="1" dirty="0">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864402636"/>
              </p:ext>
            </p:extLst>
          </p:nvPr>
        </p:nvGraphicFramePr>
        <p:xfrm>
          <a:off x="575733" y="745066"/>
          <a:ext cx="11040534" cy="5928360"/>
        </p:xfrm>
        <a:graphic>
          <a:graphicData uri="http://schemas.openxmlformats.org/drawingml/2006/table">
            <a:tbl>
              <a:tblPr firstRow="1" bandRow="1">
                <a:tableStyleId>{5940675A-B579-460E-94D1-54222C63F5DA}</a:tableStyleId>
              </a:tblPr>
              <a:tblGrid>
                <a:gridCol w="849272">
                  <a:extLst>
                    <a:ext uri="{9D8B030D-6E8A-4147-A177-3AD203B41FA5}">
                      <a16:colId xmlns="" xmlns:a16="http://schemas.microsoft.com/office/drawing/2014/main" val="20000"/>
                    </a:ext>
                  </a:extLst>
                </a:gridCol>
                <a:gridCol w="599799">
                  <a:extLst>
                    <a:ext uri="{9D8B030D-6E8A-4147-A177-3AD203B41FA5}">
                      <a16:colId xmlns="" xmlns:a16="http://schemas.microsoft.com/office/drawing/2014/main" val="20001"/>
                    </a:ext>
                  </a:extLst>
                </a:gridCol>
                <a:gridCol w="261196">
                  <a:extLst>
                    <a:ext uri="{9D8B030D-6E8A-4147-A177-3AD203B41FA5}">
                      <a16:colId xmlns="" xmlns:a16="http://schemas.microsoft.com/office/drawing/2014/main" val="20002"/>
                    </a:ext>
                  </a:extLst>
                </a:gridCol>
                <a:gridCol w="9330267">
                  <a:extLst>
                    <a:ext uri="{9D8B030D-6E8A-4147-A177-3AD203B41FA5}">
                      <a16:colId xmlns="" xmlns:a16="http://schemas.microsoft.com/office/drawing/2014/main" val="20003"/>
                    </a:ext>
                  </a:extLst>
                </a:gridCol>
              </a:tblGrid>
              <a:tr h="370840">
                <a:tc>
                  <a:txBody>
                    <a:bodyPr/>
                    <a:lstStyle/>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lgn="just"/>
                      <a:r>
                        <a:rPr lang="ru-RU" sz="1500" dirty="0" smtClean="0"/>
                        <a:t>В рамках Рабочей</a:t>
                      </a:r>
                      <a:r>
                        <a:rPr lang="ru-RU" sz="1500" baseline="0" dirty="0" smtClean="0"/>
                        <a:t> группы по разработке Стратегии о</a:t>
                      </a:r>
                      <a:r>
                        <a:rPr lang="ru-RU" sz="1500" dirty="0" smtClean="0"/>
                        <a:t>пределяем генеральную цель всей Стратегии</a:t>
                      </a:r>
                      <a:r>
                        <a:rPr lang="ru-RU" sz="1500" baseline="0" dirty="0" smtClean="0"/>
                        <a:t> социально-экономического развития Камчатского края</a:t>
                      </a:r>
                      <a:endParaRPr lang="ru-RU" sz="1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180000">
                <a:tc>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a:p>
                  </a:txBody>
                  <a:tcPr/>
                </a:tc>
                <a:extLst>
                  <a:ext uri="{0D108BD9-81ED-4DB2-BD59-A6C34878D82A}">
                    <a16:rowId xmlns="" xmlns:a16="http://schemas.microsoft.com/office/drawing/2014/main" val="10001"/>
                  </a:ext>
                </a:extLst>
              </a:tr>
              <a:tr h="370840">
                <a:tc>
                  <a:txBody>
                    <a:bodyPr/>
                    <a:lstStyle/>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lgn="just"/>
                      <a:r>
                        <a:rPr lang="ru-RU" sz="1500" dirty="0" smtClean="0"/>
                        <a:t>В рамках</a:t>
                      </a:r>
                      <a:r>
                        <a:rPr lang="ru-RU" sz="1500" baseline="0" dirty="0" smtClean="0"/>
                        <a:t> лаборатории (работы каждой рабочей группы) разрабатываем генеральные цели для каждого жизненного пространства (экономика, образование и развитие, здоровье, спорт и поддержка семьи, комфортная среда и экология)</a:t>
                      </a:r>
                      <a:endParaRPr lang="ru-RU" sz="1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2"/>
                  </a:ext>
                </a:extLst>
              </a:tr>
              <a:tr h="180000">
                <a:tc>
                  <a:txBody>
                    <a:bodyPr/>
                    <a:lstStyle/>
                    <a:p>
                      <a:endParaRPr lang="ru-RU" sz="8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3"/>
                  </a:ext>
                </a:extLst>
              </a:tr>
              <a:tr h="370840">
                <a:tc>
                  <a:txBody>
                    <a:bodyPr/>
                    <a:lstStyle/>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sz="1400" dirty="0"/>
                    </a:p>
                  </a:txBody>
                  <a:tcPr/>
                </a:tc>
                <a:tc>
                  <a:txBody>
                    <a:bodyPr/>
                    <a:lstStyle/>
                    <a:p>
                      <a:r>
                        <a:rPr lang="ru-RU" sz="1400" dirty="0" smtClean="0"/>
                        <a:t>Наша стратегия разрабатывается на основе сервисной модели государственного управления. Это означает, что цели формулируются как</a:t>
                      </a:r>
                      <a:r>
                        <a:rPr lang="ru-RU" sz="1400" baseline="0" dirty="0" smtClean="0"/>
                        <a:t> ответы на основные запросы </a:t>
                      </a:r>
                      <a:r>
                        <a:rPr lang="ru-RU" sz="1400" baseline="0" dirty="0" err="1" smtClean="0"/>
                        <a:t>стейкхолдеров</a:t>
                      </a:r>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endParaRPr lang="ru-RU"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sz="1400" dirty="0"/>
                    </a:p>
                  </a:txBody>
                  <a:tcPr/>
                </a:tc>
                <a:tc>
                  <a:txBody>
                    <a:bodyPr/>
                    <a:lstStyle/>
                    <a:p>
                      <a:r>
                        <a:rPr lang="ru-RU" sz="1400" dirty="0" smtClean="0"/>
                        <a:t>Цели должны соответствовать критериям </a:t>
                      </a:r>
                      <a:r>
                        <a:rPr lang="en-US" sz="1400" dirty="0" smtClean="0"/>
                        <a:t>SMART</a:t>
                      </a:r>
                      <a:r>
                        <a:rPr lang="ru-RU" sz="1400" dirty="0" smtClean="0"/>
                        <a:t>:</a:t>
                      </a:r>
                    </a:p>
                    <a:p>
                      <a:pPr marL="285750" indent="-285750">
                        <a:buFont typeface="Wingdings" panose="05000000000000000000" pitchFamily="2" charset="2"/>
                        <a:buChar char="§"/>
                      </a:pPr>
                      <a:r>
                        <a:rPr lang="en-US" sz="1400" dirty="0" smtClean="0"/>
                        <a:t>Specific (</a:t>
                      </a:r>
                      <a:r>
                        <a:rPr lang="ru-RU" sz="1400" dirty="0" smtClean="0"/>
                        <a:t>Конкретный)</a:t>
                      </a:r>
                    </a:p>
                    <a:p>
                      <a:pPr marL="285750" indent="-285750">
                        <a:buFont typeface="Wingdings" panose="05000000000000000000" pitchFamily="2" charset="2"/>
                        <a:buChar char="§"/>
                      </a:pPr>
                      <a:r>
                        <a:rPr lang="en-US" sz="1400" dirty="0" smtClean="0"/>
                        <a:t>Measurable (</a:t>
                      </a:r>
                      <a:r>
                        <a:rPr lang="ru-RU" sz="1400" dirty="0" smtClean="0"/>
                        <a:t>Измеримый)</a:t>
                      </a:r>
                    </a:p>
                    <a:p>
                      <a:pPr marL="285750" indent="-285750">
                        <a:buFont typeface="Wingdings" panose="05000000000000000000" pitchFamily="2" charset="2"/>
                        <a:buChar char="§"/>
                      </a:pPr>
                      <a:r>
                        <a:rPr lang="en-US" sz="1400" dirty="0" smtClean="0"/>
                        <a:t>Achievable (</a:t>
                      </a:r>
                      <a:r>
                        <a:rPr lang="ru-RU" sz="1400" dirty="0" smtClean="0"/>
                        <a:t>Достижимый) </a:t>
                      </a:r>
                    </a:p>
                    <a:p>
                      <a:pPr marL="285750" indent="-285750">
                        <a:buFont typeface="Wingdings" panose="05000000000000000000" pitchFamily="2" charset="2"/>
                        <a:buChar char="§"/>
                      </a:pPr>
                      <a:r>
                        <a:rPr lang="en-US" sz="1400" dirty="0" smtClean="0"/>
                        <a:t>Relevant (</a:t>
                      </a:r>
                      <a:r>
                        <a:rPr lang="ru-RU" sz="1400" dirty="0" smtClean="0"/>
                        <a:t>Значимый) </a:t>
                      </a:r>
                    </a:p>
                    <a:p>
                      <a:pPr marL="285750" indent="-285750">
                        <a:buFont typeface="Wingdings" panose="05000000000000000000" pitchFamily="2" charset="2"/>
                        <a:buChar char="§"/>
                      </a:pPr>
                      <a:r>
                        <a:rPr lang="en-US" sz="1400" dirty="0" smtClean="0"/>
                        <a:t>Time bound (</a:t>
                      </a:r>
                      <a:r>
                        <a:rPr lang="ru-RU" sz="1400" dirty="0" smtClean="0"/>
                        <a:t>Ограниченный во времени)</a:t>
                      </a:r>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180000">
                <a:tc>
                  <a:txBody>
                    <a:bodyPr/>
                    <a:lstStyle/>
                    <a:p>
                      <a:endParaRPr lang="ru-RU" sz="8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endParaRPr lang="ru-RU" sz="8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sz="800" dirty="0"/>
                    </a:p>
                  </a:txBody>
                  <a:tcPr/>
                </a:tc>
                <a:tc>
                  <a:txBody>
                    <a:bodyPr/>
                    <a:lstStyle/>
                    <a:p>
                      <a:endParaRPr lang="ru-R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70840">
                <a:tc>
                  <a:txBody>
                    <a:bodyPr/>
                    <a:lstStyle/>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lgn="just"/>
                      <a:r>
                        <a:rPr lang="ru-RU" sz="1500" dirty="0" smtClean="0"/>
                        <a:t>Для</a:t>
                      </a:r>
                      <a:r>
                        <a:rPr lang="ru-RU" sz="1500" baseline="0" dirty="0" smtClean="0"/>
                        <a:t> каждого жизненного пространства определяем перечень стратегических инициатив (будущих ключевых проектов), обеспечивающих решение проблемы и переход к желаемому состоянию. Перечень проектов составляется в трех горизонтах планирования</a:t>
                      </a:r>
                      <a:endParaRPr lang="ru-RU" sz="1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dirty="0"/>
                    </a:p>
                  </a:txBody>
                  <a:tcPr/>
                </a:tc>
                <a:tc hMerge="1">
                  <a:txBody>
                    <a:bodyPr/>
                    <a:lstStyle/>
                    <a:p>
                      <a:endParaRPr lang="ru-RU"/>
                    </a:p>
                  </a:txBody>
                  <a:tcPr/>
                </a:tc>
                <a:extLst>
                  <a:ext uri="{0D108BD9-81ED-4DB2-BD59-A6C34878D82A}">
                    <a16:rowId xmlns="" xmlns:a16="http://schemas.microsoft.com/office/drawing/2014/main" val="10007"/>
                  </a:ext>
                </a:extLst>
              </a:tr>
              <a:tr h="180000">
                <a:tc>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a:p>
                  </a:txBody>
                  <a:tcPr/>
                </a:tc>
                <a:extLst>
                  <a:ext uri="{0D108BD9-81ED-4DB2-BD59-A6C34878D82A}">
                    <a16:rowId xmlns="" xmlns:a16="http://schemas.microsoft.com/office/drawing/2014/main" val="10008"/>
                  </a:ext>
                </a:extLst>
              </a:tr>
              <a:tr h="370840">
                <a:tc>
                  <a:txBody>
                    <a:bodyPr/>
                    <a:lstStyle/>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r>
                        <a:rPr lang="ru-RU" sz="1500" dirty="0" smtClean="0"/>
                        <a:t>По</a:t>
                      </a:r>
                      <a:r>
                        <a:rPr lang="ru-RU" sz="1500" baseline="0" dirty="0" smtClean="0"/>
                        <a:t> итогам лаборатории каждая группа готовит краткую презентацию (до 10 слайдов) по установленной форме</a:t>
                      </a:r>
                    </a:p>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dirty="0"/>
                    </a:p>
                  </a:txBody>
                  <a:tcPr/>
                </a:tc>
                <a:tc hMerge="1">
                  <a:txBody>
                    <a:bodyPr/>
                    <a:lstStyle/>
                    <a:p>
                      <a:endParaRPr lang="ru-RU"/>
                    </a:p>
                  </a:txBody>
                  <a:tcPr/>
                </a:tc>
                <a:extLst>
                  <a:ext uri="{0D108BD9-81ED-4DB2-BD59-A6C34878D82A}">
                    <a16:rowId xmlns="" xmlns:a16="http://schemas.microsoft.com/office/drawing/2014/main" val="10009"/>
                  </a:ext>
                </a:extLst>
              </a:tr>
              <a:tr h="180000">
                <a:tc>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endParaRPr lang="ru-RU"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a:p>
                  </a:txBody>
                  <a:tcPr/>
                </a:tc>
                <a:extLst>
                  <a:ext uri="{0D108BD9-81ED-4DB2-BD59-A6C34878D82A}">
                    <a16:rowId xmlns="" xmlns:a16="http://schemas.microsoft.com/office/drawing/2014/main" val="10010"/>
                  </a:ext>
                </a:extLst>
              </a:tr>
              <a:tr h="370840">
                <a:tc>
                  <a:txBody>
                    <a:bodyPr/>
                    <a:lstStyle/>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r>
                        <a:rPr lang="ru-RU" sz="1500" dirty="0" smtClean="0"/>
                        <a:t>Представляем презентацию на Рабочей группе по разработке Стратегии</a:t>
                      </a:r>
                    </a:p>
                    <a:p>
                      <a:endParaRPr lang="ru-RU"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sz="1600" dirty="0"/>
                    </a:p>
                  </a:txBody>
                  <a:tcPr/>
                </a:tc>
                <a:tc hMerge="1">
                  <a:txBody>
                    <a:bodyPr/>
                    <a:lstStyle/>
                    <a:p>
                      <a:endParaRPr lang="ru-RU"/>
                    </a:p>
                  </a:txBody>
                  <a:tcPr/>
                </a:tc>
                <a:extLst>
                  <a:ext uri="{0D108BD9-81ED-4DB2-BD59-A6C34878D82A}">
                    <a16:rowId xmlns="" xmlns:a16="http://schemas.microsoft.com/office/drawing/2014/main" val="10011"/>
                  </a:ext>
                </a:extLst>
              </a:tr>
            </a:tbl>
          </a:graphicData>
        </a:graphic>
      </p:graphicFrame>
      <p:pic>
        <p:nvPicPr>
          <p:cNvPr id="4" name="Picture 2" descr="https://banner2.cleanpng.com/20180605/lsw/kisspng-management-engineering-45-goal-5b1714ec6484c5.6964465415282393404117.jp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737" y="788528"/>
            <a:ext cx="451224" cy="43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pngio.com/strategy-clipart-icon-web-icons-png-strategy-icon-png-strategy-icon-png-880_923.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737" y="1579894"/>
            <a:ext cx="406228" cy="4260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cdn.onlinewebfonts.com/svg/img_127487.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737" y="4487333"/>
            <a:ext cx="477357" cy="4656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s://st2.depositphotos.com/6708842/12041/i/950/depositphotos_120410246-stock-photo-arrow-graph-on-whit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03" t="9771" r="21189" b="16325"/>
          <a:stretch/>
        </p:blipFill>
        <p:spPr bwMode="auto">
          <a:xfrm>
            <a:off x="734817" y="5281710"/>
            <a:ext cx="456148" cy="456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s://interpreterfoundation.org/wp-content/uploads/2018/10/icon-roundtable.png"/>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4817" y="6020222"/>
            <a:ext cx="485564" cy="4855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https://img2.freepng.ru/20180407/zve/kisspng-cloud-computing-computer-laptop-internet-comunication-5ac8c19255f044.96433775152310619435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0427" y="2258121"/>
            <a:ext cx="609600" cy="4427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https://www.slidegeeks.com/pics/dgm/l/b/business_framework_smart_goal_setting_powerpoint_presentation_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305" t="12208" r="9426" b="2712"/>
          <a:stretch/>
        </p:blipFill>
        <p:spPr bwMode="auto">
          <a:xfrm>
            <a:off x="1540427" y="3117427"/>
            <a:ext cx="592667" cy="58419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Прямая соединительная линия 13"/>
          <p:cNvCxnSpPr/>
          <p:nvPr/>
        </p:nvCxnSpPr>
        <p:spPr>
          <a:xfrm>
            <a:off x="972732" y="1219200"/>
            <a:ext cx="4867" cy="474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stCxn id="5" idx="2"/>
          </p:cNvCxnSpPr>
          <p:nvPr/>
        </p:nvCxnSpPr>
        <p:spPr>
          <a:xfrm>
            <a:off x="987851" y="2005972"/>
            <a:ext cx="0" cy="2481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987851" y="4953000"/>
            <a:ext cx="0" cy="4656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987851" y="5737858"/>
            <a:ext cx="0" cy="4512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796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ПОСЛЕДОВАТЕЛЬНОСТЬ ДЕЙСТВИЙ</a:t>
            </a:r>
          </a:p>
        </p:txBody>
      </p:sp>
      <p:sp>
        <p:nvSpPr>
          <p:cNvPr id="3" name="Текст 2">
            <a:extLst>
              <a:ext uri="{FF2B5EF4-FFF2-40B4-BE49-F238E27FC236}">
                <a16:creationId xmlns="" xmlns:a16="http://schemas.microsoft.com/office/drawing/2014/main" id="{92BF5BD7-27D3-4028-A734-967E92BD606A}"/>
              </a:ext>
            </a:extLst>
          </p:cNvPr>
          <p:cNvSpPr txBox="1">
            <a:spLocks/>
          </p:cNvSpPr>
          <p:nvPr/>
        </p:nvSpPr>
        <p:spPr>
          <a:xfrm>
            <a:off x="0" y="803274"/>
            <a:ext cx="12192001" cy="4306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000" b="1" dirty="0" smtClean="0">
                <a:solidFill>
                  <a:srgbClr val="0070C0"/>
                </a:solidFill>
              </a:rPr>
              <a:t>СХЕМА ЦЕЛЕПОЛАГАНИЯ</a:t>
            </a:r>
            <a:endParaRPr lang="en-US" sz="2000" b="1" dirty="0">
              <a:solidFill>
                <a:srgbClr val="0070C0"/>
              </a:solidFill>
            </a:endParaRPr>
          </a:p>
        </p:txBody>
      </p:sp>
      <p:sp>
        <p:nvSpPr>
          <p:cNvPr id="4" name="Прямоугольник 3">
            <a:extLst>
              <a:ext uri="{FF2B5EF4-FFF2-40B4-BE49-F238E27FC236}">
                <a16:creationId xmlns="" xmlns:a16="http://schemas.microsoft.com/office/drawing/2014/main" id="{87A849BD-DBF0-494C-9309-9C7DF5F644EF}"/>
              </a:ext>
            </a:extLst>
          </p:cNvPr>
          <p:cNvSpPr/>
          <p:nvPr/>
        </p:nvSpPr>
        <p:spPr>
          <a:xfrm>
            <a:off x="3352800" y="1055917"/>
            <a:ext cx="4680403" cy="794655"/>
          </a:xfrm>
          <a:prstGeom prst="rect">
            <a:avLst/>
          </a:prstGeom>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144000" tIns="72000" rIns="144000" bIns="108000" numCol="1" spcCol="0" rtlCol="0" fromWordArt="0" anchor="ctr" anchorCtr="0" forceAA="0" compatLnSpc="1">
            <a:prstTxWarp prst="textNoShape">
              <a:avLst/>
            </a:prstTxWarp>
            <a:noAutofit/>
          </a:bodyPr>
          <a:lstStyle/>
          <a:p>
            <a:pPr algn="ctr"/>
            <a:r>
              <a:rPr lang="ru-RU" sz="1200" b="1" dirty="0">
                <a:solidFill>
                  <a:schemeClr val="bg1"/>
                </a:solidFill>
              </a:rPr>
              <a:t>Повышение качества жизни населения на основе обеспечения устойчивого экономического роста и повышения конкурентоспособности региона</a:t>
            </a:r>
            <a:endParaRPr lang="en-US" sz="1200" b="1" dirty="0">
              <a:solidFill>
                <a:schemeClr val="bg1"/>
              </a:solidFill>
            </a:endParaRPr>
          </a:p>
        </p:txBody>
      </p:sp>
      <p:sp>
        <p:nvSpPr>
          <p:cNvPr id="5" name="Овал 4">
            <a:extLst>
              <a:ext uri="{FF2B5EF4-FFF2-40B4-BE49-F238E27FC236}">
                <a16:creationId xmlns="" xmlns:a16="http://schemas.microsoft.com/office/drawing/2014/main" id="{5F44B3CF-7582-4DF8-AAF9-CB0CA039A3AE}"/>
              </a:ext>
            </a:extLst>
          </p:cNvPr>
          <p:cNvSpPr/>
          <p:nvPr/>
        </p:nvSpPr>
        <p:spPr>
          <a:xfrm>
            <a:off x="181425" y="2035377"/>
            <a:ext cx="1768929" cy="794655"/>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ru-RU" sz="1100" dirty="0" smtClean="0">
                <a:solidFill>
                  <a:srgbClr val="000000"/>
                </a:solidFill>
              </a:rPr>
              <a:t>1. СИЛЬНАЯ ЭКОНОМИКА</a:t>
            </a:r>
            <a:endParaRPr lang="en-US" sz="1100" dirty="0">
              <a:solidFill>
                <a:srgbClr val="000000"/>
              </a:solidFill>
            </a:endParaRPr>
          </a:p>
        </p:txBody>
      </p:sp>
      <p:sp>
        <p:nvSpPr>
          <p:cNvPr id="6" name="Овал 5">
            <a:extLst>
              <a:ext uri="{FF2B5EF4-FFF2-40B4-BE49-F238E27FC236}">
                <a16:creationId xmlns="" xmlns:a16="http://schemas.microsoft.com/office/drawing/2014/main" id="{7589676B-030E-4123-A30F-41B3F3D7CE2F}"/>
              </a:ext>
            </a:extLst>
          </p:cNvPr>
          <p:cNvSpPr/>
          <p:nvPr/>
        </p:nvSpPr>
        <p:spPr>
          <a:xfrm>
            <a:off x="6413952" y="2000740"/>
            <a:ext cx="1768929" cy="794655"/>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ru-RU" sz="1100" dirty="0" smtClean="0">
                <a:solidFill>
                  <a:srgbClr val="000000"/>
                </a:solidFill>
              </a:rPr>
              <a:t>4. КОМФОРТНАЯ </a:t>
            </a:r>
            <a:r>
              <a:rPr lang="ru-RU" sz="1100" dirty="0">
                <a:solidFill>
                  <a:srgbClr val="000000"/>
                </a:solidFill>
              </a:rPr>
              <a:t>СРЕДА</a:t>
            </a:r>
            <a:endParaRPr lang="en-US" sz="1100" dirty="0">
              <a:solidFill>
                <a:srgbClr val="000000"/>
              </a:solidFill>
            </a:endParaRPr>
          </a:p>
        </p:txBody>
      </p:sp>
      <p:sp>
        <p:nvSpPr>
          <p:cNvPr id="7" name="Овал 6">
            <a:extLst>
              <a:ext uri="{FF2B5EF4-FFF2-40B4-BE49-F238E27FC236}">
                <a16:creationId xmlns="" xmlns:a16="http://schemas.microsoft.com/office/drawing/2014/main" id="{AABE3DF7-8AA8-403A-9B4F-2B4EBFBCAAA7}"/>
              </a:ext>
            </a:extLst>
          </p:cNvPr>
          <p:cNvSpPr/>
          <p:nvPr/>
        </p:nvSpPr>
        <p:spPr>
          <a:xfrm>
            <a:off x="4382133" y="2014679"/>
            <a:ext cx="1768929" cy="794655"/>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ru-RU" sz="1100" dirty="0" smtClean="0">
                <a:solidFill>
                  <a:srgbClr val="000000"/>
                </a:solidFill>
              </a:rPr>
              <a:t>3. ЗДОРОВЬЕ И АКТИВНОЕ ДОЛГОЛЕТИЕ</a:t>
            </a:r>
            <a:endParaRPr lang="en-US" sz="1100" dirty="0">
              <a:solidFill>
                <a:srgbClr val="000000"/>
              </a:solidFill>
            </a:endParaRPr>
          </a:p>
        </p:txBody>
      </p:sp>
      <p:sp>
        <p:nvSpPr>
          <p:cNvPr id="9" name="Овал 8">
            <a:extLst>
              <a:ext uri="{FF2B5EF4-FFF2-40B4-BE49-F238E27FC236}">
                <a16:creationId xmlns="" xmlns:a16="http://schemas.microsoft.com/office/drawing/2014/main" id="{C343629F-8991-4E58-85B9-B8F80D9151C3}"/>
              </a:ext>
            </a:extLst>
          </p:cNvPr>
          <p:cNvSpPr/>
          <p:nvPr/>
        </p:nvSpPr>
        <p:spPr>
          <a:xfrm>
            <a:off x="2281779" y="2029194"/>
            <a:ext cx="1768929" cy="794655"/>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ru-RU" sz="1100" dirty="0" smtClean="0">
                <a:solidFill>
                  <a:srgbClr val="000000"/>
                </a:solidFill>
              </a:rPr>
              <a:t>2. ОБРАЗОВАНИЕ </a:t>
            </a:r>
            <a:r>
              <a:rPr lang="ru-RU" sz="1100" dirty="0">
                <a:solidFill>
                  <a:srgbClr val="000000"/>
                </a:solidFill>
              </a:rPr>
              <a:t>И РАЗВИТИЕ</a:t>
            </a:r>
            <a:endParaRPr lang="en-US" sz="1100" dirty="0">
              <a:solidFill>
                <a:srgbClr val="000000"/>
              </a:solidFill>
            </a:endParaRPr>
          </a:p>
        </p:txBody>
      </p:sp>
      <p:sp>
        <p:nvSpPr>
          <p:cNvPr id="10" name="Овал 9">
            <a:extLst>
              <a:ext uri="{FF2B5EF4-FFF2-40B4-BE49-F238E27FC236}">
                <a16:creationId xmlns="" xmlns:a16="http://schemas.microsoft.com/office/drawing/2014/main" id="{3EBE2143-08DE-418A-A538-AA9D49EE6873}"/>
              </a:ext>
            </a:extLst>
          </p:cNvPr>
          <p:cNvSpPr/>
          <p:nvPr/>
        </p:nvSpPr>
        <p:spPr>
          <a:xfrm>
            <a:off x="8445771" y="1996595"/>
            <a:ext cx="1768929" cy="794655"/>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ru-RU" sz="1100" dirty="0" smtClean="0">
                <a:solidFill>
                  <a:srgbClr val="000000"/>
                </a:solidFill>
              </a:rPr>
              <a:t>5. ЭКОЛОГИЯ</a:t>
            </a:r>
            <a:endParaRPr lang="en-US" sz="1100" dirty="0">
              <a:solidFill>
                <a:srgbClr val="000000"/>
              </a:solidFill>
            </a:endParaRPr>
          </a:p>
        </p:txBody>
      </p:sp>
      <p:sp>
        <p:nvSpPr>
          <p:cNvPr id="11" name="Прямоугольник 10">
            <a:extLst>
              <a:ext uri="{FF2B5EF4-FFF2-40B4-BE49-F238E27FC236}">
                <a16:creationId xmlns="" xmlns:a16="http://schemas.microsoft.com/office/drawing/2014/main" id="{CE63DDB3-B0AE-4DC6-977A-9C1829385329}"/>
              </a:ext>
            </a:extLst>
          </p:cNvPr>
          <p:cNvSpPr/>
          <p:nvPr/>
        </p:nvSpPr>
        <p:spPr>
          <a:xfrm>
            <a:off x="72115" y="2942292"/>
            <a:ext cx="12032346" cy="3592785"/>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44000" tIns="72000" rIns="144000" bIns="108000" numCol="1" spcCol="0" rtlCol="0" fromWordArt="0" anchor="ctr" anchorCtr="0" forceAA="0" compatLnSpc="1">
            <a:prstTxWarp prst="textNoShape">
              <a:avLst/>
            </a:prstTxWarp>
            <a:noAutofit/>
          </a:bodyPr>
          <a:lstStyle/>
          <a:p>
            <a:endParaRPr lang="en-US" sz="1200" dirty="0">
              <a:solidFill>
                <a:schemeClr val="bg1"/>
              </a:solidFill>
            </a:endParaRPr>
          </a:p>
        </p:txBody>
      </p:sp>
      <p:sp>
        <p:nvSpPr>
          <p:cNvPr id="12" name="Прямоугольник 11">
            <a:extLst>
              <a:ext uri="{FF2B5EF4-FFF2-40B4-BE49-F238E27FC236}">
                <a16:creationId xmlns="" xmlns:a16="http://schemas.microsoft.com/office/drawing/2014/main" id="{40FCA14D-317B-49CE-98F8-7E75C1C21883}"/>
              </a:ext>
            </a:extLst>
          </p:cNvPr>
          <p:cNvSpPr/>
          <p:nvPr/>
        </p:nvSpPr>
        <p:spPr>
          <a:xfrm>
            <a:off x="181425" y="3014842"/>
            <a:ext cx="3508832" cy="1218950"/>
          </a:xfrm>
          <a:prstGeom prst="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108000" numCol="1" spcCol="0" rtlCol="0" fromWordArt="0" anchor="t" anchorCtr="0" forceAA="0" compatLnSpc="1">
            <a:prstTxWarp prst="textNoShape">
              <a:avLst/>
            </a:prstTxWarp>
            <a:noAutofit/>
          </a:bodyPr>
          <a:lstStyle/>
          <a:p>
            <a:r>
              <a:rPr lang="ru-RU" sz="1100" b="1" dirty="0">
                <a:solidFill>
                  <a:schemeClr val="bg1"/>
                </a:solidFill>
              </a:rPr>
              <a:t>Выравнивание доходов жителей региона посредством стимулирования экономической активности в удаленных районах: развития внутреннего морского сообщения и симулирования размещения в удаленных районах производств ХХХ </a:t>
            </a:r>
            <a:endParaRPr lang="en-US" sz="1100" b="1" dirty="0">
              <a:solidFill>
                <a:schemeClr val="bg1"/>
              </a:solidFill>
            </a:endParaRPr>
          </a:p>
        </p:txBody>
      </p:sp>
      <p:sp>
        <p:nvSpPr>
          <p:cNvPr id="13" name="Прямоугольник 12">
            <a:extLst>
              <a:ext uri="{FF2B5EF4-FFF2-40B4-BE49-F238E27FC236}">
                <a16:creationId xmlns="" xmlns:a16="http://schemas.microsoft.com/office/drawing/2014/main" id="{003C1F3E-744F-4E2E-AB29-42A37D4DB3E0}"/>
              </a:ext>
            </a:extLst>
          </p:cNvPr>
          <p:cNvSpPr/>
          <p:nvPr/>
        </p:nvSpPr>
        <p:spPr>
          <a:xfrm>
            <a:off x="181425" y="4314144"/>
            <a:ext cx="3508832" cy="941160"/>
          </a:xfrm>
          <a:prstGeom prst="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108000" numCol="1" spcCol="0" rtlCol="0" fromWordArt="0" anchor="t" anchorCtr="0" forceAA="0" compatLnSpc="1">
            <a:prstTxWarp prst="textNoShape">
              <a:avLst/>
            </a:prstTxWarp>
            <a:noAutofit/>
          </a:bodyPr>
          <a:lstStyle/>
          <a:p>
            <a:r>
              <a:rPr lang="ru-RU" sz="1100" b="1" dirty="0">
                <a:solidFill>
                  <a:schemeClr val="bg1"/>
                </a:solidFill>
              </a:rPr>
              <a:t>Рост производительности экономики региона на ХХ % посредством программ симулирования инвестиций в модернизацию производственных мощностей </a:t>
            </a:r>
            <a:endParaRPr lang="en-US" sz="1100" b="1" dirty="0">
              <a:solidFill>
                <a:schemeClr val="bg1"/>
              </a:solidFill>
            </a:endParaRPr>
          </a:p>
        </p:txBody>
      </p:sp>
      <p:sp>
        <p:nvSpPr>
          <p:cNvPr id="14" name="Прямоугольник 13">
            <a:extLst>
              <a:ext uri="{FF2B5EF4-FFF2-40B4-BE49-F238E27FC236}">
                <a16:creationId xmlns="" xmlns:a16="http://schemas.microsoft.com/office/drawing/2014/main" id="{E2D11280-BA8A-45A0-A96C-4527AE6E26D7}"/>
              </a:ext>
            </a:extLst>
          </p:cNvPr>
          <p:cNvSpPr/>
          <p:nvPr/>
        </p:nvSpPr>
        <p:spPr>
          <a:xfrm>
            <a:off x="181425" y="5335657"/>
            <a:ext cx="3508832" cy="1121229"/>
          </a:xfrm>
          <a:prstGeom prst="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108000" numCol="1" spcCol="0" rtlCol="0" fromWordArt="0" anchor="t" anchorCtr="0" forceAA="0" compatLnSpc="1">
            <a:prstTxWarp prst="textNoShape">
              <a:avLst/>
            </a:prstTxWarp>
            <a:noAutofit/>
          </a:bodyPr>
          <a:lstStyle/>
          <a:p>
            <a:r>
              <a:rPr lang="ru-RU" sz="1100" b="1" dirty="0">
                <a:solidFill>
                  <a:schemeClr val="bg1"/>
                </a:solidFill>
              </a:rPr>
              <a:t>Повышение устойчивости экономики региона посредством диверсификации экономического портфеля и развития отраслей с высоким потенциалом роста и вкладом в ВВП: отрасли ХХХ, </a:t>
            </a:r>
            <a:r>
              <a:rPr lang="en-US" sz="1100" b="1" dirty="0">
                <a:solidFill>
                  <a:schemeClr val="bg1"/>
                </a:solidFill>
              </a:rPr>
              <a:t>YYY, ZZZ</a:t>
            </a:r>
          </a:p>
        </p:txBody>
      </p:sp>
      <p:sp>
        <p:nvSpPr>
          <p:cNvPr id="15" name="Прямоугольник 14">
            <a:extLst>
              <a:ext uri="{FF2B5EF4-FFF2-40B4-BE49-F238E27FC236}">
                <a16:creationId xmlns="" xmlns:a16="http://schemas.microsoft.com/office/drawing/2014/main" id="{284F75A1-F9A6-42FA-8248-CFBB2E2E17B9}"/>
              </a:ext>
            </a:extLst>
          </p:cNvPr>
          <p:cNvSpPr/>
          <p:nvPr/>
        </p:nvSpPr>
        <p:spPr>
          <a:xfrm>
            <a:off x="4155166" y="3199213"/>
            <a:ext cx="4397829" cy="185386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108000" numCol="1" spcCol="0" rtlCol="0" fromWordArt="0" anchor="t" anchorCtr="0" forceAA="0" compatLnSpc="1">
            <a:prstTxWarp prst="textNoShape">
              <a:avLst/>
            </a:prstTxWarp>
            <a:noAutofit/>
          </a:bodyPr>
          <a:lstStyle/>
          <a:p>
            <a:pPr>
              <a:lnSpc>
                <a:spcPct val="120000"/>
              </a:lnSpc>
              <a:spcAft>
                <a:spcPts val="600"/>
              </a:spcAft>
            </a:pPr>
            <a:r>
              <a:rPr lang="ru-RU" b="1" dirty="0">
                <a:solidFill>
                  <a:srgbClr val="0070C0"/>
                </a:solidFill>
              </a:rPr>
              <a:t>Стратегический фокус в логике «</a:t>
            </a:r>
            <a:r>
              <a:rPr lang="en-US" b="1" dirty="0">
                <a:solidFill>
                  <a:srgbClr val="0070C0"/>
                </a:solidFill>
              </a:rPr>
              <a:t>change</a:t>
            </a:r>
            <a:r>
              <a:rPr lang="ru-RU" b="1" dirty="0">
                <a:solidFill>
                  <a:srgbClr val="0070C0"/>
                </a:solidFill>
              </a:rPr>
              <a:t>» и «</a:t>
            </a:r>
            <a:r>
              <a:rPr lang="en-US" b="1" dirty="0">
                <a:solidFill>
                  <a:srgbClr val="0070C0"/>
                </a:solidFill>
              </a:rPr>
              <a:t>disrupt</a:t>
            </a:r>
            <a:r>
              <a:rPr lang="ru-RU" b="1" dirty="0">
                <a:solidFill>
                  <a:srgbClr val="0070C0"/>
                </a:solidFill>
              </a:rPr>
              <a:t>»:</a:t>
            </a:r>
          </a:p>
          <a:p>
            <a:pPr marL="285750" indent="-285750">
              <a:lnSpc>
                <a:spcPct val="120000"/>
              </a:lnSpc>
              <a:spcAft>
                <a:spcPts val="600"/>
              </a:spcAft>
              <a:buFont typeface="Wingdings" panose="05000000000000000000" pitchFamily="2" charset="2"/>
              <a:buChar char="§"/>
            </a:pPr>
            <a:r>
              <a:rPr lang="ru-RU" b="1" dirty="0">
                <a:solidFill>
                  <a:srgbClr val="0070C0"/>
                </a:solidFill>
              </a:rPr>
              <a:t>Ключевые инициативы, выработанные в лабораториях по решению проблематики, определенной на этапе анализа качества «продуктов» в контурах проекций жизненного пространства</a:t>
            </a:r>
            <a:endParaRPr lang="en-US" b="1" dirty="0">
              <a:solidFill>
                <a:srgbClr val="0070C0"/>
              </a:solidFill>
            </a:endParaRPr>
          </a:p>
        </p:txBody>
      </p:sp>
      <p:sp>
        <p:nvSpPr>
          <p:cNvPr id="16" name="Прямоугольник 15">
            <a:extLst>
              <a:ext uri="{FF2B5EF4-FFF2-40B4-BE49-F238E27FC236}">
                <a16:creationId xmlns="" xmlns:a16="http://schemas.microsoft.com/office/drawing/2014/main" id="{727531A0-48E0-496D-8465-F9A4EFEA4096}"/>
              </a:ext>
            </a:extLst>
          </p:cNvPr>
          <p:cNvSpPr/>
          <p:nvPr/>
        </p:nvSpPr>
        <p:spPr>
          <a:xfrm>
            <a:off x="9394371" y="3014838"/>
            <a:ext cx="2614388" cy="1218953"/>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108000" numCol="1" spcCol="0" rtlCol="0" fromWordArt="0" anchor="t" anchorCtr="0" forceAA="0" compatLnSpc="1">
            <a:prstTxWarp prst="textNoShape">
              <a:avLst/>
            </a:prstTxWarp>
            <a:noAutofit/>
          </a:bodyPr>
          <a:lstStyle/>
          <a:p>
            <a:r>
              <a:rPr lang="ru-RU" sz="1200" dirty="0">
                <a:solidFill>
                  <a:srgbClr val="000000"/>
                </a:solidFill>
              </a:rPr>
              <a:t>…</a:t>
            </a:r>
            <a:endParaRPr lang="en-US" sz="1200" dirty="0">
              <a:solidFill>
                <a:srgbClr val="000000"/>
              </a:solidFill>
            </a:endParaRPr>
          </a:p>
        </p:txBody>
      </p:sp>
      <p:sp>
        <p:nvSpPr>
          <p:cNvPr id="17" name="Прямоугольник 16">
            <a:extLst>
              <a:ext uri="{FF2B5EF4-FFF2-40B4-BE49-F238E27FC236}">
                <a16:creationId xmlns="" xmlns:a16="http://schemas.microsoft.com/office/drawing/2014/main" id="{4B6D19A8-C5ED-4837-A92C-E4BA7DD2112E}"/>
              </a:ext>
            </a:extLst>
          </p:cNvPr>
          <p:cNvSpPr/>
          <p:nvPr/>
        </p:nvSpPr>
        <p:spPr>
          <a:xfrm>
            <a:off x="9394371" y="4314144"/>
            <a:ext cx="2614388" cy="941160"/>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108000" numCol="1" spcCol="0" rtlCol="0" fromWordArt="0" anchor="t" anchorCtr="0" forceAA="0" compatLnSpc="1">
            <a:prstTxWarp prst="textNoShape">
              <a:avLst/>
            </a:prstTxWarp>
            <a:noAutofit/>
          </a:bodyPr>
          <a:lstStyle/>
          <a:p>
            <a:r>
              <a:rPr lang="ru-RU" sz="1200" dirty="0">
                <a:solidFill>
                  <a:srgbClr val="000000"/>
                </a:solidFill>
              </a:rPr>
              <a:t>…</a:t>
            </a:r>
            <a:endParaRPr lang="en-US" sz="1200" dirty="0">
              <a:solidFill>
                <a:srgbClr val="000000"/>
              </a:solidFill>
            </a:endParaRPr>
          </a:p>
        </p:txBody>
      </p:sp>
      <p:sp>
        <p:nvSpPr>
          <p:cNvPr id="18" name="Прямоугольник 17">
            <a:extLst>
              <a:ext uri="{FF2B5EF4-FFF2-40B4-BE49-F238E27FC236}">
                <a16:creationId xmlns="" xmlns:a16="http://schemas.microsoft.com/office/drawing/2014/main" id="{BB30FE2B-5DA7-4907-9133-8A114685B9F6}"/>
              </a:ext>
            </a:extLst>
          </p:cNvPr>
          <p:cNvSpPr/>
          <p:nvPr/>
        </p:nvSpPr>
        <p:spPr>
          <a:xfrm>
            <a:off x="9394371" y="5335657"/>
            <a:ext cx="2614388" cy="1121229"/>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108000" numCol="1" spcCol="0" rtlCol="0" fromWordArt="0" anchor="t" anchorCtr="0" forceAA="0" compatLnSpc="1">
            <a:prstTxWarp prst="textNoShape">
              <a:avLst/>
            </a:prstTxWarp>
            <a:noAutofit/>
          </a:bodyPr>
          <a:lstStyle/>
          <a:p>
            <a:r>
              <a:rPr lang="ru-RU" sz="1200" dirty="0">
                <a:solidFill>
                  <a:srgbClr val="000000"/>
                </a:solidFill>
              </a:rPr>
              <a:t>…</a:t>
            </a:r>
            <a:endParaRPr lang="en-US" sz="1200" dirty="0">
              <a:solidFill>
                <a:srgbClr val="000000"/>
              </a:solidFill>
            </a:endParaRPr>
          </a:p>
        </p:txBody>
      </p:sp>
      <p:sp>
        <p:nvSpPr>
          <p:cNvPr id="19" name="Овал 18">
            <a:extLst>
              <a:ext uri="{FF2B5EF4-FFF2-40B4-BE49-F238E27FC236}">
                <a16:creationId xmlns="" xmlns:a16="http://schemas.microsoft.com/office/drawing/2014/main" id="{3EBE2143-08DE-418A-A538-AA9D49EE6873}"/>
              </a:ext>
            </a:extLst>
          </p:cNvPr>
          <p:cNvSpPr/>
          <p:nvPr/>
        </p:nvSpPr>
        <p:spPr>
          <a:xfrm>
            <a:off x="10399756" y="2014678"/>
            <a:ext cx="1768929" cy="794655"/>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ru-RU" sz="1100" dirty="0" smtClean="0">
                <a:solidFill>
                  <a:srgbClr val="000000"/>
                </a:solidFill>
              </a:rPr>
              <a:t>6. СПРАВЕДЛИВОЕ ОБЩЕСТВО</a:t>
            </a:r>
            <a:endParaRPr lang="en-US" sz="1100" dirty="0">
              <a:solidFill>
                <a:srgbClr val="000000"/>
              </a:solidFill>
            </a:endParaRPr>
          </a:p>
        </p:txBody>
      </p:sp>
    </p:spTree>
    <p:extLst>
      <p:ext uri="{BB962C8B-B14F-4D97-AF65-F5344CB8AC3E}">
        <p14:creationId xmlns:p14="http://schemas.microsoft.com/office/powerpoint/2010/main" val="2979256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baseline="0" dirty="0" smtClean="0">
                <a:solidFill>
                  <a:schemeClr val="bg1"/>
                </a:solidFill>
                <a:latin typeface="Arial" panose="020B0604020202020204" pitchFamily="34" charset="0"/>
                <a:cs typeface="Arial" panose="020B0604020202020204" pitchFamily="34" charset="0"/>
              </a:rPr>
              <a:t>ФОРМАТ ПРЕЗЕНТАЦИИ ДЛЯ РАБОЧЕЙ ГРУППЫ</a:t>
            </a:r>
            <a:endParaRPr lang="ru-RU" sz="28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rot="21374460">
            <a:off x="5496912" y="5223641"/>
            <a:ext cx="6253654" cy="1200329"/>
          </a:xfrm>
          <a:prstGeom prst="rect">
            <a:avLst/>
          </a:prstGeom>
          <a:noFill/>
          <a:ln>
            <a:solidFill>
              <a:srgbClr val="FF0000"/>
            </a:solidFill>
          </a:ln>
        </p:spPr>
        <p:txBody>
          <a:bodyPr wrap="square" rtlCol="0">
            <a:spAutoFit/>
          </a:bodyPr>
          <a:lstStyle/>
          <a:p>
            <a:pPr algn="ctr"/>
            <a:r>
              <a:rPr lang="ru-RU" b="1" dirty="0" smtClean="0">
                <a:solidFill>
                  <a:srgbClr val="FF0000"/>
                </a:solidFill>
              </a:rPr>
              <a:t>Вариант основной части презентации стратегических инициатив в рамках жизненного пространства</a:t>
            </a:r>
          </a:p>
          <a:p>
            <a:pPr algn="ctr"/>
            <a:endParaRPr lang="ru-RU" b="1" dirty="0" smtClean="0">
              <a:solidFill>
                <a:srgbClr val="FF0000"/>
              </a:solidFill>
            </a:endParaRPr>
          </a:p>
          <a:p>
            <a:pPr algn="ctr"/>
            <a:r>
              <a:rPr lang="ru-RU" b="1" dirty="0" smtClean="0">
                <a:solidFill>
                  <a:srgbClr val="FF0000"/>
                </a:solidFill>
              </a:rPr>
              <a:t>Шаблон презентации будет представлен до 01 апреля 2021</a:t>
            </a:r>
            <a:endParaRPr lang="ru-RU" b="1" dirty="0">
              <a:solidFill>
                <a:srgbClr val="FF0000"/>
              </a:solidFill>
            </a:endParaRPr>
          </a:p>
        </p:txBody>
      </p:sp>
      <p:pic>
        <p:nvPicPr>
          <p:cNvPr id="3" name="Рисунок 2"/>
          <p:cNvPicPr>
            <a:picLocks noChangeAspect="1"/>
          </p:cNvPicPr>
          <p:nvPr/>
        </p:nvPicPr>
        <p:blipFill>
          <a:blip r:embed="rId2"/>
          <a:stretch>
            <a:fillRect/>
          </a:stretch>
        </p:blipFill>
        <p:spPr>
          <a:xfrm>
            <a:off x="369502" y="926277"/>
            <a:ext cx="9876441" cy="4414052"/>
          </a:xfrm>
          <a:prstGeom prst="rect">
            <a:avLst/>
          </a:prstGeom>
        </p:spPr>
      </p:pic>
    </p:spTree>
    <p:extLst>
      <p:ext uri="{BB962C8B-B14F-4D97-AF65-F5344CB8AC3E}">
        <p14:creationId xmlns:p14="http://schemas.microsoft.com/office/powerpoint/2010/main" val="1313949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ПОСЛЕДОВАТЕЛЬНОСТЬ ДЕЙСТВИЙ</a:t>
            </a:r>
          </a:p>
        </p:txBody>
      </p:sp>
      <p:graphicFrame>
        <p:nvGraphicFramePr>
          <p:cNvPr id="3" name="Таблица 2"/>
          <p:cNvGraphicFramePr>
            <a:graphicFrameLocks noGrp="1"/>
          </p:cNvGraphicFramePr>
          <p:nvPr>
            <p:extLst>
              <p:ext uri="{D42A27DB-BD31-4B8C-83A1-F6EECF244321}">
                <p14:modId xmlns:p14="http://schemas.microsoft.com/office/powerpoint/2010/main" val="680147824"/>
              </p:ext>
            </p:extLst>
          </p:nvPr>
        </p:nvGraphicFramePr>
        <p:xfrm>
          <a:off x="1676399" y="1049866"/>
          <a:ext cx="8128000" cy="5044440"/>
        </p:xfrm>
        <a:graphic>
          <a:graphicData uri="http://schemas.openxmlformats.org/drawingml/2006/table">
            <a:tbl>
              <a:tblPr firstRow="1" bandRow="1">
                <a:tableStyleId>{5940675A-B579-460E-94D1-54222C63F5DA}</a:tableStyleId>
              </a:tblPr>
              <a:tblGrid>
                <a:gridCol w="948267">
                  <a:extLst>
                    <a:ext uri="{9D8B030D-6E8A-4147-A177-3AD203B41FA5}">
                      <a16:colId xmlns="" xmlns:a16="http://schemas.microsoft.com/office/drawing/2014/main" val="20000"/>
                    </a:ext>
                  </a:extLst>
                </a:gridCol>
                <a:gridCol w="7179733">
                  <a:extLst>
                    <a:ext uri="{9D8B030D-6E8A-4147-A177-3AD203B41FA5}">
                      <a16:colId xmlns="" xmlns:a16="http://schemas.microsoft.com/office/drawing/2014/main" val="20001"/>
                    </a:ext>
                  </a:extLst>
                </a:gridCol>
              </a:tblGrid>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just"/>
                      <a:r>
                        <a:rPr lang="ru-RU" dirty="0" smtClean="0"/>
                        <a:t>По итогам обсуждений результатов лабораторий Минэкономразвития</a:t>
                      </a:r>
                      <a:r>
                        <a:rPr lang="ru-RU" baseline="0" dirty="0" smtClean="0"/>
                        <a:t> Камчатского края совместно с консультантами осуществляет уточнение перечня стратегических инициатив и значений </a:t>
                      </a:r>
                      <a:r>
                        <a:rPr lang="en-US" baseline="0" dirty="0" smtClean="0"/>
                        <a:t>KPI</a:t>
                      </a:r>
                      <a:r>
                        <a:rPr lang="ru-RU" baseline="0" dirty="0" smtClean="0"/>
                        <a:t> для краткой версии стратегии, а также готовит проект фронтальной стратегии</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just"/>
                      <a:r>
                        <a:rPr lang="ru-RU" dirty="0" smtClean="0"/>
                        <a:t>Проект</a:t>
                      </a:r>
                      <a:r>
                        <a:rPr lang="ru-RU" baseline="0" dirty="0" smtClean="0"/>
                        <a:t> фронтальной стратегии (полная версия) и ее презентация (бриф) выносятся на обсуждение Рабочей группой</a:t>
                      </a:r>
                    </a:p>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just"/>
                      <a:r>
                        <a:rPr lang="ru-RU" dirty="0" smtClean="0"/>
                        <a:t>Одобренный Рабочей группой проект фронтальной стратегии представляется Губернатору</a:t>
                      </a:r>
                    </a:p>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Одобренный Губернатором проект утверждается распоряжением</a:t>
                      </a:r>
                    </a:p>
                    <a:p>
                      <a:endParaRPr lang="ru-RU" dirty="0" smtClean="0"/>
                    </a:p>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pic>
        <p:nvPicPr>
          <p:cNvPr id="16" name="Picture 10" descr="http://cdn.onlinewebfonts.com/svg/img_127487.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66511" y="1329267"/>
            <a:ext cx="54679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interpreterfoundation.org/wp-content/uploads/2018/10/icon-roundtable.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26438" y="2785953"/>
            <a:ext cx="586863" cy="5868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www.pngjoy.com/pngm/267/5116254_event-icon-logo-of-debate-club-transparent-png.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73501" y="3965555"/>
            <a:ext cx="478756" cy="6610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www.clipartmax.com/png/middle/244-2447627_approval-approved-document-document-stamp-stamped-document.png"/>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7810" t="4621" r="18986" b="5201"/>
          <a:stretch/>
        </p:blipFill>
        <p:spPr bwMode="auto">
          <a:xfrm>
            <a:off x="1866511" y="5339287"/>
            <a:ext cx="635352" cy="63886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a:off x="2105889" y="1862667"/>
            <a:ext cx="13980" cy="1041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2119869" y="3275716"/>
            <a:ext cx="0" cy="64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2105889" y="4626649"/>
            <a:ext cx="6990" cy="77190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343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800" b="1" dirty="0">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168153930"/>
              </p:ext>
            </p:extLst>
          </p:nvPr>
        </p:nvGraphicFramePr>
        <p:xfrm>
          <a:off x="635000" y="1140569"/>
          <a:ext cx="10921999" cy="4953600"/>
        </p:xfrm>
        <a:graphic>
          <a:graphicData uri="http://schemas.openxmlformats.org/drawingml/2006/table">
            <a:tbl>
              <a:tblPr firstRow="1" bandRow="1">
                <a:tableStyleId>{5940675A-B579-460E-94D1-54222C63F5DA}</a:tableStyleId>
              </a:tblPr>
              <a:tblGrid>
                <a:gridCol w="1251480">
                  <a:extLst>
                    <a:ext uri="{9D8B030D-6E8A-4147-A177-3AD203B41FA5}">
                      <a16:colId xmlns="" xmlns:a16="http://schemas.microsoft.com/office/drawing/2014/main" val="20000"/>
                    </a:ext>
                  </a:extLst>
                </a:gridCol>
                <a:gridCol w="9670519">
                  <a:extLst>
                    <a:ext uri="{9D8B030D-6E8A-4147-A177-3AD203B41FA5}">
                      <a16:colId xmlns="" xmlns:a16="http://schemas.microsoft.com/office/drawing/2014/main" val="20001"/>
                    </a:ext>
                  </a:extLst>
                </a:gridCol>
              </a:tblGrid>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rgbClr val="0070C0"/>
                          </a:solidFill>
                        </a:rPr>
                        <a:t>ОБЩИЕ ПРИНЦИПЫ, РЕЗУЛЬТАТЫ, ГРАФИК</a:t>
                      </a:r>
                    </a:p>
                    <a:p>
                      <a:endParaRPr lang="ru-RU" b="1"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rgbClr val="0070C0"/>
                          </a:solidFill>
                        </a:rPr>
                        <a:t>ЭТАП </a:t>
                      </a:r>
                      <a:r>
                        <a:rPr lang="ru-RU" b="1" baseline="0" dirty="0" smtClean="0">
                          <a:solidFill>
                            <a:srgbClr val="0070C0"/>
                          </a:solidFill>
                        </a:rPr>
                        <a:t>1: ПОДГОТОВКА КРАТКОЙ ВЕРСИИ СТРАТЕГИИ</a:t>
                      </a:r>
                    </a:p>
                    <a:p>
                      <a:endParaRPr lang="ru-RU" b="1" baseline="0"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b="1"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bg1"/>
                          </a:solidFill>
                        </a:rPr>
                        <a:t>ЭТАП </a:t>
                      </a:r>
                      <a:r>
                        <a:rPr lang="ru-RU" b="1" baseline="0" dirty="0" smtClean="0">
                          <a:solidFill>
                            <a:schemeClr val="bg1"/>
                          </a:solidFill>
                        </a:rPr>
                        <a:t>2: ПОДГОТОВКА ПОЛНОЙ ВЕРСИИ СТРАТЕГИИ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b="1" baseline="0" dirty="0" smtClean="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 xmlns:a16="http://schemas.microsoft.com/office/drawing/2014/main" val="10004"/>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rgbClr val="0070C0"/>
                          </a:solidFill>
                        </a:rPr>
                        <a:t>ГЛОССАРИЙ И </a:t>
                      </a:r>
                      <a:r>
                        <a:rPr lang="en-US" b="1" dirty="0" smtClean="0">
                          <a:solidFill>
                            <a:srgbClr val="0070C0"/>
                          </a:solidFill>
                        </a:rPr>
                        <a:t>FAQ</a:t>
                      </a:r>
                      <a:endParaRPr lang="ru-RU" b="1" dirty="0" smtClean="0">
                        <a:solidFill>
                          <a:srgbClr val="0070C0"/>
                        </a:solidFill>
                      </a:endParaRPr>
                    </a:p>
                    <a:p>
                      <a:endParaRPr lang="ru-RU" b="1" dirty="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pic>
        <p:nvPicPr>
          <p:cNvPr id="10" name="Picture 2" descr="https://dinkopukm.slemankab.go.id/wp-content/uploads/2018/07/icon-onboard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292" y="2655377"/>
            <a:ext cx="642691" cy="642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avatars.mds.yandex.net/get-yablogs/61002/file_1539109129393/or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563" y="1241790"/>
            <a:ext cx="799520" cy="799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img2.freepng.ru/20180312/skq/kisspng-book-design-creativity-vector-creative-design-three-books-5aa6a392db3d31.3801155815208702908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912" y="4013356"/>
            <a:ext cx="556680" cy="65564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a:endCxn id="10" idx="0"/>
          </p:cNvCxnSpPr>
          <p:nvPr/>
        </p:nvCxnSpPr>
        <p:spPr>
          <a:xfrm>
            <a:off x="1208323" y="1952411"/>
            <a:ext cx="12315" cy="702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10" idx="2"/>
            <a:endCxn id="12" idx="0"/>
          </p:cNvCxnSpPr>
          <p:nvPr/>
        </p:nvCxnSpPr>
        <p:spPr>
          <a:xfrm>
            <a:off x="1220638" y="3298068"/>
            <a:ext cx="8614" cy="715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208323" y="4675967"/>
            <a:ext cx="12314" cy="699348"/>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16" descr="https://img2.freepng.ru/20180702/ytl/kisspng-question-outsourcing-business-freelancer-value-add-5b39b81dc10407.39234146153050934179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124" y="5375315"/>
            <a:ext cx="699026" cy="65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709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АНАЛИТИЧЕСКИЙ БЛОК</a:t>
            </a:r>
            <a:endParaRPr lang="ru-RU" sz="2800" b="1" dirty="0">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3136699"/>
              </p:ext>
            </p:extLst>
          </p:nvPr>
        </p:nvGraphicFramePr>
        <p:xfrm>
          <a:off x="1828800" y="1837266"/>
          <a:ext cx="8128000" cy="3393440"/>
        </p:xfrm>
        <a:graphic>
          <a:graphicData uri="http://schemas.openxmlformats.org/drawingml/2006/table">
            <a:tbl>
              <a:tblPr firstRow="1" bandRow="1">
                <a:tableStyleId>{5940675A-B579-460E-94D1-54222C63F5DA}</a:tableStyleId>
              </a:tblPr>
              <a:tblGrid>
                <a:gridCol w="990600">
                  <a:extLst>
                    <a:ext uri="{9D8B030D-6E8A-4147-A177-3AD203B41FA5}">
                      <a16:colId xmlns="" xmlns:a16="http://schemas.microsoft.com/office/drawing/2014/main" val="20000"/>
                    </a:ext>
                  </a:extLst>
                </a:gridCol>
                <a:gridCol w="7137400">
                  <a:extLst>
                    <a:ext uri="{9D8B030D-6E8A-4147-A177-3AD203B41FA5}">
                      <a16:colId xmlns="" xmlns:a16="http://schemas.microsoft.com/office/drawing/2014/main" val="20001"/>
                    </a:ext>
                  </a:extLst>
                </a:gridCol>
              </a:tblGrid>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Аналитический блок (Том 1) Стратегии</a:t>
                      </a:r>
                      <a:r>
                        <a:rPr lang="ru-RU" baseline="0" dirty="0" smtClean="0"/>
                        <a:t> готовит Минэкономразвития Камчатского края</a:t>
                      </a:r>
                    </a:p>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Аналитический блок включает:</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41338" indent="-269875">
                        <a:buFont typeface="Wingdings" panose="05000000000000000000" pitchFamily="2" charset="2"/>
                        <a:buChar char="§"/>
                      </a:pPr>
                      <a:r>
                        <a:rPr lang="ru-RU" dirty="0" smtClean="0"/>
                        <a:t>Анализ текущей макроэкономической ситуации в регионе</a:t>
                      </a:r>
                    </a:p>
                    <a:p>
                      <a:pPr marL="541338" indent="-269875">
                        <a:buFont typeface="Wingdings" panose="05000000000000000000" pitchFamily="2" charset="2"/>
                        <a:buChar char="§"/>
                      </a:pPr>
                      <a:r>
                        <a:rPr lang="ru-RU" dirty="0" smtClean="0"/>
                        <a:t>Основные вызовы и угрозы, лежащие в</a:t>
                      </a:r>
                      <a:r>
                        <a:rPr lang="ru-RU" baseline="0" dirty="0" smtClean="0"/>
                        <a:t> горизонте стратегического планирования</a:t>
                      </a:r>
                    </a:p>
                    <a:p>
                      <a:pPr marL="541338" indent="-269875">
                        <a:buFont typeface="Wingdings" panose="05000000000000000000" pitchFamily="2" charset="2"/>
                        <a:buChar char="§"/>
                      </a:pPr>
                      <a:r>
                        <a:rPr lang="ru-RU" baseline="0" dirty="0" smtClean="0"/>
                        <a:t>По каждому жизненному пространству: основные запросы </a:t>
                      </a:r>
                      <a:r>
                        <a:rPr lang="ru-RU" baseline="0" dirty="0" err="1" smtClean="0"/>
                        <a:t>стейкхолдеров</a:t>
                      </a:r>
                      <a:r>
                        <a:rPr lang="ru-RU" baseline="0" dirty="0" smtClean="0"/>
                        <a:t>, </a:t>
                      </a:r>
                      <a:r>
                        <a:rPr lang="ru-RU" dirty="0" smtClean="0"/>
                        <a:t>актуальные проблемы, которые требуют решения и «окна возможностей»</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pic>
        <p:nvPicPr>
          <p:cNvPr id="4" name="Picture 2" descr="https://clipartio.com/wp-content/uploads/2020/08/green-check-mark-clipart-for-powerpoint-9231-1789x204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3526" y="5582720"/>
            <a:ext cx="506065" cy="5793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46559" y="5854272"/>
            <a:ext cx="798774" cy="307777"/>
          </a:xfrm>
          <a:prstGeom prst="rect">
            <a:avLst/>
          </a:prstGeom>
          <a:noFill/>
        </p:spPr>
        <p:txBody>
          <a:bodyPr wrap="square" rtlCol="0">
            <a:spAutoFit/>
          </a:bodyPr>
          <a:lstStyle/>
          <a:p>
            <a:r>
              <a:rPr lang="en-US" sz="1400" b="1" i="1" dirty="0" smtClean="0">
                <a:solidFill>
                  <a:schemeClr val="accent6">
                    <a:lumMod val="50000"/>
                  </a:schemeClr>
                </a:solidFill>
              </a:rPr>
              <a:t>done</a:t>
            </a:r>
            <a:endParaRPr lang="ru-RU" sz="1400" b="1" i="1" dirty="0">
              <a:solidFill>
                <a:schemeClr val="accent6">
                  <a:lumMod val="50000"/>
                </a:schemeClr>
              </a:solidFill>
            </a:endParaRPr>
          </a:p>
        </p:txBody>
      </p:sp>
      <p:pic>
        <p:nvPicPr>
          <p:cNvPr id="6" name="Picture 2" descr="https://img2.freepng.ru/20180810/jcc/kisspng-computer-icons-clip-art-software-testing-scenario-veribase-pharma-crm-clm-5b6df9f387e8e8.2839658815339340675567.jpg"/>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5394" t="7998" r="12928" b="8659"/>
          <a:stretch/>
        </p:blipFill>
        <p:spPr bwMode="auto">
          <a:xfrm>
            <a:off x="2040465" y="1837266"/>
            <a:ext cx="565233" cy="584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cdn4.vectorstock.com/i/1000x1000/45/53/business-infographic-icons-graphics-vector-316455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3066" b="10181"/>
          <a:stretch/>
        </p:blipFill>
        <p:spPr bwMode="auto">
          <a:xfrm>
            <a:off x="2040465" y="3703972"/>
            <a:ext cx="894821" cy="87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828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ФРОНТАЛЬНАЯ СТРАТЕГИЯ</a:t>
            </a:r>
            <a:endParaRPr lang="ru-RU" sz="2800" b="1" dirty="0">
              <a:latin typeface="Arial" panose="020B0604020202020204" pitchFamily="34" charset="0"/>
              <a:cs typeface="Arial" panose="020B0604020202020204" pitchFamily="34" charset="0"/>
            </a:endParaRPr>
          </a:p>
        </p:txBody>
      </p:sp>
      <p:sp>
        <p:nvSpPr>
          <p:cNvPr id="3" name="TextBox 2"/>
          <p:cNvSpPr txBox="1"/>
          <p:nvPr/>
        </p:nvSpPr>
        <p:spPr>
          <a:xfrm rot="20604066">
            <a:off x="7325580" y="3134039"/>
            <a:ext cx="4385733" cy="1477328"/>
          </a:xfrm>
          <a:prstGeom prst="rect">
            <a:avLst/>
          </a:prstGeom>
          <a:noFill/>
          <a:ln>
            <a:solidFill>
              <a:srgbClr val="FF0000"/>
            </a:solidFill>
          </a:ln>
        </p:spPr>
        <p:txBody>
          <a:bodyPr wrap="square" rtlCol="0">
            <a:spAutoFit/>
          </a:bodyPr>
          <a:lstStyle/>
          <a:p>
            <a:pPr algn="ctr"/>
            <a:r>
              <a:rPr lang="ru-RU" b="1" dirty="0" smtClean="0">
                <a:solidFill>
                  <a:srgbClr val="FF0000"/>
                </a:solidFill>
              </a:rPr>
              <a:t>Бриф фронтальной стратегии</a:t>
            </a:r>
          </a:p>
          <a:p>
            <a:pPr algn="ctr"/>
            <a:endParaRPr lang="ru-RU" b="1" dirty="0">
              <a:solidFill>
                <a:srgbClr val="FF0000"/>
              </a:solidFill>
            </a:endParaRPr>
          </a:p>
          <a:p>
            <a:pPr algn="ctr"/>
            <a:r>
              <a:rPr lang="ru-RU" b="1" dirty="0" smtClean="0">
                <a:solidFill>
                  <a:srgbClr val="FF0000"/>
                </a:solidFill>
              </a:rPr>
              <a:t>в разработке</a:t>
            </a:r>
          </a:p>
          <a:p>
            <a:pPr algn="ctr"/>
            <a:endParaRPr lang="ru-RU" b="1" dirty="0">
              <a:solidFill>
                <a:srgbClr val="FF0000"/>
              </a:solidFill>
            </a:endParaRPr>
          </a:p>
          <a:p>
            <a:pPr algn="ctr"/>
            <a:r>
              <a:rPr lang="ru-RU" b="1" dirty="0" smtClean="0">
                <a:solidFill>
                  <a:srgbClr val="FF0000"/>
                </a:solidFill>
              </a:rPr>
              <a:t>Будет представлен до 20 апреля 2021</a:t>
            </a:r>
            <a:endParaRPr lang="ru-RU" b="1" dirty="0">
              <a:solidFill>
                <a:srgbClr val="FF0000"/>
              </a:solidFill>
            </a:endParaRPr>
          </a:p>
        </p:txBody>
      </p:sp>
      <p:sp>
        <p:nvSpPr>
          <p:cNvPr id="2" name="TextBox 1"/>
          <p:cNvSpPr txBox="1"/>
          <p:nvPr/>
        </p:nvSpPr>
        <p:spPr>
          <a:xfrm>
            <a:off x="604298" y="1455361"/>
            <a:ext cx="5844209" cy="5478423"/>
          </a:xfrm>
          <a:prstGeom prst="rect">
            <a:avLst/>
          </a:prstGeom>
          <a:noFill/>
          <a:ln>
            <a:solidFill>
              <a:srgbClr val="0070C0"/>
            </a:solidFill>
          </a:ln>
        </p:spPr>
        <p:txBody>
          <a:bodyPr wrap="square" rtlCol="0">
            <a:spAutoFit/>
          </a:bodyPr>
          <a:lstStyle/>
          <a:p>
            <a:pPr algn="ctr"/>
            <a:r>
              <a:rPr lang="ru-RU" dirty="0" smtClean="0"/>
              <a:t>Содержание</a:t>
            </a:r>
          </a:p>
          <a:p>
            <a:pPr algn="ctr"/>
            <a:endParaRPr lang="ru-RU" dirty="0" smtClean="0"/>
          </a:p>
          <a:p>
            <a:r>
              <a:rPr lang="ru-RU" dirty="0" smtClean="0"/>
              <a:t>Ключевые запросы стейкхолдеров ……………………………….</a:t>
            </a:r>
          </a:p>
          <a:p>
            <a:endParaRPr lang="ru-RU" sz="1000" dirty="0" smtClean="0"/>
          </a:p>
          <a:p>
            <a:r>
              <a:rPr lang="ru-RU" dirty="0" smtClean="0"/>
              <a:t>Стратегические цели </a:t>
            </a:r>
          </a:p>
          <a:p>
            <a:r>
              <a:rPr lang="ru-RU" dirty="0" smtClean="0"/>
              <a:t>социально-экономического развития ……………………………</a:t>
            </a:r>
          </a:p>
          <a:p>
            <a:endParaRPr lang="ru-RU" sz="1000" dirty="0" smtClean="0"/>
          </a:p>
          <a:p>
            <a:r>
              <a:rPr lang="ru-RU" dirty="0" smtClean="0"/>
              <a:t>Стратегические инициативы:</a:t>
            </a:r>
          </a:p>
          <a:p>
            <a:endParaRPr lang="ru-RU" sz="1000" dirty="0" smtClean="0"/>
          </a:p>
          <a:p>
            <a:pPr>
              <a:spcAft>
                <a:spcPts val="600"/>
              </a:spcAft>
            </a:pPr>
            <a:r>
              <a:rPr lang="ru-RU" dirty="0" smtClean="0"/>
              <a:t>1 Сильная экономика ………………………………………………………</a:t>
            </a:r>
          </a:p>
          <a:p>
            <a:pPr>
              <a:spcAft>
                <a:spcPts val="600"/>
              </a:spcAft>
            </a:pPr>
            <a:r>
              <a:rPr lang="ru-RU" dirty="0" smtClean="0"/>
              <a:t>2 Образование и развитие …………………….……………………….</a:t>
            </a:r>
          </a:p>
          <a:p>
            <a:pPr>
              <a:spcAft>
                <a:spcPts val="600"/>
              </a:spcAft>
            </a:pPr>
            <a:r>
              <a:rPr lang="ru-RU" dirty="0" smtClean="0"/>
              <a:t>3 Здоровье и активное долголетие ……….……………………….</a:t>
            </a:r>
          </a:p>
          <a:p>
            <a:pPr>
              <a:spcAft>
                <a:spcPts val="600"/>
              </a:spcAft>
            </a:pPr>
            <a:r>
              <a:rPr lang="ru-RU" dirty="0" smtClean="0"/>
              <a:t>4 Комфортная среда ……………………………………………………….</a:t>
            </a:r>
          </a:p>
          <a:p>
            <a:r>
              <a:rPr lang="ru-RU" dirty="0" smtClean="0"/>
              <a:t>5 </a:t>
            </a:r>
            <a:r>
              <a:rPr lang="ru-RU" dirty="0"/>
              <a:t>Экология </a:t>
            </a:r>
            <a:r>
              <a:rPr lang="ru-RU" dirty="0" smtClean="0"/>
              <a:t>……………………………………………………………………….</a:t>
            </a:r>
          </a:p>
          <a:p>
            <a:endParaRPr lang="ru-RU" sz="800" dirty="0"/>
          </a:p>
          <a:p>
            <a:r>
              <a:rPr lang="ru-RU" dirty="0"/>
              <a:t>6 Справедливое общество ……………………………………………..</a:t>
            </a:r>
          </a:p>
          <a:p>
            <a:pPr>
              <a:spcAft>
                <a:spcPts val="600"/>
              </a:spcAft>
            </a:pPr>
            <a:endParaRPr lang="ru-RU" sz="1000" dirty="0" smtClean="0"/>
          </a:p>
          <a:p>
            <a:r>
              <a:rPr lang="ru-RU" dirty="0" smtClean="0"/>
              <a:t>Ресурсное обеспечение Стратегии ………………………………..</a:t>
            </a:r>
          </a:p>
          <a:p>
            <a:pPr>
              <a:spcAft>
                <a:spcPts val="600"/>
              </a:spcAft>
            </a:pPr>
            <a:endParaRPr lang="ru-RU" sz="1000" dirty="0" smtClean="0"/>
          </a:p>
          <a:p>
            <a:pPr>
              <a:spcAft>
                <a:spcPts val="600"/>
              </a:spcAft>
            </a:pPr>
            <a:r>
              <a:rPr lang="ru-RU" dirty="0" smtClean="0"/>
              <a:t>Механизмы реализации Стратегии ……………………………….</a:t>
            </a:r>
            <a:endParaRPr lang="ru-RU" dirty="0"/>
          </a:p>
        </p:txBody>
      </p:sp>
      <p:sp>
        <p:nvSpPr>
          <p:cNvPr id="6" name="TextBox 5"/>
          <p:cNvSpPr txBox="1"/>
          <p:nvPr/>
        </p:nvSpPr>
        <p:spPr>
          <a:xfrm>
            <a:off x="5335324" y="709696"/>
            <a:ext cx="2226365" cy="369332"/>
          </a:xfrm>
          <a:prstGeom prst="rect">
            <a:avLst/>
          </a:prstGeom>
          <a:noFill/>
        </p:spPr>
        <p:txBody>
          <a:bodyPr wrap="square" rtlCol="0">
            <a:spAutoFit/>
          </a:bodyPr>
          <a:lstStyle/>
          <a:p>
            <a:pPr algn="ctr"/>
            <a:r>
              <a:rPr lang="ru-RU" b="1" dirty="0" smtClean="0">
                <a:solidFill>
                  <a:schemeClr val="accent1">
                    <a:lumMod val="75000"/>
                  </a:schemeClr>
                </a:solidFill>
              </a:rPr>
              <a:t>КРАТКАЯ ВЕРСИЯ</a:t>
            </a:r>
            <a:endParaRPr lang="ru-RU" b="1" dirty="0">
              <a:solidFill>
                <a:schemeClr val="accent1">
                  <a:lumMod val="75000"/>
                </a:schemeClr>
              </a:solidFill>
            </a:endParaRPr>
          </a:p>
        </p:txBody>
      </p:sp>
    </p:spTree>
    <p:extLst>
      <p:ext uri="{BB962C8B-B14F-4D97-AF65-F5344CB8AC3E}">
        <p14:creationId xmlns:p14="http://schemas.microsoft.com/office/powerpoint/2010/main" val="127280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ОТРАСЛЕВЫЕ СТРАТЕГИИ</a:t>
            </a:r>
            <a:endParaRPr lang="ru-RU" sz="2800" b="1" dirty="0">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816352151"/>
              </p:ext>
            </p:extLst>
          </p:nvPr>
        </p:nvGraphicFramePr>
        <p:xfrm>
          <a:off x="2031999" y="1172891"/>
          <a:ext cx="8400111" cy="4482720"/>
        </p:xfrm>
        <a:graphic>
          <a:graphicData uri="http://schemas.openxmlformats.org/drawingml/2006/table">
            <a:tbl>
              <a:tblPr firstRow="1" bandRow="1">
                <a:tableStyleId>{5940675A-B579-460E-94D1-54222C63F5DA}</a:tableStyleId>
              </a:tblPr>
              <a:tblGrid>
                <a:gridCol w="1055492">
                  <a:extLst>
                    <a:ext uri="{9D8B030D-6E8A-4147-A177-3AD203B41FA5}">
                      <a16:colId xmlns="" xmlns:a16="http://schemas.microsoft.com/office/drawing/2014/main" val="20000"/>
                    </a:ext>
                  </a:extLst>
                </a:gridCol>
                <a:gridCol w="7344619">
                  <a:extLst>
                    <a:ext uri="{9D8B030D-6E8A-4147-A177-3AD203B41FA5}">
                      <a16:colId xmlns="" xmlns:a16="http://schemas.microsoft.com/office/drawing/2014/main" val="20001"/>
                    </a:ext>
                  </a:extLst>
                </a:gridCol>
              </a:tblGrid>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Будут сформированы отраслевые</a:t>
                      </a:r>
                      <a:r>
                        <a:rPr lang="ru-RU" baseline="0" dirty="0" smtClean="0"/>
                        <a:t> рабочие группы</a:t>
                      </a:r>
                    </a:p>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252000">
                <a:tc>
                  <a:txBody>
                    <a:bodyPr/>
                    <a:lstStyle/>
                    <a:p>
                      <a:endParaRPr lang="ru-R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Рабочие группы будут обеспечены методическими материалами по организации разработки отраслевых стратегий, а также типовыми макетами отраслевых</a:t>
                      </a:r>
                      <a:r>
                        <a:rPr lang="ru-RU" baseline="0" dirty="0" smtClean="0"/>
                        <a:t> стратегий</a:t>
                      </a:r>
                      <a:endParaRPr lang="ru-RU"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252000">
                <a:tc>
                  <a:txBody>
                    <a:bodyPr/>
                    <a:lstStyle/>
                    <a:p>
                      <a:endParaRPr lang="ru-RU" sz="1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Под</a:t>
                      </a:r>
                      <a:r>
                        <a:rPr lang="ru-RU" baseline="0" dirty="0" smtClean="0"/>
                        <a:t> руководством</a:t>
                      </a:r>
                      <a:r>
                        <a:rPr lang="ru-RU" dirty="0" smtClean="0"/>
                        <a:t> прошедших</a:t>
                      </a:r>
                      <a:r>
                        <a:rPr lang="ru-RU" baseline="0" dirty="0" smtClean="0"/>
                        <a:t> обучение модераторов пройдут отраслевые стратегические сессии</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252000">
                <a:tc>
                  <a:txBody>
                    <a:bodyPr/>
                    <a:lstStyle/>
                    <a:p>
                      <a:endParaRPr lang="ru-RU" sz="1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При участии методического</a:t>
                      </a:r>
                      <a:r>
                        <a:rPr lang="ru-RU" baseline="0" dirty="0" smtClean="0"/>
                        <a:t> штаба Минэкономразвития и поддержке консультантов будут разработаны отраслевые стратегии</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252000">
                <a:tc>
                  <a:txBody>
                    <a:bodyPr/>
                    <a:lstStyle/>
                    <a:p>
                      <a:endParaRPr lang="ru-RU" sz="1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Презентации отраслевых стратегий будут представлены Рабочей группе и Губернатору</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bl>
          </a:graphicData>
        </a:graphic>
      </p:graphicFrame>
      <p:pic>
        <p:nvPicPr>
          <p:cNvPr id="4" name="Picture 16" descr="https://interpreterfoundation.org/wp-content/uploads/2018/10/icon-roundtable.png"/>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176295" y="3263032"/>
            <a:ext cx="586863" cy="5868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cdn.onlinewebfonts.com/svg/img_127487.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1435" y="2251617"/>
            <a:ext cx="618034" cy="6028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7.pngwing.com/pngs/857/563/png-transparent-group-work-computer-icons-student-student-text-class-people.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10000" b="87174" l="870" r="99457">
                        <a14:foregroundMark x1="51522" y1="45978" x2="51522" y2="45978"/>
                        <a14:foregroundMark x1="87826" y1="30217" x2="87826" y2="30217"/>
                        <a14:foregroundMark x1="10978" y1="30870" x2="10978" y2="30870"/>
                        <a14:foregroundMark x1="51848" y1="19130" x2="51848" y2="19130"/>
                        <a14:foregroundMark x1="55870" y1="29674" x2="55870" y2="29674"/>
                      </a14:backgroundRemoval>
                    </a14:imgEffect>
                  </a14:imgLayer>
                </a14:imgProps>
              </a:ext>
              <a:ext uri="{28A0092B-C50C-407E-A947-70E740481C1C}">
                <a14:useLocalDpi xmlns:a14="http://schemas.microsoft.com/office/drawing/2010/main" val="0"/>
              </a:ext>
            </a:extLst>
          </a:blip>
          <a:srcRect t="12542" b="12576"/>
          <a:stretch/>
        </p:blipFill>
        <p:spPr bwMode="auto">
          <a:xfrm>
            <a:off x="2145867" y="1248355"/>
            <a:ext cx="647718" cy="485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s://st2.depositphotos.com/6708842/12041/i/950/depositphotos_120410246-stock-photo-arrow-graph-on-whit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703" t="9771" r="21189" b="16325"/>
          <a:stretch/>
        </p:blipFill>
        <p:spPr bwMode="auto">
          <a:xfrm>
            <a:off x="2195158" y="5037261"/>
            <a:ext cx="549135" cy="5491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cdn.onlinewebfonts.com/svg/download_464931.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69486" y="4134678"/>
            <a:ext cx="587414" cy="60724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я соединительная линия 9"/>
          <p:cNvCxnSpPr>
            <a:stCxn id="6" idx="2"/>
          </p:cNvCxnSpPr>
          <p:nvPr/>
        </p:nvCxnSpPr>
        <p:spPr>
          <a:xfrm>
            <a:off x="2469726" y="1733384"/>
            <a:ext cx="0" cy="518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2463193" y="2854516"/>
            <a:ext cx="3267" cy="564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2456875" y="3753015"/>
            <a:ext cx="7951" cy="485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2458122" y="4757822"/>
            <a:ext cx="7951" cy="48502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73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ОТРАСЛЕВЫЕ СТРАТЕГИИ</a:t>
            </a:r>
            <a:endParaRPr lang="ru-RU" sz="2800" b="1" dirty="0">
              <a:latin typeface="Arial" panose="020B0604020202020204" pitchFamily="34" charset="0"/>
              <a:cs typeface="Arial" panose="020B0604020202020204" pitchFamily="34" charset="0"/>
            </a:endParaRPr>
          </a:p>
        </p:txBody>
      </p:sp>
      <p:sp>
        <p:nvSpPr>
          <p:cNvPr id="3" name="TextBox 2"/>
          <p:cNvSpPr txBox="1"/>
          <p:nvPr/>
        </p:nvSpPr>
        <p:spPr>
          <a:xfrm rot="20604066">
            <a:off x="591446" y="2728476"/>
            <a:ext cx="4385733" cy="1477328"/>
          </a:xfrm>
          <a:prstGeom prst="rect">
            <a:avLst/>
          </a:prstGeom>
          <a:noFill/>
          <a:ln>
            <a:solidFill>
              <a:srgbClr val="FF0000"/>
            </a:solidFill>
          </a:ln>
        </p:spPr>
        <p:txBody>
          <a:bodyPr wrap="square" rtlCol="0">
            <a:spAutoFit/>
          </a:bodyPr>
          <a:lstStyle/>
          <a:p>
            <a:pPr algn="ctr"/>
            <a:r>
              <a:rPr lang="ru-RU" b="1" dirty="0" smtClean="0">
                <a:solidFill>
                  <a:srgbClr val="FF0000"/>
                </a:solidFill>
              </a:rPr>
              <a:t>Макет отраслевой стратегии</a:t>
            </a:r>
          </a:p>
          <a:p>
            <a:pPr algn="ctr"/>
            <a:endParaRPr lang="ru-RU" b="1" dirty="0">
              <a:solidFill>
                <a:srgbClr val="FF0000"/>
              </a:solidFill>
            </a:endParaRPr>
          </a:p>
          <a:p>
            <a:pPr algn="ctr"/>
            <a:r>
              <a:rPr lang="ru-RU" b="1" dirty="0" smtClean="0">
                <a:solidFill>
                  <a:srgbClr val="FF0000"/>
                </a:solidFill>
              </a:rPr>
              <a:t>в разработке</a:t>
            </a:r>
          </a:p>
          <a:p>
            <a:pPr algn="ctr"/>
            <a:endParaRPr lang="ru-RU" b="1" dirty="0">
              <a:solidFill>
                <a:srgbClr val="FF0000"/>
              </a:solidFill>
            </a:endParaRPr>
          </a:p>
          <a:p>
            <a:pPr algn="ctr"/>
            <a:r>
              <a:rPr lang="ru-RU" b="1" dirty="0" smtClean="0">
                <a:solidFill>
                  <a:srgbClr val="FF0000"/>
                </a:solidFill>
              </a:rPr>
              <a:t>Будет представлен до 15 апреля 2021</a:t>
            </a:r>
            <a:endParaRPr lang="ru-RU" b="1" dirty="0">
              <a:solidFill>
                <a:srgbClr val="FF0000"/>
              </a:solidFill>
            </a:endParaRPr>
          </a:p>
        </p:txBody>
      </p:sp>
      <p:sp>
        <p:nvSpPr>
          <p:cNvPr id="4" name="TextBox 3"/>
          <p:cNvSpPr txBox="1"/>
          <p:nvPr/>
        </p:nvSpPr>
        <p:spPr>
          <a:xfrm rot="20604066">
            <a:off x="6574629" y="3237134"/>
            <a:ext cx="4385733" cy="1477328"/>
          </a:xfrm>
          <a:prstGeom prst="rect">
            <a:avLst/>
          </a:prstGeom>
          <a:noFill/>
          <a:ln>
            <a:solidFill>
              <a:srgbClr val="FF0000"/>
            </a:solidFill>
          </a:ln>
        </p:spPr>
        <p:txBody>
          <a:bodyPr wrap="square" rtlCol="0">
            <a:spAutoFit/>
          </a:bodyPr>
          <a:lstStyle/>
          <a:p>
            <a:pPr algn="ctr"/>
            <a:r>
              <a:rPr lang="ru-RU" b="1" dirty="0" smtClean="0">
                <a:solidFill>
                  <a:srgbClr val="FF0000"/>
                </a:solidFill>
              </a:rPr>
              <a:t>Бриф отраслевой стратегии</a:t>
            </a:r>
          </a:p>
          <a:p>
            <a:pPr algn="ctr"/>
            <a:endParaRPr lang="ru-RU" b="1" dirty="0">
              <a:solidFill>
                <a:srgbClr val="FF0000"/>
              </a:solidFill>
            </a:endParaRPr>
          </a:p>
          <a:p>
            <a:pPr algn="ctr"/>
            <a:r>
              <a:rPr lang="ru-RU" b="1" dirty="0" smtClean="0">
                <a:solidFill>
                  <a:srgbClr val="FF0000"/>
                </a:solidFill>
              </a:rPr>
              <a:t>в разработке</a:t>
            </a:r>
          </a:p>
          <a:p>
            <a:pPr algn="ctr"/>
            <a:endParaRPr lang="ru-RU" b="1" dirty="0">
              <a:solidFill>
                <a:srgbClr val="FF0000"/>
              </a:solidFill>
            </a:endParaRPr>
          </a:p>
          <a:p>
            <a:pPr algn="ctr"/>
            <a:r>
              <a:rPr lang="ru-RU" b="1" dirty="0" smtClean="0">
                <a:solidFill>
                  <a:srgbClr val="FF0000"/>
                </a:solidFill>
              </a:rPr>
              <a:t>Будет представлен до 30 апреля 2021</a:t>
            </a:r>
            <a:endParaRPr lang="ru-RU" b="1" dirty="0">
              <a:solidFill>
                <a:srgbClr val="FF0000"/>
              </a:solidFill>
            </a:endParaRPr>
          </a:p>
        </p:txBody>
      </p:sp>
    </p:spTree>
    <p:extLst>
      <p:ext uri="{BB962C8B-B14F-4D97-AF65-F5344CB8AC3E}">
        <p14:creationId xmlns:p14="http://schemas.microsoft.com/office/powerpoint/2010/main" val="1517552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ПРЕДИСЛОВИЕ</a:t>
            </a:r>
            <a:endParaRPr lang="ru-RU" sz="2800" b="1" dirty="0">
              <a:latin typeface="Arial" panose="020B060402020202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99834778"/>
              </p:ext>
            </p:extLst>
          </p:nvPr>
        </p:nvGraphicFramePr>
        <p:xfrm>
          <a:off x="613833" y="1083733"/>
          <a:ext cx="10964334" cy="5255760"/>
        </p:xfrm>
        <a:graphic>
          <a:graphicData uri="http://schemas.openxmlformats.org/drawingml/2006/table">
            <a:tbl>
              <a:tblPr firstRow="1" bandRow="1">
                <a:tableStyleId>{5940675A-B579-460E-94D1-54222C63F5DA}</a:tableStyleId>
              </a:tblPr>
              <a:tblGrid>
                <a:gridCol w="897467">
                  <a:extLst>
                    <a:ext uri="{9D8B030D-6E8A-4147-A177-3AD203B41FA5}">
                      <a16:colId xmlns="" xmlns:a16="http://schemas.microsoft.com/office/drawing/2014/main" val="20000"/>
                    </a:ext>
                  </a:extLst>
                </a:gridCol>
                <a:gridCol w="10066867">
                  <a:extLst>
                    <a:ext uri="{9D8B030D-6E8A-4147-A177-3AD203B41FA5}">
                      <a16:colId xmlns="" xmlns:a16="http://schemas.microsoft.com/office/drawing/2014/main" val="20001"/>
                    </a:ext>
                  </a:extLst>
                </a:gridCol>
              </a:tblGrid>
              <a:tr h="1080000">
                <a:tc>
                  <a:txBody>
                    <a:bodyPr/>
                    <a:lstStyle/>
                    <a:p>
                      <a:endParaRPr lang="ru-RU"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just"/>
                      <a:r>
                        <a:rPr lang="ru-RU" sz="1600" dirty="0" smtClean="0"/>
                        <a:t>Минэкономразвития Камчатского края на основе разработок Минэкономразвития России и ФГБОУ ВО «</a:t>
                      </a:r>
                      <a:r>
                        <a:rPr lang="ru-RU" sz="1600" dirty="0" err="1" smtClean="0"/>
                        <a:t>РАНХиГС</a:t>
                      </a:r>
                      <a:r>
                        <a:rPr lang="ru-RU" sz="1600" dirty="0" smtClean="0"/>
                        <a:t>» подготовлены </a:t>
                      </a:r>
                      <a:r>
                        <a:rPr lang="ru-RU" sz="1600" b="1" dirty="0" smtClean="0">
                          <a:solidFill>
                            <a:srgbClr val="0070C0"/>
                          </a:solidFill>
                        </a:rPr>
                        <a:t>методические рекомендации </a:t>
                      </a:r>
                      <a:r>
                        <a:rPr lang="ru-RU" sz="1600" dirty="0" smtClean="0"/>
                        <a:t>по разработке Стратегии социально-экономического развития Камчатского края до 2035 года. Это – пошаговая инструкция, объясняющая порядок выполнения работ, какие документы и в каком формате должны быть разработаны на каждом этапе работы. Мы постарались изложить всё максимально просто и наглядно, чтобы любой участник, вошедший в процесс подготовки, понял, что и как мы хотим сделать, какой результат получить. </a:t>
                      </a:r>
                      <a:endParaRPr lang="ru-RU"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40000">
                <a:tc>
                  <a:txBody>
                    <a:bodyPr/>
                    <a:lstStyle/>
                    <a:p>
                      <a:endParaRPr lang="ru-RU" sz="16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080000">
                <a:tc>
                  <a:txBody>
                    <a:bodyPr/>
                    <a:lstStyle/>
                    <a:p>
                      <a:endParaRPr lang="ru-RU"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just"/>
                      <a:r>
                        <a:rPr lang="ru-RU" sz="1600" dirty="0" smtClean="0"/>
                        <a:t>Методические рекомендации – живой документ, который будет </a:t>
                      </a:r>
                      <a:r>
                        <a:rPr lang="ru-RU" sz="1600" b="1" dirty="0" smtClean="0">
                          <a:solidFill>
                            <a:srgbClr val="0070C0"/>
                          </a:solidFill>
                        </a:rPr>
                        <a:t>дополняться и совершенствоваться </a:t>
                      </a:r>
                      <a:r>
                        <a:rPr lang="ru-RU" sz="1600" dirty="0" smtClean="0"/>
                        <a:t>в процессе работы. Мы будем собирать обратную связь от рабочих групп, добавлять примеры того, как надо (и как не надо) готовить отдельные разделы, добавлять ответы на часто возникающие вопросы, конкретизировать формат материалов, и т.п. Обновленные методические рекомендации будут рассылаться всем участникам процесса по мере их обновления. Чтобы не запутаться, на титульном листе всегда будет стоять дата. </a:t>
                      </a:r>
                      <a:endParaRPr lang="ru-RU"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540000">
                <a:tc>
                  <a:txBody>
                    <a:bodyPr/>
                    <a:lstStyle/>
                    <a:p>
                      <a:endParaRPr lang="ru-RU" sz="16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1080000">
                <a:tc>
                  <a:txBody>
                    <a:bodyPr/>
                    <a:lstStyle/>
                    <a:p>
                      <a:endParaRPr lang="ru-RU"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just"/>
                      <a:r>
                        <a:rPr lang="ru-RU" sz="1600" dirty="0" smtClean="0"/>
                        <a:t>Для оперативной связи, ответов на возникающие вопросы сформирован </a:t>
                      </a:r>
                      <a:r>
                        <a:rPr lang="ru-RU" sz="1600" b="1" dirty="0" smtClean="0">
                          <a:solidFill>
                            <a:srgbClr val="0070C0"/>
                          </a:solidFill>
                        </a:rPr>
                        <a:t>методический штаб </a:t>
                      </a:r>
                      <a:r>
                        <a:rPr lang="ru-RU" sz="1600" dirty="0" smtClean="0"/>
                        <a:t>на базе Минэкономразвития Камчатского края. Представители штаба будут участвовать во всех рабочих группах. За</a:t>
                      </a:r>
                      <a:r>
                        <a:rPr lang="ru-RU" sz="1600" baseline="0" dirty="0" smtClean="0"/>
                        <a:t> работу штаба отвечает министр – Морозова Ю.С. (41-25-24; </a:t>
                      </a:r>
                      <a:r>
                        <a:rPr lang="en-US" sz="1600" baseline="0" dirty="0" smtClean="0">
                          <a:hlinkClick r:id="rId2"/>
                        </a:rPr>
                        <a:t>MorozovaUS@kamgov.ru</a:t>
                      </a:r>
                      <a:r>
                        <a:rPr lang="en-US" sz="1600" baseline="0" dirty="0" smtClean="0"/>
                        <a:t>)</a:t>
                      </a:r>
                      <a:r>
                        <a:rPr lang="ru-RU" sz="1600" baseline="0" dirty="0" smtClean="0"/>
                        <a:t>. По всем вопросам можно также обращаться к заместителю министра </a:t>
                      </a:r>
                      <a:r>
                        <a:rPr lang="ru-RU" sz="1600" baseline="0" dirty="0" err="1" smtClean="0"/>
                        <a:t>Мандрик</a:t>
                      </a:r>
                      <a:r>
                        <a:rPr lang="ru-RU" sz="1600" baseline="0" dirty="0" smtClean="0"/>
                        <a:t> И.Э. (42-56-56; </a:t>
                      </a:r>
                      <a:r>
                        <a:rPr lang="en-US" sz="1600" baseline="0" dirty="0" smtClean="0">
                          <a:hlinkClick r:id="rId3"/>
                        </a:rPr>
                        <a:t>MandrikIE@kamgov.ru</a:t>
                      </a:r>
                      <a:r>
                        <a:rPr lang="en-US" sz="1600" baseline="0" dirty="0" smtClean="0"/>
                        <a:t>) </a:t>
                      </a:r>
                      <a:r>
                        <a:rPr lang="ru-RU" sz="1600" baseline="0" dirty="0" smtClean="0"/>
                        <a:t>и к начальнику отдела экономического анализа и стратегического планирования Рожковой М.А. (42-38-01; </a:t>
                      </a:r>
                      <a:r>
                        <a:rPr lang="en-US" sz="1600" baseline="0" dirty="0" smtClean="0">
                          <a:hlinkClick r:id="rId4"/>
                        </a:rPr>
                        <a:t>RozhkovaMA@kamgov.ru</a:t>
                      </a:r>
                      <a:r>
                        <a:rPr lang="ru-RU" sz="1600" baseline="0" dirty="0" smtClean="0"/>
                        <a:t>) </a:t>
                      </a:r>
                      <a:endParaRPr lang="ru-RU"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bl>
          </a:graphicData>
        </a:graphic>
      </p:graphicFrame>
      <p:pic>
        <p:nvPicPr>
          <p:cNvPr id="4" name="Picture 6" descr="https://complectmag.ru/image/data/icon/Re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833" y="1405465"/>
            <a:ext cx="897467" cy="8974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telemat.co.uk/wp-content/uploads/2015/09/Increase-efficienc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243" r="8984"/>
          <a:stretch/>
        </p:blipFill>
        <p:spPr bwMode="auto">
          <a:xfrm>
            <a:off x="613833" y="3322161"/>
            <a:ext cx="897467" cy="1106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s://st2.depositphotos.com/5266903/8762/v/950/depositphotos_87625390-stock-illustration-attach-document-ic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72" r="12989"/>
          <a:stretch/>
        </p:blipFill>
        <p:spPr bwMode="auto">
          <a:xfrm>
            <a:off x="613832" y="5088996"/>
            <a:ext cx="897467" cy="111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208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ПРОСТРАНСТВЕННОЕ РАЗВИТИЕ</a:t>
            </a:r>
            <a:endParaRPr lang="ru-RU" sz="2800" b="1" dirty="0">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735892968"/>
              </p:ext>
            </p:extLst>
          </p:nvPr>
        </p:nvGraphicFramePr>
        <p:xfrm>
          <a:off x="556592" y="1093377"/>
          <a:ext cx="5772646" cy="4758072"/>
        </p:xfrm>
        <a:graphic>
          <a:graphicData uri="http://schemas.openxmlformats.org/drawingml/2006/table">
            <a:tbl>
              <a:tblPr firstRow="1" bandRow="1">
                <a:tableStyleId>{5940675A-B579-460E-94D1-54222C63F5DA}</a:tableStyleId>
              </a:tblPr>
              <a:tblGrid>
                <a:gridCol w="858740">
                  <a:extLst>
                    <a:ext uri="{9D8B030D-6E8A-4147-A177-3AD203B41FA5}">
                      <a16:colId xmlns="" xmlns:a16="http://schemas.microsoft.com/office/drawing/2014/main" val="20000"/>
                    </a:ext>
                  </a:extLst>
                </a:gridCol>
                <a:gridCol w="4913906">
                  <a:extLst>
                    <a:ext uri="{9D8B030D-6E8A-4147-A177-3AD203B41FA5}">
                      <a16:colId xmlns="" xmlns:a16="http://schemas.microsoft.com/office/drawing/2014/main" val="20001"/>
                    </a:ext>
                  </a:extLst>
                </a:gridCol>
              </a:tblGrid>
              <a:tr h="776852">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В стратегии будет предусмотрен не только отраслевой, но и территориальный разрез</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450081">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939725">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Для каждого муниципального района будут определены ключевые вызовы и угрозы, а также преимущества</a:t>
                      </a:r>
                      <a:r>
                        <a:rPr lang="ru-RU" baseline="0" dirty="0" smtClean="0"/>
                        <a:t> и возможности</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450081">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776852">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Для каждого муниципального района будет</a:t>
                      </a:r>
                      <a:r>
                        <a:rPr lang="ru-RU" baseline="0" dirty="0" smtClean="0"/>
                        <a:t> сформирован набор стратегических инициатив</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450081">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776852">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На базе стратегических инициатив для каждого района будет уточнен перечень ключевых проектов</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sp>
        <p:nvSpPr>
          <p:cNvPr id="3" name="TextBox 2"/>
          <p:cNvSpPr txBox="1"/>
          <p:nvPr/>
        </p:nvSpPr>
        <p:spPr>
          <a:xfrm>
            <a:off x="7172076" y="734284"/>
            <a:ext cx="4540195" cy="369332"/>
          </a:xfrm>
          <a:prstGeom prst="rect">
            <a:avLst/>
          </a:prstGeom>
          <a:noFill/>
        </p:spPr>
        <p:txBody>
          <a:bodyPr wrap="square" rtlCol="0">
            <a:spAutoFit/>
          </a:bodyPr>
          <a:lstStyle/>
          <a:p>
            <a:pPr algn="ctr"/>
            <a:r>
              <a:rPr lang="ru-RU" b="1" dirty="0" smtClean="0">
                <a:solidFill>
                  <a:schemeClr val="accent1">
                    <a:lumMod val="75000"/>
                  </a:schemeClr>
                </a:solidFill>
              </a:rPr>
              <a:t>Пространственная проекция кластеров</a:t>
            </a:r>
            <a:endParaRPr lang="ru-RU" b="1" dirty="0">
              <a:solidFill>
                <a:schemeClr val="accent1">
                  <a:lumMod val="75000"/>
                </a:schemeClr>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053084902"/>
              </p:ext>
            </p:extLst>
          </p:nvPr>
        </p:nvGraphicFramePr>
        <p:xfrm>
          <a:off x="7036903" y="1172890"/>
          <a:ext cx="4810540" cy="2225040"/>
        </p:xfrm>
        <a:graphic>
          <a:graphicData uri="http://schemas.openxmlformats.org/drawingml/2006/table">
            <a:tbl>
              <a:tblPr firstRow="1" bandRow="1">
                <a:tableStyleId>{5C22544A-7EE6-4342-B048-85BDC9FD1C3A}</a:tableStyleId>
              </a:tblPr>
              <a:tblGrid>
                <a:gridCol w="1359673">
                  <a:extLst>
                    <a:ext uri="{9D8B030D-6E8A-4147-A177-3AD203B41FA5}">
                      <a16:colId xmlns="" xmlns:a16="http://schemas.microsoft.com/office/drawing/2014/main" val="20000"/>
                    </a:ext>
                  </a:extLst>
                </a:gridCol>
                <a:gridCol w="1192696">
                  <a:extLst>
                    <a:ext uri="{9D8B030D-6E8A-4147-A177-3AD203B41FA5}">
                      <a16:colId xmlns="" xmlns:a16="http://schemas.microsoft.com/office/drawing/2014/main" val="20001"/>
                    </a:ext>
                  </a:extLst>
                </a:gridCol>
                <a:gridCol w="1055536">
                  <a:extLst>
                    <a:ext uri="{9D8B030D-6E8A-4147-A177-3AD203B41FA5}">
                      <a16:colId xmlns="" xmlns:a16="http://schemas.microsoft.com/office/drawing/2014/main" val="20002"/>
                    </a:ext>
                  </a:extLst>
                </a:gridCol>
                <a:gridCol w="1202635">
                  <a:extLst>
                    <a:ext uri="{9D8B030D-6E8A-4147-A177-3AD203B41FA5}">
                      <a16:colId xmlns="" xmlns:a16="http://schemas.microsoft.com/office/drawing/2014/main" val="20003"/>
                    </a:ext>
                  </a:extLst>
                </a:gridCol>
              </a:tblGrid>
              <a:tr h="370840">
                <a:tc rowSpan="2">
                  <a:txBody>
                    <a:bodyPr/>
                    <a:lstStyle/>
                    <a:p>
                      <a:pPr algn="ctr"/>
                      <a:r>
                        <a:rPr lang="ru-RU" sz="1200" dirty="0" smtClean="0"/>
                        <a:t>Муниципальный район / Городской округ</a:t>
                      </a:r>
                      <a:endParaRPr lang="ru-RU" sz="1200" dirty="0"/>
                    </a:p>
                  </a:txBody>
                  <a:tcPr/>
                </a:tc>
                <a:tc gridSpan="3">
                  <a:txBody>
                    <a:bodyPr/>
                    <a:lstStyle/>
                    <a:p>
                      <a:pPr algn="ctr"/>
                      <a:r>
                        <a:rPr lang="ru-RU" sz="1200" dirty="0" smtClean="0"/>
                        <a:t>Кластеры</a:t>
                      </a:r>
                      <a:endParaRPr lang="ru-RU" sz="1200" dirty="0"/>
                    </a:p>
                  </a:txBody>
                  <a:tcPr/>
                </a:tc>
                <a:tc hMerge="1">
                  <a:txBody>
                    <a:bodyPr/>
                    <a:lstStyle/>
                    <a:p>
                      <a:pPr algn="ctr"/>
                      <a:endParaRPr lang="ru-RU" sz="1200" dirty="0"/>
                    </a:p>
                  </a:txBody>
                  <a:tcPr/>
                </a:tc>
                <a:tc hMerge="1">
                  <a:txBody>
                    <a:bodyPr/>
                    <a:lstStyle/>
                    <a:p>
                      <a:pPr algn="ctr"/>
                      <a:endParaRPr lang="ru-RU" sz="1200" dirty="0"/>
                    </a:p>
                  </a:txBody>
                  <a:tcPr/>
                </a:tc>
                <a:extLst>
                  <a:ext uri="{0D108BD9-81ED-4DB2-BD59-A6C34878D82A}">
                    <a16:rowId xmlns="" xmlns:a16="http://schemas.microsoft.com/office/drawing/2014/main" val="10000"/>
                  </a:ext>
                </a:extLst>
              </a:tr>
              <a:tr h="370840">
                <a:tc vMerge="1">
                  <a:txBody>
                    <a:bodyPr/>
                    <a:lstStyle/>
                    <a:p>
                      <a:pPr algn="ctr"/>
                      <a:endParaRPr lang="ru-RU" sz="1200" dirty="0"/>
                    </a:p>
                  </a:txBody>
                  <a:tcPr/>
                </a:tc>
                <a:tc>
                  <a:txBody>
                    <a:bodyPr/>
                    <a:lstStyle/>
                    <a:p>
                      <a:pPr algn="ctr"/>
                      <a:r>
                        <a:rPr lang="ru-RU" sz="1050" dirty="0" smtClean="0"/>
                        <a:t>Судоремонтный</a:t>
                      </a:r>
                      <a:endParaRPr lang="ru-RU" sz="1050" dirty="0"/>
                    </a:p>
                  </a:txBody>
                  <a:tcPr/>
                </a:tc>
                <a:tc>
                  <a:txBody>
                    <a:bodyPr/>
                    <a:lstStyle/>
                    <a:p>
                      <a:pPr algn="ctr"/>
                      <a:r>
                        <a:rPr lang="ru-RU" sz="1050" dirty="0" smtClean="0"/>
                        <a:t>Туристический</a:t>
                      </a:r>
                      <a:endParaRPr lang="ru-RU" sz="1050" dirty="0"/>
                    </a:p>
                  </a:txBody>
                  <a:tcPr/>
                </a:tc>
                <a:tc>
                  <a:txBody>
                    <a:bodyPr/>
                    <a:lstStyle/>
                    <a:p>
                      <a:pPr algn="ctr"/>
                      <a:r>
                        <a:rPr lang="ru-RU" sz="1200" dirty="0" smtClean="0"/>
                        <a:t>.</a:t>
                      </a:r>
                      <a:r>
                        <a:rPr lang="ru-RU" sz="1200" baseline="0" dirty="0" smtClean="0"/>
                        <a:t> . . </a:t>
                      </a:r>
                      <a:endParaRPr lang="ru-RU" sz="1200" dirty="0"/>
                    </a:p>
                  </a:txBody>
                  <a:tcPr/>
                </a:tc>
                <a:extLst>
                  <a:ext uri="{0D108BD9-81ED-4DB2-BD59-A6C34878D82A}">
                    <a16:rowId xmlns="" xmlns:a16="http://schemas.microsoft.com/office/drawing/2014/main" val="10001"/>
                  </a:ext>
                </a:extLst>
              </a:tr>
              <a:tr h="370840">
                <a:tc>
                  <a:txBody>
                    <a:bodyPr/>
                    <a:lstStyle/>
                    <a:p>
                      <a:pPr algn="ctr"/>
                      <a:r>
                        <a:rPr lang="ru-RU" sz="1200" dirty="0" smtClean="0"/>
                        <a:t>ПКГО</a:t>
                      </a:r>
                      <a:endParaRPr lang="ru-RU" sz="1200" dirty="0"/>
                    </a:p>
                  </a:txBody>
                  <a:tcPr/>
                </a:tc>
                <a:tc>
                  <a:txBody>
                    <a:bodyPr/>
                    <a:lstStyle/>
                    <a:p>
                      <a:pPr algn="ctr"/>
                      <a:r>
                        <a:rPr lang="ru-RU" sz="1200" dirty="0" smtClean="0"/>
                        <a:t>*</a:t>
                      </a:r>
                      <a:endParaRPr lang="ru-RU" sz="1200" dirty="0"/>
                    </a:p>
                  </a:txBody>
                  <a:tcPr/>
                </a:tc>
                <a:tc>
                  <a:txBody>
                    <a:bodyPr/>
                    <a:lstStyle/>
                    <a:p>
                      <a:pPr algn="ctr"/>
                      <a:endParaRPr lang="ru-RU" sz="1200"/>
                    </a:p>
                  </a:txBody>
                  <a:tcPr/>
                </a:tc>
                <a:tc>
                  <a:txBody>
                    <a:bodyPr/>
                    <a:lstStyle/>
                    <a:p>
                      <a:pPr algn="ctr"/>
                      <a:endParaRPr lang="ru-RU" sz="1200"/>
                    </a:p>
                  </a:txBody>
                  <a:tcPr/>
                </a:tc>
                <a:extLst>
                  <a:ext uri="{0D108BD9-81ED-4DB2-BD59-A6C34878D82A}">
                    <a16:rowId xmlns="" xmlns:a16="http://schemas.microsoft.com/office/drawing/2014/main" val="10002"/>
                  </a:ext>
                </a:extLst>
              </a:tr>
              <a:tr h="370840">
                <a:tc>
                  <a:txBody>
                    <a:bodyPr/>
                    <a:lstStyle/>
                    <a:p>
                      <a:pPr algn="ctr"/>
                      <a:r>
                        <a:rPr lang="ru-RU" sz="1200" dirty="0" smtClean="0"/>
                        <a:t>ВГО</a:t>
                      </a:r>
                      <a:endParaRPr lang="ru-RU" sz="1200" dirty="0"/>
                    </a:p>
                  </a:txBody>
                  <a:tcPr/>
                </a:tc>
                <a:tc>
                  <a:txBody>
                    <a:bodyPr/>
                    <a:lstStyle/>
                    <a:p>
                      <a:pPr algn="ctr"/>
                      <a:r>
                        <a:rPr lang="ru-RU" sz="1200" dirty="0" smtClean="0"/>
                        <a:t>*</a:t>
                      </a:r>
                      <a:endParaRPr lang="ru-RU" sz="1200" dirty="0"/>
                    </a:p>
                  </a:txBody>
                  <a:tcPr/>
                </a:tc>
                <a:tc>
                  <a:txBody>
                    <a:bodyPr/>
                    <a:lstStyle/>
                    <a:p>
                      <a:pPr algn="ctr"/>
                      <a:endParaRPr lang="ru-RU" sz="1200"/>
                    </a:p>
                  </a:txBody>
                  <a:tcPr/>
                </a:tc>
                <a:tc>
                  <a:txBody>
                    <a:bodyPr/>
                    <a:lstStyle/>
                    <a:p>
                      <a:pPr algn="ctr"/>
                      <a:endParaRPr lang="ru-RU" sz="1200"/>
                    </a:p>
                  </a:txBody>
                  <a:tcPr/>
                </a:tc>
                <a:extLst>
                  <a:ext uri="{0D108BD9-81ED-4DB2-BD59-A6C34878D82A}">
                    <a16:rowId xmlns="" xmlns:a16="http://schemas.microsoft.com/office/drawing/2014/main" val="10003"/>
                  </a:ext>
                </a:extLst>
              </a:tr>
              <a:tr h="370840">
                <a:tc>
                  <a:txBody>
                    <a:bodyPr/>
                    <a:lstStyle/>
                    <a:p>
                      <a:pPr algn="ctr"/>
                      <a:r>
                        <a:rPr lang="ru-RU" sz="1200" dirty="0" err="1" smtClean="0"/>
                        <a:t>Елизовский</a:t>
                      </a:r>
                      <a:r>
                        <a:rPr lang="ru-RU" sz="1200" dirty="0" smtClean="0"/>
                        <a:t> МР</a:t>
                      </a:r>
                      <a:endParaRPr lang="ru-RU" sz="1200" dirty="0"/>
                    </a:p>
                  </a:txBody>
                  <a:tcPr/>
                </a:tc>
                <a:tc>
                  <a:txBody>
                    <a:bodyPr/>
                    <a:lstStyle/>
                    <a:p>
                      <a:pPr algn="ctr"/>
                      <a:endParaRPr lang="ru-RU" sz="1200"/>
                    </a:p>
                  </a:txBody>
                  <a:tcPr/>
                </a:tc>
                <a:tc>
                  <a:txBody>
                    <a:bodyPr/>
                    <a:lstStyle/>
                    <a:p>
                      <a:pPr algn="ctr"/>
                      <a:r>
                        <a:rPr lang="ru-RU" sz="1200" dirty="0" smtClean="0"/>
                        <a:t>*</a:t>
                      </a:r>
                      <a:endParaRPr lang="ru-RU" sz="1200" dirty="0"/>
                    </a:p>
                  </a:txBody>
                  <a:tcPr/>
                </a:tc>
                <a:tc>
                  <a:txBody>
                    <a:bodyPr/>
                    <a:lstStyle/>
                    <a:p>
                      <a:pPr algn="ctr"/>
                      <a:endParaRPr lang="ru-RU" sz="1200"/>
                    </a:p>
                  </a:txBody>
                  <a:tcPr/>
                </a:tc>
                <a:extLst>
                  <a:ext uri="{0D108BD9-81ED-4DB2-BD59-A6C34878D82A}">
                    <a16:rowId xmlns="" xmlns:a16="http://schemas.microsoft.com/office/drawing/2014/main" val="10004"/>
                  </a:ext>
                </a:extLst>
              </a:tr>
              <a:tr h="370840">
                <a:tc>
                  <a:txBody>
                    <a:bodyPr/>
                    <a:lstStyle/>
                    <a:p>
                      <a:pPr algn="ctr"/>
                      <a:r>
                        <a:rPr lang="ru-RU" sz="1200" dirty="0" smtClean="0"/>
                        <a:t>. . . </a:t>
                      </a:r>
                      <a:endParaRPr lang="ru-RU" sz="1200" dirty="0"/>
                    </a:p>
                  </a:txBody>
                  <a:tcPr/>
                </a:tc>
                <a:tc>
                  <a:txBody>
                    <a:bodyPr/>
                    <a:lstStyle/>
                    <a:p>
                      <a:pPr algn="ctr"/>
                      <a:endParaRPr lang="ru-RU" sz="1200" dirty="0"/>
                    </a:p>
                  </a:txBody>
                  <a:tcPr/>
                </a:tc>
                <a:tc>
                  <a:txBody>
                    <a:bodyPr/>
                    <a:lstStyle/>
                    <a:p>
                      <a:pPr algn="ctr"/>
                      <a:endParaRPr lang="ru-RU" sz="1200" dirty="0"/>
                    </a:p>
                  </a:txBody>
                  <a:tcPr/>
                </a:tc>
                <a:tc>
                  <a:txBody>
                    <a:bodyPr/>
                    <a:lstStyle/>
                    <a:p>
                      <a:pPr algn="ctr"/>
                      <a:endParaRPr lang="ru-RU" sz="1200" dirty="0"/>
                    </a:p>
                  </a:txBody>
                  <a:tcPr/>
                </a:tc>
                <a:extLst>
                  <a:ext uri="{0D108BD9-81ED-4DB2-BD59-A6C34878D82A}">
                    <a16:rowId xmlns="" xmlns:a16="http://schemas.microsoft.com/office/drawing/2014/main" val="10005"/>
                  </a:ext>
                </a:extLst>
              </a:tr>
            </a:tbl>
          </a:graphicData>
        </a:graphic>
      </p:graphicFrame>
      <p:sp>
        <p:nvSpPr>
          <p:cNvPr id="9" name="TextBox 8"/>
          <p:cNvSpPr txBox="1"/>
          <p:nvPr/>
        </p:nvSpPr>
        <p:spPr>
          <a:xfrm>
            <a:off x="7172075" y="3727893"/>
            <a:ext cx="4540195" cy="646331"/>
          </a:xfrm>
          <a:prstGeom prst="rect">
            <a:avLst/>
          </a:prstGeom>
          <a:noFill/>
        </p:spPr>
        <p:txBody>
          <a:bodyPr wrap="square" rtlCol="0">
            <a:spAutoFit/>
          </a:bodyPr>
          <a:lstStyle/>
          <a:p>
            <a:pPr algn="ctr"/>
            <a:r>
              <a:rPr lang="ru-RU" b="1" dirty="0" smtClean="0">
                <a:solidFill>
                  <a:schemeClr val="accent1">
                    <a:lumMod val="75000"/>
                  </a:schemeClr>
                </a:solidFill>
              </a:rPr>
              <a:t>Влияние проектов на запуск стратегических инициатив </a:t>
            </a:r>
            <a:endParaRPr lang="ru-RU" b="1" dirty="0">
              <a:solidFill>
                <a:schemeClr val="accent1">
                  <a:lumMod val="75000"/>
                </a:schemeClr>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552931232"/>
              </p:ext>
            </p:extLst>
          </p:nvPr>
        </p:nvGraphicFramePr>
        <p:xfrm>
          <a:off x="7506030" y="4496536"/>
          <a:ext cx="3856384" cy="1483360"/>
        </p:xfrm>
        <a:graphic>
          <a:graphicData uri="http://schemas.openxmlformats.org/drawingml/2006/table">
            <a:tbl>
              <a:tblPr firstRow="1" bandRow="1">
                <a:tableStyleId>{5C22544A-7EE6-4342-B048-85BDC9FD1C3A}</a:tableStyleId>
              </a:tblPr>
              <a:tblGrid>
                <a:gridCol w="964096">
                  <a:extLst>
                    <a:ext uri="{9D8B030D-6E8A-4147-A177-3AD203B41FA5}">
                      <a16:colId xmlns="" xmlns:a16="http://schemas.microsoft.com/office/drawing/2014/main" val="20000"/>
                    </a:ext>
                  </a:extLst>
                </a:gridCol>
                <a:gridCol w="964096">
                  <a:extLst>
                    <a:ext uri="{9D8B030D-6E8A-4147-A177-3AD203B41FA5}">
                      <a16:colId xmlns="" xmlns:a16="http://schemas.microsoft.com/office/drawing/2014/main" val="20001"/>
                    </a:ext>
                  </a:extLst>
                </a:gridCol>
                <a:gridCol w="964096">
                  <a:extLst>
                    <a:ext uri="{9D8B030D-6E8A-4147-A177-3AD203B41FA5}">
                      <a16:colId xmlns="" xmlns:a16="http://schemas.microsoft.com/office/drawing/2014/main" val="20002"/>
                    </a:ext>
                  </a:extLst>
                </a:gridCol>
                <a:gridCol w="964096">
                  <a:extLst>
                    <a:ext uri="{9D8B030D-6E8A-4147-A177-3AD203B41FA5}">
                      <a16:colId xmlns="" xmlns:a16="http://schemas.microsoft.com/office/drawing/2014/main" val="20003"/>
                    </a:ext>
                  </a:extLst>
                </a:gridCol>
              </a:tblGrid>
              <a:tr h="370840">
                <a:tc>
                  <a:txBody>
                    <a:bodyPr/>
                    <a:lstStyle/>
                    <a:p>
                      <a:pPr algn="ctr"/>
                      <a:r>
                        <a:rPr lang="ru-RU" sz="1200" dirty="0" smtClean="0"/>
                        <a:t>Проекты</a:t>
                      </a:r>
                      <a:endParaRPr lang="ru-RU" sz="1200" dirty="0"/>
                    </a:p>
                  </a:txBody>
                  <a:tcPr/>
                </a:tc>
                <a:tc gridSpan="3">
                  <a:txBody>
                    <a:bodyPr/>
                    <a:lstStyle/>
                    <a:p>
                      <a:pPr algn="ctr"/>
                      <a:r>
                        <a:rPr lang="ru-RU" sz="1200" dirty="0" smtClean="0"/>
                        <a:t>Приоритеты</a:t>
                      </a:r>
                      <a:endParaRPr lang="ru-RU" sz="1200" dirty="0"/>
                    </a:p>
                  </a:txBody>
                  <a:tcPr/>
                </a:tc>
                <a:tc hMerge="1">
                  <a:txBody>
                    <a:bodyPr/>
                    <a:lstStyle/>
                    <a:p>
                      <a:endParaRPr lang="ru-RU" sz="1200" dirty="0"/>
                    </a:p>
                  </a:txBody>
                  <a:tcPr/>
                </a:tc>
                <a:tc hMerge="1">
                  <a:txBody>
                    <a:bodyPr/>
                    <a:lstStyle/>
                    <a:p>
                      <a:endParaRPr lang="ru-RU" sz="1200" dirty="0"/>
                    </a:p>
                  </a:txBody>
                  <a:tcPr/>
                </a:tc>
                <a:extLst>
                  <a:ext uri="{0D108BD9-81ED-4DB2-BD59-A6C34878D82A}">
                    <a16:rowId xmlns="" xmlns:a16="http://schemas.microsoft.com/office/drawing/2014/main" val="10000"/>
                  </a:ext>
                </a:extLst>
              </a:tr>
              <a:tr h="370840">
                <a:tc>
                  <a:txBody>
                    <a:bodyPr/>
                    <a:lstStyle/>
                    <a:p>
                      <a:endParaRPr lang="ru-RU" sz="1200"/>
                    </a:p>
                  </a:txBody>
                  <a:tcPr/>
                </a:tc>
                <a:tc>
                  <a:txBody>
                    <a:bodyPr/>
                    <a:lstStyle/>
                    <a:p>
                      <a:endParaRPr lang="ru-RU" sz="1200"/>
                    </a:p>
                  </a:txBody>
                  <a:tcPr/>
                </a:tc>
                <a:tc>
                  <a:txBody>
                    <a:bodyPr/>
                    <a:lstStyle/>
                    <a:p>
                      <a:endParaRPr lang="ru-RU" sz="1200"/>
                    </a:p>
                  </a:txBody>
                  <a:tcPr/>
                </a:tc>
                <a:tc>
                  <a:txBody>
                    <a:bodyPr/>
                    <a:lstStyle/>
                    <a:p>
                      <a:endParaRPr lang="ru-RU" sz="1200"/>
                    </a:p>
                  </a:txBody>
                  <a:tcPr/>
                </a:tc>
                <a:extLst>
                  <a:ext uri="{0D108BD9-81ED-4DB2-BD59-A6C34878D82A}">
                    <a16:rowId xmlns="" xmlns:a16="http://schemas.microsoft.com/office/drawing/2014/main" val="10001"/>
                  </a:ext>
                </a:extLst>
              </a:tr>
              <a:tr h="370840">
                <a:tc>
                  <a:txBody>
                    <a:bodyPr/>
                    <a:lstStyle/>
                    <a:p>
                      <a:endParaRPr lang="ru-RU" sz="1200"/>
                    </a:p>
                  </a:txBody>
                  <a:tcPr/>
                </a:tc>
                <a:tc>
                  <a:txBody>
                    <a:bodyPr/>
                    <a:lstStyle/>
                    <a:p>
                      <a:endParaRPr lang="ru-RU" sz="1200"/>
                    </a:p>
                  </a:txBody>
                  <a:tcPr/>
                </a:tc>
                <a:tc>
                  <a:txBody>
                    <a:bodyPr/>
                    <a:lstStyle/>
                    <a:p>
                      <a:endParaRPr lang="ru-RU" sz="1200"/>
                    </a:p>
                  </a:txBody>
                  <a:tcPr/>
                </a:tc>
                <a:tc>
                  <a:txBody>
                    <a:bodyPr/>
                    <a:lstStyle/>
                    <a:p>
                      <a:endParaRPr lang="ru-RU" sz="1200"/>
                    </a:p>
                  </a:txBody>
                  <a:tcPr/>
                </a:tc>
                <a:extLst>
                  <a:ext uri="{0D108BD9-81ED-4DB2-BD59-A6C34878D82A}">
                    <a16:rowId xmlns="" xmlns:a16="http://schemas.microsoft.com/office/drawing/2014/main" val="10002"/>
                  </a:ext>
                </a:extLst>
              </a:tr>
              <a:tr h="370840">
                <a:tc>
                  <a:txBody>
                    <a:bodyPr/>
                    <a:lstStyle/>
                    <a:p>
                      <a:endParaRPr lang="ru-RU" sz="1200"/>
                    </a:p>
                  </a:txBody>
                  <a:tcPr/>
                </a:tc>
                <a:tc>
                  <a:txBody>
                    <a:bodyPr/>
                    <a:lstStyle/>
                    <a:p>
                      <a:endParaRPr lang="ru-RU" sz="1200" dirty="0"/>
                    </a:p>
                  </a:txBody>
                  <a:tcPr/>
                </a:tc>
                <a:tc>
                  <a:txBody>
                    <a:bodyPr/>
                    <a:lstStyle/>
                    <a:p>
                      <a:endParaRPr lang="ru-RU" sz="1200" dirty="0"/>
                    </a:p>
                  </a:txBody>
                  <a:tcPr/>
                </a:tc>
                <a:tc>
                  <a:txBody>
                    <a:bodyPr/>
                    <a:lstStyle/>
                    <a:p>
                      <a:endParaRPr lang="ru-RU" sz="1200" dirty="0"/>
                    </a:p>
                  </a:txBody>
                  <a:tcPr/>
                </a:tc>
                <a:extLst>
                  <a:ext uri="{0D108BD9-81ED-4DB2-BD59-A6C34878D82A}">
                    <a16:rowId xmlns="" xmlns:a16="http://schemas.microsoft.com/office/drawing/2014/main" val="10003"/>
                  </a:ext>
                </a:extLst>
              </a:tr>
            </a:tbl>
          </a:graphicData>
        </a:graphic>
      </p:graphicFrame>
      <p:pic>
        <p:nvPicPr>
          <p:cNvPr id="10" name="Picture 2" descr="https://img2.pngindir.com/20180613/svk/kisspng-jabatan-perancang-bandar-dan-desa-negeri-pulau-pin-place-icons-5b214f92552496.8493477615289097143488.jp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0202" y="1198977"/>
            <a:ext cx="707666" cy="592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businessman.ru/static/img/a/19663/157491/55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57" r="19465"/>
          <a:stretch/>
        </p:blipFill>
        <p:spPr bwMode="auto">
          <a:xfrm>
            <a:off x="653995" y="2485021"/>
            <a:ext cx="640080" cy="6563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dn.onlinewebfonts.com/svg/download_464931.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328" y="3766982"/>
            <a:ext cx="587414" cy="6072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jpexcavating.com/wp-content/uploads/projects-300x300.png"/>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3995" y="5056506"/>
            <a:ext cx="647540" cy="6475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966084" y="1703687"/>
            <a:ext cx="7951" cy="783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970059" y="3019658"/>
            <a:ext cx="0" cy="870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966084" y="4374224"/>
            <a:ext cx="0" cy="7590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286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ПЛАН МЕРОПРИЯТИЙ ПО РЕАЛИЗАЦИИ СТРАТЕГИИ</a:t>
            </a:r>
            <a:endParaRPr lang="ru-RU" sz="2800" b="1" dirty="0">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22870975"/>
              </p:ext>
            </p:extLst>
          </p:nvPr>
        </p:nvGraphicFramePr>
        <p:xfrm>
          <a:off x="346323" y="1451186"/>
          <a:ext cx="5545594" cy="4221480"/>
        </p:xfrm>
        <a:graphic>
          <a:graphicData uri="http://schemas.openxmlformats.org/drawingml/2006/table">
            <a:tbl>
              <a:tblPr firstRow="1" bandRow="1">
                <a:tableStyleId>{5940675A-B579-460E-94D1-54222C63F5DA}</a:tableStyleId>
              </a:tblPr>
              <a:tblGrid>
                <a:gridCol w="886129">
                  <a:extLst>
                    <a:ext uri="{9D8B030D-6E8A-4147-A177-3AD203B41FA5}">
                      <a16:colId xmlns="" xmlns:a16="http://schemas.microsoft.com/office/drawing/2014/main" val="20000"/>
                    </a:ext>
                  </a:extLst>
                </a:gridCol>
                <a:gridCol w="4659465">
                  <a:extLst>
                    <a:ext uri="{9D8B030D-6E8A-4147-A177-3AD203B41FA5}">
                      <a16:colId xmlns="" xmlns:a16="http://schemas.microsoft.com/office/drawing/2014/main" val="20001"/>
                    </a:ext>
                  </a:extLst>
                </a:gridCol>
              </a:tblGrid>
              <a:tr h="37084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В соответствии с 172-ФЗ будет сформирован План мероприятий по реализации Стратегии</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В План войдут основные мероприятия по всем жизненным пространствам, реализация которых приведет к достижению поставленных целей в установленные сроки</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Будет организован мониторинг</a:t>
                      </a:r>
                      <a:r>
                        <a:rPr lang="ru-RU" baseline="0" dirty="0" smtClean="0"/>
                        <a:t> выполнения Плана</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endParaRPr lang="ru-RU"/>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dirty="0" smtClean="0"/>
                        <a:t>Будут предусмотрены контроль</a:t>
                      </a:r>
                      <a:r>
                        <a:rPr lang="ru-RU" baseline="0" dirty="0" smtClean="0"/>
                        <a:t> и координация выполнения Плана</a:t>
                      </a:r>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4095285172"/>
              </p:ext>
            </p:extLst>
          </p:nvPr>
        </p:nvGraphicFramePr>
        <p:xfrm>
          <a:off x="6225869" y="2286073"/>
          <a:ext cx="5589768" cy="2397760"/>
        </p:xfrm>
        <a:graphic>
          <a:graphicData uri="http://schemas.openxmlformats.org/drawingml/2006/table">
            <a:tbl>
              <a:tblPr firstRow="1" bandRow="1">
                <a:tableStyleId>{5C22544A-7EE6-4342-B048-85BDC9FD1C3A}</a:tableStyleId>
              </a:tblPr>
              <a:tblGrid>
                <a:gridCol w="1397442">
                  <a:extLst>
                    <a:ext uri="{9D8B030D-6E8A-4147-A177-3AD203B41FA5}">
                      <a16:colId xmlns="" xmlns:a16="http://schemas.microsoft.com/office/drawing/2014/main" val="20000"/>
                    </a:ext>
                  </a:extLst>
                </a:gridCol>
                <a:gridCol w="1397442">
                  <a:extLst>
                    <a:ext uri="{9D8B030D-6E8A-4147-A177-3AD203B41FA5}">
                      <a16:colId xmlns="" xmlns:a16="http://schemas.microsoft.com/office/drawing/2014/main" val="20001"/>
                    </a:ext>
                  </a:extLst>
                </a:gridCol>
                <a:gridCol w="1397442">
                  <a:extLst>
                    <a:ext uri="{9D8B030D-6E8A-4147-A177-3AD203B41FA5}">
                      <a16:colId xmlns="" xmlns:a16="http://schemas.microsoft.com/office/drawing/2014/main" val="20002"/>
                    </a:ext>
                  </a:extLst>
                </a:gridCol>
                <a:gridCol w="1397442">
                  <a:extLst>
                    <a:ext uri="{9D8B030D-6E8A-4147-A177-3AD203B41FA5}">
                      <a16:colId xmlns="" xmlns:a16="http://schemas.microsoft.com/office/drawing/2014/main" val="20003"/>
                    </a:ext>
                  </a:extLst>
                </a:gridCol>
              </a:tblGrid>
              <a:tr h="370840">
                <a:tc>
                  <a:txBody>
                    <a:bodyPr/>
                    <a:lstStyle/>
                    <a:p>
                      <a:pPr algn="ctr"/>
                      <a:r>
                        <a:rPr lang="ru-RU" sz="1200" dirty="0" smtClean="0"/>
                        <a:t>Мероприятие</a:t>
                      </a:r>
                      <a:endParaRPr lang="ru-RU" sz="1200" dirty="0"/>
                    </a:p>
                  </a:txBody>
                  <a:tcPr/>
                </a:tc>
                <a:tc>
                  <a:txBody>
                    <a:bodyPr/>
                    <a:lstStyle/>
                    <a:p>
                      <a:pPr algn="ctr"/>
                      <a:r>
                        <a:rPr lang="en-US" sz="1200" dirty="0" smtClean="0"/>
                        <a:t>KPI</a:t>
                      </a:r>
                      <a:endParaRPr lang="ru-RU" sz="1200" dirty="0"/>
                    </a:p>
                  </a:txBody>
                  <a:tcPr/>
                </a:tc>
                <a:tc>
                  <a:txBody>
                    <a:bodyPr/>
                    <a:lstStyle/>
                    <a:p>
                      <a:pPr algn="ctr"/>
                      <a:r>
                        <a:rPr lang="ru-RU" sz="1200" dirty="0" smtClean="0"/>
                        <a:t>Сроки</a:t>
                      </a:r>
                      <a:endParaRPr lang="ru-RU" sz="1200" dirty="0"/>
                    </a:p>
                  </a:txBody>
                  <a:tcPr/>
                </a:tc>
                <a:tc>
                  <a:txBody>
                    <a:bodyPr/>
                    <a:lstStyle/>
                    <a:p>
                      <a:pPr algn="ctr"/>
                      <a:r>
                        <a:rPr lang="ru-RU" sz="1200" dirty="0" smtClean="0"/>
                        <a:t>Ответственный исполнитель</a:t>
                      </a:r>
                      <a:endParaRPr lang="ru-RU" sz="1200" dirty="0"/>
                    </a:p>
                  </a:txBody>
                  <a:tcPr/>
                </a:tc>
                <a:extLst>
                  <a:ext uri="{0D108BD9-81ED-4DB2-BD59-A6C34878D82A}">
                    <a16:rowId xmlns="" xmlns:a16="http://schemas.microsoft.com/office/drawing/2014/main" val="10000"/>
                  </a:ext>
                </a:extLst>
              </a:tr>
              <a:tr h="370840">
                <a:tc>
                  <a:txBody>
                    <a:bodyPr/>
                    <a:lstStyle/>
                    <a:p>
                      <a:pPr algn="l"/>
                      <a:r>
                        <a:rPr lang="ru-RU" sz="1200" dirty="0" smtClean="0"/>
                        <a:t>1. Экономика</a:t>
                      </a:r>
                      <a:endParaRPr lang="ru-RU" sz="1200" dirty="0"/>
                    </a:p>
                  </a:txBody>
                  <a:tcPr/>
                </a:tc>
                <a:tc>
                  <a:txBody>
                    <a:bodyPr/>
                    <a:lstStyle/>
                    <a:p>
                      <a:pPr algn="ctr"/>
                      <a:endParaRPr lang="ru-RU" sz="1200"/>
                    </a:p>
                  </a:txBody>
                  <a:tcPr/>
                </a:tc>
                <a:tc>
                  <a:txBody>
                    <a:bodyPr/>
                    <a:lstStyle/>
                    <a:p>
                      <a:pPr algn="ctr"/>
                      <a:endParaRPr lang="ru-RU" sz="1200"/>
                    </a:p>
                  </a:txBody>
                  <a:tcPr/>
                </a:tc>
                <a:tc>
                  <a:txBody>
                    <a:bodyPr/>
                    <a:lstStyle/>
                    <a:p>
                      <a:pPr algn="ctr"/>
                      <a:endParaRPr lang="ru-RU" sz="1200"/>
                    </a:p>
                  </a:txBody>
                  <a:tcPr/>
                </a:tc>
                <a:extLst>
                  <a:ext uri="{0D108BD9-81ED-4DB2-BD59-A6C34878D82A}">
                    <a16:rowId xmlns="" xmlns:a16="http://schemas.microsoft.com/office/drawing/2014/main" val="10001"/>
                  </a:ext>
                </a:extLst>
              </a:tr>
              <a:tr h="370840">
                <a:tc>
                  <a:txBody>
                    <a:bodyPr/>
                    <a:lstStyle/>
                    <a:p>
                      <a:pPr algn="l"/>
                      <a:r>
                        <a:rPr lang="ru-RU" sz="1200" dirty="0" smtClean="0"/>
                        <a:t>1.1 </a:t>
                      </a:r>
                      <a:endParaRPr lang="ru-RU" sz="1200" dirty="0"/>
                    </a:p>
                  </a:txBody>
                  <a:tcPr/>
                </a:tc>
                <a:tc>
                  <a:txBody>
                    <a:bodyPr/>
                    <a:lstStyle/>
                    <a:p>
                      <a:pPr algn="ctr"/>
                      <a:endParaRPr lang="ru-RU" sz="1200" dirty="0"/>
                    </a:p>
                  </a:txBody>
                  <a:tcPr/>
                </a:tc>
                <a:tc>
                  <a:txBody>
                    <a:bodyPr/>
                    <a:lstStyle/>
                    <a:p>
                      <a:pPr algn="ctr"/>
                      <a:endParaRPr lang="ru-RU" sz="1200"/>
                    </a:p>
                  </a:txBody>
                  <a:tcPr/>
                </a:tc>
                <a:tc>
                  <a:txBody>
                    <a:bodyPr/>
                    <a:lstStyle/>
                    <a:p>
                      <a:pPr algn="ctr"/>
                      <a:endParaRPr lang="ru-RU" sz="1200"/>
                    </a:p>
                  </a:txBody>
                  <a:tcPr/>
                </a:tc>
                <a:extLst>
                  <a:ext uri="{0D108BD9-81ED-4DB2-BD59-A6C34878D82A}">
                    <a16:rowId xmlns="" xmlns:a16="http://schemas.microsoft.com/office/drawing/2014/main" val="10002"/>
                  </a:ext>
                </a:extLst>
              </a:tr>
              <a:tr h="370840">
                <a:tc>
                  <a:txBody>
                    <a:bodyPr/>
                    <a:lstStyle/>
                    <a:p>
                      <a:pPr algn="l"/>
                      <a:r>
                        <a:rPr lang="ru-RU" sz="1200" dirty="0" smtClean="0"/>
                        <a:t>1.2 </a:t>
                      </a:r>
                      <a:endParaRPr lang="ru-RU" sz="1200" dirty="0"/>
                    </a:p>
                  </a:txBody>
                  <a:tcPr/>
                </a:tc>
                <a:tc>
                  <a:txBody>
                    <a:bodyPr/>
                    <a:lstStyle/>
                    <a:p>
                      <a:pPr algn="ctr"/>
                      <a:endParaRPr lang="ru-RU" sz="1200"/>
                    </a:p>
                  </a:txBody>
                  <a:tcPr/>
                </a:tc>
                <a:tc>
                  <a:txBody>
                    <a:bodyPr/>
                    <a:lstStyle/>
                    <a:p>
                      <a:pPr algn="ctr"/>
                      <a:endParaRPr lang="ru-RU" sz="1200"/>
                    </a:p>
                  </a:txBody>
                  <a:tcPr/>
                </a:tc>
                <a:tc>
                  <a:txBody>
                    <a:bodyPr/>
                    <a:lstStyle/>
                    <a:p>
                      <a:pPr algn="ctr"/>
                      <a:endParaRPr lang="ru-RU" sz="1200"/>
                    </a:p>
                  </a:txBody>
                  <a:tcPr/>
                </a:tc>
                <a:extLst>
                  <a:ext uri="{0D108BD9-81ED-4DB2-BD59-A6C34878D82A}">
                    <a16:rowId xmlns="" xmlns:a16="http://schemas.microsoft.com/office/drawing/2014/main" val="10003"/>
                  </a:ext>
                </a:extLst>
              </a:tr>
              <a:tr h="370840">
                <a:tc>
                  <a:txBody>
                    <a:bodyPr/>
                    <a:lstStyle/>
                    <a:p>
                      <a:pPr algn="l"/>
                      <a:r>
                        <a:rPr lang="ru-RU" sz="1200" dirty="0" smtClean="0"/>
                        <a:t>. . .</a:t>
                      </a:r>
                      <a:endParaRPr lang="ru-RU" sz="1200" dirty="0"/>
                    </a:p>
                  </a:txBody>
                  <a:tcPr/>
                </a:tc>
                <a:tc>
                  <a:txBody>
                    <a:bodyPr/>
                    <a:lstStyle/>
                    <a:p>
                      <a:pPr algn="ctr"/>
                      <a:endParaRPr lang="ru-RU" sz="1200" dirty="0"/>
                    </a:p>
                  </a:txBody>
                  <a:tcPr/>
                </a:tc>
                <a:tc>
                  <a:txBody>
                    <a:bodyPr/>
                    <a:lstStyle/>
                    <a:p>
                      <a:pPr algn="ctr"/>
                      <a:endParaRPr lang="ru-RU" sz="1200"/>
                    </a:p>
                  </a:txBody>
                  <a:tcPr/>
                </a:tc>
                <a:tc>
                  <a:txBody>
                    <a:bodyPr/>
                    <a:lstStyle/>
                    <a:p>
                      <a:pPr algn="ctr"/>
                      <a:endParaRPr lang="ru-RU" sz="1200"/>
                    </a:p>
                  </a:txBody>
                  <a:tcPr/>
                </a:tc>
                <a:extLst>
                  <a:ext uri="{0D108BD9-81ED-4DB2-BD59-A6C34878D82A}">
                    <a16:rowId xmlns="" xmlns:a16="http://schemas.microsoft.com/office/drawing/2014/main" val="10004"/>
                  </a:ext>
                </a:extLst>
              </a:tr>
              <a:tr h="370840">
                <a:tc>
                  <a:txBody>
                    <a:bodyPr/>
                    <a:lstStyle/>
                    <a:p>
                      <a:pPr algn="l"/>
                      <a:r>
                        <a:rPr lang="ru-RU" sz="1200" dirty="0" smtClean="0"/>
                        <a:t>2. Образование и развитие</a:t>
                      </a:r>
                      <a:endParaRPr lang="ru-RU" sz="1200" dirty="0"/>
                    </a:p>
                  </a:txBody>
                  <a:tcPr/>
                </a:tc>
                <a:tc>
                  <a:txBody>
                    <a:bodyPr/>
                    <a:lstStyle/>
                    <a:p>
                      <a:pPr algn="ctr"/>
                      <a:endParaRPr lang="ru-RU" sz="1200"/>
                    </a:p>
                  </a:txBody>
                  <a:tcPr/>
                </a:tc>
                <a:tc>
                  <a:txBody>
                    <a:bodyPr/>
                    <a:lstStyle/>
                    <a:p>
                      <a:pPr algn="ctr"/>
                      <a:endParaRPr lang="ru-RU" sz="1200"/>
                    </a:p>
                  </a:txBody>
                  <a:tcPr/>
                </a:tc>
                <a:tc>
                  <a:txBody>
                    <a:bodyPr/>
                    <a:lstStyle/>
                    <a:p>
                      <a:pPr algn="ctr"/>
                      <a:endParaRPr lang="ru-RU" sz="1200" dirty="0"/>
                    </a:p>
                  </a:txBody>
                  <a:tcPr/>
                </a:tc>
                <a:extLst>
                  <a:ext uri="{0D108BD9-81ED-4DB2-BD59-A6C34878D82A}">
                    <a16:rowId xmlns="" xmlns:a16="http://schemas.microsoft.com/office/drawing/2014/main" val="10005"/>
                  </a:ext>
                </a:extLst>
              </a:tr>
            </a:tbl>
          </a:graphicData>
        </a:graphic>
      </p:graphicFrame>
      <p:sp>
        <p:nvSpPr>
          <p:cNvPr id="4" name="TextBox 3"/>
          <p:cNvSpPr txBox="1"/>
          <p:nvPr/>
        </p:nvSpPr>
        <p:spPr>
          <a:xfrm>
            <a:off x="6567779" y="1645920"/>
            <a:ext cx="4921856" cy="369332"/>
          </a:xfrm>
          <a:prstGeom prst="rect">
            <a:avLst/>
          </a:prstGeom>
          <a:noFill/>
        </p:spPr>
        <p:txBody>
          <a:bodyPr wrap="square" rtlCol="0">
            <a:spAutoFit/>
          </a:bodyPr>
          <a:lstStyle/>
          <a:p>
            <a:pPr algn="ctr"/>
            <a:r>
              <a:rPr lang="ru-RU" b="1" dirty="0" smtClean="0">
                <a:solidFill>
                  <a:schemeClr val="accent1">
                    <a:lumMod val="75000"/>
                  </a:schemeClr>
                </a:solidFill>
              </a:rPr>
              <a:t>План мероприятий по реализации Стратегии</a:t>
            </a:r>
            <a:endParaRPr lang="ru-RU" b="1" dirty="0">
              <a:solidFill>
                <a:schemeClr val="accent1">
                  <a:lumMod val="75000"/>
                </a:schemeClr>
              </a:solidFill>
            </a:endParaRPr>
          </a:p>
        </p:txBody>
      </p:sp>
      <p:pic>
        <p:nvPicPr>
          <p:cNvPr id="3080" name="Picture 8" descr="https://w7.pngwing.com/pngs/916/858/png-transparent-computer-icons-checklist-checklist-miscellaneous-angle-text.png"/>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0431" r="10646"/>
          <a:stretch/>
        </p:blipFill>
        <p:spPr bwMode="auto">
          <a:xfrm>
            <a:off x="560562" y="1501438"/>
            <a:ext cx="405517" cy="5138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cdn.onlinewebfonts.com/svg/download_54081.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9379" y="2747811"/>
            <a:ext cx="649706" cy="58378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cdn.onlinewebfonts.com/svg/download_463391.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9379" y="4094220"/>
            <a:ext cx="649705" cy="49368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4" descr="https://www.kindpng.com/picc/m/567-5670544_businessman-with-searching-tool-man-with-magnifying-gla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6" descr="https://www.kindpng.com/picc/m/567-5670544_businessman-with-searching-tool-man-with-magnifying-glass.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90" name="Picture 18" descr="http://cdn.onlinewebfonts.com/svg/download_65634.png"/>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6053" y="5121046"/>
            <a:ext cx="526531" cy="48462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Прямая соединительная линия 8"/>
          <p:cNvCxnSpPr/>
          <p:nvPr/>
        </p:nvCxnSpPr>
        <p:spPr>
          <a:xfrm>
            <a:off x="769318" y="2003440"/>
            <a:ext cx="0" cy="732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769318" y="3331596"/>
            <a:ext cx="0" cy="805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763320" y="4587903"/>
            <a:ext cx="0" cy="56517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12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800" b="1" dirty="0">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758618039"/>
              </p:ext>
            </p:extLst>
          </p:nvPr>
        </p:nvGraphicFramePr>
        <p:xfrm>
          <a:off x="635000" y="1140569"/>
          <a:ext cx="10921999" cy="4953600"/>
        </p:xfrm>
        <a:graphic>
          <a:graphicData uri="http://schemas.openxmlformats.org/drawingml/2006/table">
            <a:tbl>
              <a:tblPr firstRow="1" bandRow="1">
                <a:tableStyleId>{5940675A-B579-460E-94D1-54222C63F5DA}</a:tableStyleId>
              </a:tblPr>
              <a:tblGrid>
                <a:gridCol w="1251480">
                  <a:extLst>
                    <a:ext uri="{9D8B030D-6E8A-4147-A177-3AD203B41FA5}">
                      <a16:colId xmlns="" xmlns:a16="http://schemas.microsoft.com/office/drawing/2014/main" val="20000"/>
                    </a:ext>
                  </a:extLst>
                </a:gridCol>
                <a:gridCol w="9670519">
                  <a:extLst>
                    <a:ext uri="{9D8B030D-6E8A-4147-A177-3AD203B41FA5}">
                      <a16:colId xmlns="" xmlns:a16="http://schemas.microsoft.com/office/drawing/2014/main" val="20001"/>
                    </a:ext>
                  </a:extLst>
                </a:gridCol>
              </a:tblGrid>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rgbClr val="0070C0"/>
                          </a:solidFill>
                        </a:rPr>
                        <a:t>ОБЩИЕ ПРИНЦИПЫ, РЕЗУЛЬТАТЫ, ГРАФИК</a:t>
                      </a:r>
                    </a:p>
                    <a:p>
                      <a:endParaRPr lang="ru-RU" b="1"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rgbClr val="0070C0"/>
                          </a:solidFill>
                        </a:rPr>
                        <a:t>ЭТАП </a:t>
                      </a:r>
                      <a:r>
                        <a:rPr lang="ru-RU" b="1" baseline="0" dirty="0" smtClean="0">
                          <a:solidFill>
                            <a:srgbClr val="0070C0"/>
                          </a:solidFill>
                        </a:rPr>
                        <a:t>1: ПОДГОТОВКА КРАТКОЙ ВЕРСИИ СТРАТЕГИИ</a:t>
                      </a:r>
                    </a:p>
                    <a:p>
                      <a:endParaRPr lang="ru-RU" b="1" baseline="0"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b="1"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rgbClr val="0070C0"/>
                          </a:solidFill>
                        </a:rPr>
                        <a:t>ЭТАП </a:t>
                      </a:r>
                      <a:r>
                        <a:rPr lang="ru-RU" b="1" baseline="0" dirty="0" smtClean="0">
                          <a:solidFill>
                            <a:srgbClr val="0070C0"/>
                          </a:solidFill>
                        </a:rPr>
                        <a:t>2: ПОДГОТОВКА ПОЛНОЙ ВЕРСИИ СТРАТЕГИИ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b="1" baseline="0"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chemeClr val="bg1"/>
                          </a:solidFill>
                        </a:rPr>
                        <a:t>ГЛОССАРИЙ И </a:t>
                      </a:r>
                      <a:r>
                        <a:rPr lang="en-US" b="1" dirty="0" smtClean="0">
                          <a:solidFill>
                            <a:schemeClr val="bg1"/>
                          </a:solidFill>
                        </a:rPr>
                        <a:t>FAQ</a:t>
                      </a:r>
                      <a:endParaRPr lang="ru-RU" b="1" dirty="0" smtClean="0">
                        <a:solidFill>
                          <a:schemeClr val="bg1"/>
                        </a:solidFill>
                      </a:endParaRPr>
                    </a:p>
                    <a:p>
                      <a:endParaRPr lang="ru-RU" b="1" dirty="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 xmlns:a16="http://schemas.microsoft.com/office/drawing/2014/main" val="10006"/>
                  </a:ext>
                </a:extLst>
              </a:tr>
            </a:tbl>
          </a:graphicData>
        </a:graphic>
      </p:graphicFrame>
      <p:pic>
        <p:nvPicPr>
          <p:cNvPr id="10" name="Picture 2" descr="https://dinkopukm.slemankab.go.id/wp-content/uploads/2018/07/icon-onboard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292" y="2655377"/>
            <a:ext cx="642691" cy="642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avatars.mds.yandex.net/get-yablogs/61002/file_1539109129393/or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563" y="1241790"/>
            <a:ext cx="799520" cy="799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img2.freepng.ru/20180312/skq/kisspng-book-design-creativity-vector-creative-design-three-books-5aa6a392db3d31.3801155815208702908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912" y="4013356"/>
            <a:ext cx="556680" cy="65564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a:endCxn id="10" idx="0"/>
          </p:cNvCxnSpPr>
          <p:nvPr/>
        </p:nvCxnSpPr>
        <p:spPr>
          <a:xfrm>
            <a:off x="1208323" y="1952411"/>
            <a:ext cx="12315" cy="702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10" idx="2"/>
            <a:endCxn id="12" idx="0"/>
          </p:cNvCxnSpPr>
          <p:nvPr/>
        </p:nvCxnSpPr>
        <p:spPr>
          <a:xfrm>
            <a:off x="1220638" y="3298068"/>
            <a:ext cx="8614" cy="715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208323" y="4675967"/>
            <a:ext cx="12314" cy="699348"/>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16" descr="https://img2.freepng.ru/20180702/ytl/kisspng-question-outsourcing-business-freelancer-value-add-5b39b81dc10407.39234146153050934179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124" y="5375315"/>
            <a:ext cx="699026" cy="65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934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solidFill>
                  <a:schemeClr val="bg1"/>
                </a:solidFill>
              </a:rPr>
              <a:t>ГЛОССАРИЙ И </a:t>
            </a:r>
            <a:r>
              <a:rPr lang="en-US" sz="2800" b="1" dirty="0">
                <a:solidFill>
                  <a:schemeClr val="bg1"/>
                </a:solidFill>
              </a:rPr>
              <a:t>FAQ</a:t>
            </a:r>
            <a:endParaRPr lang="ru-RU" sz="2800" b="1" dirty="0">
              <a:solidFill>
                <a:schemeClr val="bg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86093228"/>
              </p:ext>
            </p:extLst>
          </p:nvPr>
        </p:nvGraphicFramePr>
        <p:xfrm>
          <a:off x="102925" y="865072"/>
          <a:ext cx="11986149" cy="5852160"/>
        </p:xfrm>
        <a:graphic>
          <a:graphicData uri="http://schemas.openxmlformats.org/drawingml/2006/table">
            <a:tbl>
              <a:tblPr firstRow="1" bandRow="1">
                <a:tableStyleId>{5940675A-B579-460E-94D1-54222C63F5DA}</a:tableStyleId>
              </a:tblPr>
              <a:tblGrid>
                <a:gridCol w="1426818">
                  <a:extLst>
                    <a:ext uri="{9D8B030D-6E8A-4147-A177-3AD203B41FA5}">
                      <a16:colId xmlns="" xmlns:a16="http://schemas.microsoft.com/office/drawing/2014/main" val="20000"/>
                    </a:ext>
                  </a:extLst>
                </a:gridCol>
                <a:gridCol w="10559331">
                  <a:extLst>
                    <a:ext uri="{9D8B030D-6E8A-4147-A177-3AD203B41FA5}">
                      <a16:colId xmlns="" xmlns:a16="http://schemas.microsoft.com/office/drawing/2014/main" val="20001"/>
                    </a:ext>
                  </a:extLst>
                </a:gridCol>
              </a:tblGrid>
              <a:tr h="370840">
                <a:tc>
                  <a:txBody>
                    <a:bodyPr/>
                    <a:lstStyle/>
                    <a:p>
                      <a:r>
                        <a:rPr lang="en-US" sz="1200" dirty="0" smtClean="0"/>
                        <a:t>RUN</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ru-RU" sz="1200" dirty="0" smtClean="0"/>
                        <a:t>Текущая деятельность, включая совершенствование и повышение эффективности имеющихся процессов. </a:t>
                      </a:r>
                    </a:p>
                    <a:p>
                      <a:pPr marL="171450" indent="-171450">
                        <a:buFont typeface="Wingdings" panose="05000000000000000000" pitchFamily="2" charset="2"/>
                        <a:buChar char="§"/>
                      </a:pPr>
                      <a:r>
                        <a:rPr lang="ru-RU" sz="1200" dirty="0" smtClean="0"/>
                        <a:t>Процессное управление </a:t>
                      </a:r>
                    </a:p>
                    <a:p>
                      <a:pPr marL="171450" indent="-171450">
                        <a:buFont typeface="Wingdings" panose="05000000000000000000" pitchFamily="2" charset="2"/>
                        <a:buChar char="§"/>
                      </a:pPr>
                      <a:r>
                        <a:rPr lang="ru-RU" sz="1200" dirty="0" smtClean="0"/>
                        <a:t>Ведомственный характер или устоявшиеся и регламентированные межведомственные процедуры</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r>
                        <a:rPr lang="en-US" sz="1200" dirty="0" smtClean="0"/>
                        <a:t>CHANGE</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ru-RU" sz="1200" dirty="0" smtClean="0"/>
                        <a:t>Планируемые изменения для соответствия текущим трендам и ответа на вызовы (что происходит в мире и как этому соответствовать?)</a:t>
                      </a:r>
                    </a:p>
                    <a:p>
                      <a:pPr marL="171450" indent="-171450">
                        <a:buFont typeface="Wingdings" panose="05000000000000000000" pitchFamily="2" charset="2"/>
                        <a:buChar char="§"/>
                      </a:pPr>
                      <a:r>
                        <a:rPr lang="ru-RU" sz="1200" dirty="0" smtClean="0"/>
                        <a:t>Проектное управление при внедрении новых продуктов и технологий</a:t>
                      </a:r>
                    </a:p>
                    <a:p>
                      <a:pPr marL="171450" indent="-171450">
                        <a:buFont typeface="Wingdings" panose="05000000000000000000" pitchFamily="2" charset="2"/>
                        <a:buChar char="§"/>
                      </a:pPr>
                      <a:r>
                        <a:rPr lang="ru-RU" sz="1200" dirty="0" smtClean="0"/>
                        <a:t>Заранее согласованные проекты по трансформации отдельных направлений деятельности</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r>
                        <a:rPr lang="en-US" sz="1200" dirty="0" smtClean="0"/>
                        <a:t>DISRUPT</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ru-RU" sz="1200" dirty="0" smtClean="0"/>
                        <a:t>Инновации. Создание кардинально новых бизнес-моделей и прорывных идей, которые способны «перевернуть» устоявшиеся модели работы и взаимодействия, механизмы достижения целей </a:t>
                      </a:r>
                    </a:p>
                    <a:p>
                      <a:pPr marL="171450" indent="-171450">
                        <a:buFont typeface="Wingdings" panose="05000000000000000000" pitchFamily="2" charset="2"/>
                        <a:buChar char="§"/>
                      </a:pPr>
                      <a:r>
                        <a:rPr lang="ru-RU" sz="1200" dirty="0" err="1" smtClean="0"/>
                        <a:t>Стартапы</a:t>
                      </a:r>
                      <a:r>
                        <a:rPr lang="ru-RU" sz="1200" dirty="0" smtClean="0"/>
                        <a:t> / новые бизнес-модели</a:t>
                      </a:r>
                    </a:p>
                    <a:p>
                      <a:pPr marL="171450" indent="-171450">
                        <a:buFont typeface="Wingdings" panose="05000000000000000000" pitchFamily="2" charset="2"/>
                        <a:buChar char="§"/>
                      </a:pPr>
                      <a:r>
                        <a:rPr lang="ru-RU" sz="1200" dirty="0" smtClean="0"/>
                        <a:t>Сетевой эффект. Эффективные изменения (инновации) способны быстро и легко распространяться, и изменения могут быть неизбежны (неконтролируемые изменения)</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r>
                        <a:rPr lang="ru-RU" sz="1200" dirty="0" smtClean="0"/>
                        <a:t>Быстрые победы, QW (</a:t>
                      </a:r>
                      <a:r>
                        <a:rPr lang="ru-RU" sz="1200" dirty="0" err="1" smtClean="0"/>
                        <a:t>quick</a:t>
                      </a:r>
                      <a:r>
                        <a:rPr lang="ru-RU" sz="1200" dirty="0" smtClean="0"/>
                        <a:t> </a:t>
                      </a:r>
                      <a:r>
                        <a:rPr lang="ru-RU" sz="1200" dirty="0" err="1" smtClean="0"/>
                        <a:t>wins</a:t>
                      </a:r>
                      <a:r>
                        <a:rPr lang="ru-RU" sz="1200" dirty="0" smtClean="0"/>
                        <a:t>)</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ru-RU" sz="1200" dirty="0" smtClean="0"/>
                        <a:t>проекты, результаты которых видны быстро и явно - результаты должны быть достигнуты в 2023.</a:t>
                      </a:r>
                    </a:p>
                    <a:p>
                      <a:pPr marL="171450" indent="-171450">
                        <a:buFont typeface="Wingdings" panose="05000000000000000000" pitchFamily="2" charset="2"/>
                        <a:buChar char="§"/>
                      </a:pPr>
                      <a:r>
                        <a:rPr lang="ru-RU" sz="1200" dirty="0" smtClean="0"/>
                        <a:t>требуют минимальных или не требуют капитальных расходов, возможны оперативные организационные и/или нормативно-правовые изменения </a:t>
                      </a:r>
                    </a:p>
                    <a:p>
                      <a:pPr marL="171450" indent="-171450">
                        <a:buFont typeface="Wingdings" panose="05000000000000000000" pitchFamily="2" charset="2"/>
                        <a:buChar char="§"/>
                      </a:pPr>
                      <a:r>
                        <a:rPr lang="ru-RU" sz="1200" dirty="0" smtClean="0"/>
                        <a:t>не могут быть достигнуты в рамках текущей процессной деятельности </a:t>
                      </a:r>
                    </a:p>
                    <a:p>
                      <a:pPr marL="171450" indent="-171450">
                        <a:buFont typeface="Wingdings" panose="05000000000000000000" pitchFamily="2" charset="2"/>
                        <a:buChar char="§"/>
                      </a:pPr>
                      <a:r>
                        <a:rPr lang="ru-RU" sz="1200" dirty="0" smtClean="0"/>
                        <a:t>узкий и фокусированный масштаб  проблема, которую планируется решить, четко определена и имеется ее очевидное решение</a:t>
                      </a:r>
                    </a:p>
                    <a:p>
                      <a:pPr marL="171450" indent="-171450">
                        <a:buFont typeface="Wingdings" panose="05000000000000000000" pitchFamily="2" charset="2"/>
                        <a:buChar char="§"/>
                      </a:pPr>
                      <a:r>
                        <a:rPr lang="ru-RU" sz="1200" dirty="0" smtClean="0"/>
                        <a:t>обладают низкими рисками и высокой вероятностью позитивного результата.</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r>
                        <a:rPr lang="ru-RU" sz="1200" dirty="0" smtClean="0"/>
                        <a:t>Большие межведомственные проекты, BFR (</a:t>
                      </a:r>
                      <a:r>
                        <a:rPr lang="ru-RU" sz="1200" dirty="0" err="1" smtClean="0"/>
                        <a:t>big</a:t>
                      </a:r>
                      <a:r>
                        <a:rPr lang="ru-RU" sz="1200" dirty="0" smtClean="0"/>
                        <a:t> </a:t>
                      </a:r>
                      <a:r>
                        <a:rPr lang="ru-RU" sz="1200" dirty="0" err="1" smtClean="0"/>
                        <a:t>fast</a:t>
                      </a:r>
                      <a:r>
                        <a:rPr lang="ru-RU" sz="1200" dirty="0" smtClean="0"/>
                        <a:t> </a:t>
                      </a:r>
                      <a:r>
                        <a:rPr lang="ru-RU" sz="1200" dirty="0" err="1" smtClean="0"/>
                        <a:t>results</a:t>
                      </a:r>
                      <a:r>
                        <a:rPr lang="ru-RU" sz="1200" dirty="0" smtClean="0"/>
                        <a:t>)</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ru-RU" sz="1200" dirty="0" smtClean="0"/>
                        <a:t>относительно быстрые, но крупные и значимые результаты - должны быть достигнуты к 2028 году</a:t>
                      </a:r>
                    </a:p>
                    <a:p>
                      <a:pPr marL="171450" indent="-171450">
                        <a:buFont typeface="Wingdings" panose="05000000000000000000" pitchFamily="2" charset="2"/>
                        <a:buChar char="§"/>
                      </a:pPr>
                      <a:r>
                        <a:rPr lang="ru-RU" sz="1200" dirty="0" smtClean="0"/>
                        <a:t>требуют капитальных расходов, существенных организационных и/или нормативно-правовых изменений </a:t>
                      </a:r>
                    </a:p>
                    <a:p>
                      <a:pPr marL="171450" indent="-171450">
                        <a:buFont typeface="Wingdings" panose="05000000000000000000" pitchFamily="2" charset="2"/>
                        <a:buChar char="§"/>
                      </a:pPr>
                      <a:r>
                        <a:rPr lang="ru-RU" sz="1200" dirty="0" smtClean="0"/>
                        <a:t>не могут быть достигнуты в рамках текущей деятельности </a:t>
                      </a:r>
                    </a:p>
                    <a:p>
                      <a:pPr marL="171450" indent="-171450">
                        <a:buFont typeface="Wingdings" panose="05000000000000000000" pitchFamily="2" charset="2"/>
                        <a:buChar char="§"/>
                      </a:pPr>
                      <a:r>
                        <a:rPr lang="ru-RU" sz="1200" dirty="0" smtClean="0"/>
                        <a:t>могут быть реализованы только в рамках широкого межведомственного взаимодействия</a:t>
                      </a:r>
                    </a:p>
                    <a:p>
                      <a:pPr marL="171450" indent="-171450">
                        <a:buFont typeface="Wingdings" panose="05000000000000000000" pitchFamily="2" charset="2"/>
                        <a:buChar char="§"/>
                      </a:pPr>
                      <a:r>
                        <a:rPr lang="ru-RU" sz="1200" dirty="0" smtClean="0"/>
                        <a:t>требуется уточнение и формализация проблем, проработка и оценка вариантов решения</a:t>
                      </a:r>
                    </a:p>
                    <a:p>
                      <a:pPr marL="171450" indent="-171450">
                        <a:buFont typeface="Wingdings" panose="05000000000000000000" pitchFamily="2" charset="2"/>
                        <a:buChar char="§"/>
                      </a:pPr>
                      <a:r>
                        <a:rPr lang="ru-RU" sz="1200" dirty="0" smtClean="0"/>
                        <a:t>обладают средними рисками и высокой вероятностью позитивного результата</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r>
                        <a:rPr lang="ru-RU" sz="1200" dirty="0" smtClean="0"/>
                        <a:t>Стратегические инициативы</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ru-RU" sz="1200" dirty="0" smtClean="0"/>
                        <a:t>имеют крупный масштаб, долгосрочный стратегический характер, но результаты имеют системное значение, существенно меняют сферу, поведение участников </a:t>
                      </a:r>
                    </a:p>
                    <a:p>
                      <a:pPr marL="171450" indent="-171450">
                        <a:buFont typeface="Wingdings" panose="05000000000000000000" pitchFamily="2" charset="2"/>
                        <a:buChar char="§"/>
                      </a:pPr>
                      <a:r>
                        <a:rPr lang="ru-RU" sz="1200" dirty="0" smtClean="0"/>
                        <a:t>значимые результаты должны быть получены на горизонте до 2035 года, но влияние может проявляться и дальше </a:t>
                      </a:r>
                    </a:p>
                    <a:p>
                      <a:pPr marL="171450" indent="-171450">
                        <a:buFont typeface="Wingdings" panose="05000000000000000000" pitchFamily="2" charset="2"/>
                        <a:buChar char="§"/>
                      </a:pPr>
                      <a:r>
                        <a:rPr lang="ru-RU" sz="1200" dirty="0" smtClean="0"/>
                        <a:t>требуют вовлечение как широкого круга ведомств, так и иных участников</a:t>
                      </a:r>
                    </a:p>
                    <a:p>
                      <a:pPr marL="171450" indent="-171450">
                        <a:buFont typeface="Wingdings" panose="05000000000000000000" pitchFamily="2" charset="2"/>
                        <a:buChar char="§"/>
                      </a:pPr>
                      <a:r>
                        <a:rPr lang="ru-RU" sz="1200" dirty="0" smtClean="0"/>
                        <a:t>оказывают влияние не только на узкую сферу, но и на широкий круг областей и сфер жизни</a:t>
                      </a:r>
                    </a:p>
                    <a:p>
                      <a:pPr marL="171450" indent="-171450">
                        <a:buFont typeface="Wingdings" panose="05000000000000000000" pitchFamily="2" charset="2"/>
                        <a:buChar char="§"/>
                      </a:pPr>
                      <a:r>
                        <a:rPr lang="ru-RU" sz="1200" dirty="0" smtClean="0"/>
                        <a:t>требуется глубокий анализ и формализация проблем, детальная проработка и оценка вариантов решения, возможно, создание специальных механизмов управления</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77497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solidFill>
                  <a:schemeClr val="bg1"/>
                </a:solidFill>
              </a:rPr>
              <a:t>ГЛОССАРИЙ И </a:t>
            </a:r>
            <a:r>
              <a:rPr lang="en-US" sz="2800" b="1" dirty="0">
                <a:solidFill>
                  <a:schemeClr val="bg1"/>
                </a:solidFill>
              </a:rPr>
              <a:t>FAQ</a:t>
            </a:r>
            <a:endParaRPr lang="ru-RU" sz="2800" b="1" dirty="0">
              <a:solidFill>
                <a:schemeClr val="bg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058488527"/>
              </p:ext>
            </p:extLst>
          </p:nvPr>
        </p:nvGraphicFramePr>
        <p:xfrm>
          <a:off x="401983" y="1093376"/>
          <a:ext cx="11540876" cy="3591560"/>
        </p:xfrm>
        <a:graphic>
          <a:graphicData uri="http://schemas.openxmlformats.org/drawingml/2006/table">
            <a:tbl>
              <a:tblPr firstRow="1" bandRow="1">
                <a:tableStyleId>{5940675A-B579-460E-94D1-54222C63F5DA}</a:tableStyleId>
              </a:tblPr>
              <a:tblGrid>
                <a:gridCol w="1608196">
                  <a:extLst>
                    <a:ext uri="{9D8B030D-6E8A-4147-A177-3AD203B41FA5}">
                      <a16:colId xmlns="" xmlns:a16="http://schemas.microsoft.com/office/drawing/2014/main" val="20000"/>
                    </a:ext>
                  </a:extLst>
                </a:gridCol>
                <a:gridCol w="9932680">
                  <a:extLst>
                    <a:ext uri="{9D8B030D-6E8A-4147-A177-3AD203B41FA5}">
                      <a16:colId xmlns="" xmlns:a16="http://schemas.microsoft.com/office/drawing/2014/main" val="20001"/>
                    </a:ext>
                  </a:extLst>
                </a:gridCol>
              </a:tblGrid>
              <a:tr h="370840">
                <a:tc>
                  <a:txBody>
                    <a:bodyPr/>
                    <a:lstStyle/>
                    <a:p>
                      <a:r>
                        <a:rPr lang="ru-RU" sz="1200" dirty="0" err="1" smtClean="0">
                          <a:solidFill>
                            <a:schemeClr val="tx1"/>
                          </a:solidFill>
                        </a:rPr>
                        <a:t>Стейкхолдеры</a:t>
                      </a:r>
                      <a:endParaRPr lang="ru-RU" sz="1200" dirty="0">
                        <a:solidFill>
                          <a:schemeClr val="tx1"/>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200" kern="1200" dirty="0" smtClean="0">
                          <a:solidFill>
                            <a:schemeClr val="tx1"/>
                          </a:solidFill>
                          <a:latin typeface="+mn-lt"/>
                          <a:ea typeface="+mn-ea"/>
                          <a:cs typeface="+mn-cs"/>
                        </a:rPr>
                        <a:t>Граждане,</a:t>
                      </a:r>
                      <a:r>
                        <a:rPr lang="ru-RU" sz="1200" kern="1200" baseline="0" dirty="0" smtClean="0">
                          <a:solidFill>
                            <a:schemeClr val="tx1"/>
                          </a:solidFill>
                          <a:latin typeface="+mn-lt"/>
                          <a:ea typeface="+mn-ea"/>
                          <a:cs typeface="+mn-cs"/>
                        </a:rPr>
                        <a:t> бизнес, общественные организации и другие группы частных и юридических лиц, которые предоставляют органу власти полномочия и ресурсы, необходимые ему для осуществления своей деятельности, и имеют право предъявлять требования к результатам его деятельности.</a:t>
                      </a:r>
                      <a:endParaRPr lang="ru-RU" sz="1200" dirty="0">
                        <a:solidFill>
                          <a:schemeClr val="tx1"/>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14533307"/>
                  </a:ext>
                </a:extLst>
              </a:tr>
              <a:tr h="370840">
                <a:tc>
                  <a:txBody>
                    <a:bodyPr/>
                    <a:lstStyle/>
                    <a:p>
                      <a:r>
                        <a:rPr lang="ru-RU" sz="1200" dirty="0" smtClean="0">
                          <a:solidFill>
                            <a:schemeClr val="tx1"/>
                          </a:solidFill>
                        </a:rPr>
                        <a:t>Эффект (</a:t>
                      </a:r>
                      <a:r>
                        <a:rPr lang="en-US" sz="1200" dirty="0" smtClean="0">
                          <a:solidFill>
                            <a:schemeClr val="tx1"/>
                          </a:solidFill>
                        </a:rPr>
                        <a:t>OUTCOME</a:t>
                      </a:r>
                      <a:r>
                        <a:rPr lang="ru-RU" sz="1200" dirty="0" smtClean="0">
                          <a:solidFill>
                            <a:schemeClr val="tx1"/>
                          </a:solidFill>
                        </a:rPr>
                        <a:t>)</a:t>
                      </a:r>
                      <a:endParaRPr lang="ru-RU" sz="1200" dirty="0">
                        <a:solidFill>
                          <a:schemeClr val="tx1"/>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200" kern="1200" dirty="0" smtClean="0">
                          <a:solidFill>
                            <a:schemeClr val="tx1"/>
                          </a:solidFill>
                          <a:latin typeface="+mn-lt"/>
                          <a:ea typeface="+mn-ea"/>
                          <a:cs typeface="+mn-cs"/>
                        </a:rPr>
                        <a:t>Долгосрочные выгоды для </a:t>
                      </a:r>
                      <a:r>
                        <a:rPr lang="ru-RU" sz="1200" kern="1200" dirty="0" err="1" smtClean="0">
                          <a:solidFill>
                            <a:schemeClr val="tx1"/>
                          </a:solidFill>
                          <a:latin typeface="+mn-lt"/>
                          <a:ea typeface="+mn-ea"/>
                          <a:cs typeface="+mn-cs"/>
                        </a:rPr>
                        <a:t>стейкхолдеров</a:t>
                      </a:r>
                      <a:r>
                        <a:rPr lang="ru-RU" sz="1200" kern="1200" dirty="0" smtClean="0">
                          <a:solidFill>
                            <a:schemeClr val="tx1"/>
                          </a:solidFill>
                          <a:latin typeface="+mn-lt"/>
                          <a:ea typeface="+mn-ea"/>
                          <a:cs typeface="+mn-cs"/>
                        </a:rPr>
                        <a:t> (граждане,</a:t>
                      </a:r>
                      <a:r>
                        <a:rPr lang="ru-RU" sz="1200" kern="1200" baseline="0" dirty="0" smtClean="0">
                          <a:solidFill>
                            <a:schemeClr val="tx1"/>
                          </a:solidFill>
                          <a:latin typeface="+mn-lt"/>
                          <a:ea typeface="+mn-ea"/>
                          <a:cs typeface="+mn-cs"/>
                        </a:rPr>
                        <a:t> бизнес, будущие поколения), на реализацию которых влияют внешние факторы, помимо непосредственной деятельности ОИВ (деятельность других организаций, экономические, социальные, технологические события в рамках трендов верхнего уровня, др.)</a:t>
                      </a:r>
                      <a:endParaRPr lang="ru-RU" sz="1200" kern="1200" dirty="0">
                        <a:solidFill>
                          <a:schemeClr val="tx1"/>
                        </a:solidFill>
                        <a:latin typeface="+mn-lt"/>
                        <a:ea typeface="+mn-ea"/>
                        <a:cs typeface="+mn-cs"/>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57662180"/>
                  </a:ext>
                </a:extLst>
              </a:tr>
              <a:tr h="370840">
                <a:tc>
                  <a:txBody>
                    <a:bodyPr/>
                    <a:lstStyle/>
                    <a:p>
                      <a:r>
                        <a:rPr lang="ru-RU" sz="1200" dirty="0" smtClean="0">
                          <a:solidFill>
                            <a:schemeClr val="tx1"/>
                          </a:solidFill>
                        </a:rPr>
                        <a:t>Результат (</a:t>
                      </a:r>
                      <a:r>
                        <a:rPr lang="en-US" sz="1200" dirty="0" smtClean="0">
                          <a:solidFill>
                            <a:schemeClr val="tx1"/>
                          </a:solidFill>
                        </a:rPr>
                        <a:t>OUTPUT</a:t>
                      </a:r>
                      <a:r>
                        <a:rPr lang="ru-RU" sz="1200" dirty="0" smtClean="0">
                          <a:solidFill>
                            <a:schemeClr val="tx1"/>
                          </a:solidFill>
                        </a:rPr>
                        <a:t>)</a:t>
                      </a:r>
                      <a:endParaRPr lang="ru-RU" sz="1200" dirty="0">
                        <a:solidFill>
                          <a:schemeClr val="tx1"/>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200" dirty="0" smtClean="0">
                          <a:solidFill>
                            <a:schemeClr val="tx1"/>
                          </a:solidFill>
                        </a:rPr>
                        <a:t>Результат реализации программы мероприятий государственных органов, увязанный с эффектами для </a:t>
                      </a:r>
                      <a:r>
                        <a:rPr lang="ru-RU" sz="1200" dirty="0" err="1" smtClean="0">
                          <a:solidFill>
                            <a:schemeClr val="tx1"/>
                          </a:solidFill>
                        </a:rPr>
                        <a:t>стейкхолдеров</a:t>
                      </a:r>
                      <a:r>
                        <a:rPr lang="ru-RU" sz="1200" dirty="0" smtClean="0">
                          <a:solidFill>
                            <a:schemeClr val="tx1"/>
                          </a:solidFill>
                        </a:rPr>
                        <a:t>.</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r>
                        <a:rPr lang="ru-RU" sz="1200" dirty="0" smtClean="0">
                          <a:solidFill>
                            <a:schemeClr val="tx1"/>
                          </a:solidFill>
                        </a:rPr>
                        <a:t>Проекция</a:t>
                      </a:r>
                      <a:r>
                        <a:rPr lang="ru-RU" sz="1200" baseline="0" dirty="0" smtClean="0">
                          <a:solidFill>
                            <a:schemeClr val="tx1"/>
                          </a:solidFill>
                        </a:rPr>
                        <a:t> жизненного пространства</a:t>
                      </a:r>
                      <a:endParaRPr lang="ru-RU" sz="1200" dirty="0">
                        <a:solidFill>
                          <a:schemeClr val="tx1"/>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200" kern="1200" dirty="0" smtClean="0">
                          <a:solidFill>
                            <a:schemeClr val="tx1"/>
                          </a:solidFill>
                          <a:latin typeface="+mn-lt"/>
                          <a:ea typeface="+mn-ea"/>
                          <a:cs typeface="+mn-cs"/>
                        </a:rPr>
                        <a:t>Домены, в которых сгруппирована и формализована общественная ценность</a:t>
                      </a:r>
                      <a:r>
                        <a:rPr lang="ru-RU" sz="1200" kern="1200" baseline="0" dirty="0" smtClean="0">
                          <a:solidFill>
                            <a:schemeClr val="tx1"/>
                          </a:solidFill>
                          <a:latin typeface="+mn-lt"/>
                          <a:ea typeface="+mn-ea"/>
                          <a:cs typeface="+mn-cs"/>
                        </a:rPr>
                        <a:t> для </a:t>
                      </a:r>
                      <a:r>
                        <a:rPr lang="ru-RU" sz="1200" kern="1200" baseline="0" dirty="0" err="1" smtClean="0">
                          <a:solidFill>
                            <a:schemeClr val="tx1"/>
                          </a:solidFill>
                          <a:latin typeface="+mn-lt"/>
                          <a:ea typeface="+mn-ea"/>
                          <a:cs typeface="+mn-cs"/>
                        </a:rPr>
                        <a:t>стейкхолдеров</a:t>
                      </a:r>
                      <a:r>
                        <a:rPr lang="ru-RU" sz="1200" kern="1200" baseline="0" dirty="0" smtClean="0">
                          <a:solidFill>
                            <a:schemeClr val="tx1"/>
                          </a:solidFill>
                          <a:latin typeface="+mn-lt"/>
                          <a:ea typeface="+mn-ea"/>
                          <a:cs typeface="+mn-cs"/>
                        </a:rPr>
                        <a:t>; аспекты жизнедеятельности, в рамках которых </a:t>
                      </a:r>
                      <a:r>
                        <a:rPr lang="ru-RU" sz="1200" kern="1200" baseline="0" dirty="0" err="1" smtClean="0">
                          <a:solidFill>
                            <a:schemeClr val="tx1"/>
                          </a:solidFill>
                          <a:latin typeface="+mn-lt"/>
                          <a:ea typeface="+mn-ea"/>
                          <a:cs typeface="+mn-cs"/>
                        </a:rPr>
                        <a:t>стейкхолдеры</a:t>
                      </a:r>
                      <a:r>
                        <a:rPr lang="ru-RU" sz="1200" kern="1200" baseline="0" dirty="0" smtClean="0">
                          <a:solidFill>
                            <a:schemeClr val="tx1"/>
                          </a:solidFill>
                          <a:latin typeface="+mn-lt"/>
                          <a:ea typeface="+mn-ea"/>
                          <a:cs typeface="+mn-cs"/>
                        </a:rPr>
                        <a:t> получают специфические долгосрочные выгоды</a:t>
                      </a:r>
                      <a:endParaRPr lang="ru-RU" sz="1200" kern="1200" dirty="0">
                        <a:solidFill>
                          <a:schemeClr val="tx1"/>
                        </a:solidFill>
                        <a:latin typeface="+mn-lt"/>
                        <a:ea typeface="+mn-ea"/>
                        <a:cs typeface="+mn-cs"/>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r>
                        <a:rPr lang="ru-RU" sz="1200" dirty="0" smtClean="0">
                          <a:solidFill>
                            <a:schemeClr val="tx1"/>
                          </a:solidFill>
                        </a:rPr>
                        <a:t>Лаборатория</a:t>
                      </a:r>
                      <a:endParaRPr lang="ru-RU" sz="1200" dirty="0">
                        <a:solidFill>
                          <a:schemeClr val="tx1"/>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200" kern="1200" baseline="0" dirty="0" smtClean="0">
                          <a:solidFill>
                            <a:schemeClr val="tx1"/>
                          </a:solidFill>
                          <a:latin typeface="+mn-lt"/>
                          <a:ea typeface="+mn-ea"/>
                          <a:cs typeface="+mn-cs"/>
                        </a:rPr>
                        <a:t>Структурированная деятельность межведомственной рабочей группы по разработке стратегии</a:t>
                      </a:r>
                      <a:endParaRPr lang="ru-RU" sz="1200" kern="1200" dirty="0">
                        <a:solidFill>
                          <a:schemeClr val="tx1"/>
                        </a:solidFill>
                        <a:latin typeface="+mn-lt"/>
                        <a:ea typeface="+mn-ea"/>
                        <a:cs typeface="+mn-cs"/>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r>
                        <a:rPr lang="en-US" sz="1200" dirty="0" smtClean="0">
                          <a:solidFill>
                            <a:schemeClr val="tx1"/>
                          </a:solidFill>
                        </a:rPr>
                        <a:t>KPI</a:t>
                      </a:r>
                      <a:r>
                        <a:rPr lang="ru-RU" sz="1200" dirty="0" smtClean="0">
                          <a:solidFill>
                            <a:schemeClr val="tx1"/>
                          </a:solidFill>
                        </a:rPr>
                        <a:t> (КПЭ)</a:t>
                      </a:r>
                      <a:endParaRPr lang="ru-RU" sz="1200" dirty="0">
                        <a:solidFill>
                          <a:schemeClr val="tx1"/>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200" kern="1200" dirty="0" smtClean="0">
                          <a:solidFill>
                            <a:schemeClr val="tx1"/>
                          </a:solidFill>
                          <a:latin typeface="+mn-lt"/>
                          <a:ea typeface="+mn-ea"/>
                          <a:cs typeface="+mn-cs"/>
                        </a:rPr>
                        <a:t>Измеримый показатель эффекта</a:t>
                      </a:r>
                      <a:r>
                        <a:rPr lang="ru-R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Outcome</a:t>
                      </a:r>
                      <a:r>
                        <a:rPr lang="ru-RU" sz="1200" kern="1200" baseline="0" dirty="0" smtClean="0">
                          <a:solidFill>
                            <a:schemeClr val="tx1"/>
                          </a:solidFill>
                          <a:latin typeface="+mn-lt"/>
                          <a:ea typeface="+mn-ea"/>
                          <a:cs typeface="+mn-cs"/>
                        </a:rPr>
                        <a:t>) или результата</a:t>
                      </a:r>
                      <a:r>
                        <a:rPr lang="en-US" sz="1200" kern="1200" baseline="0" dirty="0" smtClean="0">
                          <a:solidFill>
                            <a:schemeClr val="tx1"/>
                          </a:solidFill>
                          <a:latin typeface="+mn-lt"/>
                          <a:ea typeface="+mn-ea"/>
                          <a:cs typeface="+mn-cs"/>
                        </a:rPr>
                        <a:t> (Output)</a:t>
                      </a:r>
                      <a:endParaRPr lang="ru-RU" sz="1200" kern="1200" dirty="0">
                        <a:solidFill>
                          <a:schemeClr val="tx1"/>
                        </a:solidFill>
                        <a:latin typeface="+mn-lt"/>
                        <a:ea typeface="+mn-ea"/>
                        <a:cs typeface="+mn-cs"/>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70840">
                <a:tc>
                  <a:txBody>
                    <a:bodyPr/>
                    <a:lstStyle/>
                    <a:p>
                      <a:r>
                        <a:rPr lang="ru-RU" sz="1200" dirty="0" smtClean="0">
                          <a:solidFill>
                            <a:schemeClr val="tx1"/>
                          </a:solidFill>
                        </a:rPr>
                        <a:t>Модераторы</a:t>
                      </a:r>
                      <a:endParaRPr lang="ru-RU" sz="1200" dirty="0">
                        <a:solidFill>
                          <a:schemeClr val="tx1"/>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200" kern="1200" dirty="0" smtClean="0">
                          <a:solidFill>
                            <a:schemeClr val="tx1"/>
                          </a:solidFill>
                          <a:latin typeface="+mn-lt"/>
                          <a:ea typeface="+mn-ea"/>
                          <a:cs typeface="+mn-cs"/>
                        </a:rPr>
                        <a:t>Ведущие</a:t>
                      </a:r>
                      <a:r>
                        <a:rPr lang="ru-RU" sz="1200" kern="1200" baseline="0" dirty="0" smtClean="0">
                          <a:solidFill>
                            <a:schemeClr val="tx1"/>
                          </a:solidFill>
                          <a:latin typeface="+mn-lt"/>
                          <a:ea typeface="+mn-ea"/>
                          <a:cs typeface="+mn-cs"/>
                        </a:rPr>
                        <a:t> лабораторий, обеспечивающие проведение обсуждений в рамках лабораторий по определенной структуре</a:t>
                      </a:r>
                      <a:endParaRPr lang="ru-RU" sz="1200" kern="1200" dirty="0">
                        <a:solidFill>
                          <a:schemeClr val="tx1"/>
                        </a:solidFill>
                        <a:latin typeface="+mn-lt"/>
                        <a:ea typeface="+mn-ea"/>
                        <a:cs typeface="+mn-cs"/>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370840">
                <a:tc>
                  <a:txBody>
                    <a:bodyPr/>
                    <a:lstStyle/>
                    <a:p>
                      <a:endParaRPr lang="ru-RU"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sz="1200" kern="1200" dirty="0">
                        <a:solidFill>
                          <a:schemeClr val="tx1"/>
                        </a:solidFill>
                        <a:latin typeface="+mn-lt"/>
                        <a:ea typeface="+mn-ea"/>
                        <a:cs typeface="+mn-cs"/>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307371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solidFill>
                  <a:schemeClr val="bg1"/>
                </a:solidFill>
              </a:rPr>
              <a:t>ГЛОССАРИЙ И </a:t>
            </a:r>
            <a:r>
              <a:rPr lang="en-US" sz="2800" b="1" dirty="0">
                <a:solidFill>
                  <a:schemeClr val="bg1"/>
                </a:solidFill>
              </a:rPr>
              <a:t>FAQ</a:t>
            </a:r>
            <a:endParaRPr lang="ru-RU" sz="2800" b="1" dirty="0">
              <a:solidFill>
                <a:schemeClr val="bg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778032477"/>
              </p:ext>
            </p:extLst>
          </p:nvPr>
        </p:nvGraphicFramePr>
        <p:xfrm>
          <a:off x="401983" y="1093376"/>
          <a:ext cx="11469314" cy="4673600"/>
        </p:xfrm>
        <a:graphic>
          <a:graphicData uri="http://schemas.openxmlformats.org/drawingml/2006/table">
            <a:tbl>
              <a:tblPr firstRow="1" bandRow="1">
                <a:tableStyleId>{5940675A-B579-460E-94D1-54222C63F5DA}</a:tableStyleId>
              </a:tblPr>
              <a:tblGrid>
                <a:gridCol w="11469314">
                  <a:extLst>
                    <a:ext uri="{9D8B030D-6E8A-4147-A177-3AD203B41FA5}">
                      <a16:colId xmlns="" xmlns:a16="http://schemas.microsoft.com/office/drawing/2014/main" val="20000"/>
                    </a:ext>
                  </a:extLst>
                </a:gridCol>
              </a:tblGrid>
              <a:tr h="370840">
                <a:tc>
                  <a:txBody>
                    <a:bodyPr/>
                    <a:lstStyle/>
                    <a:p>
                      <a:r>
                        <a:rPr lang="ru-RU" sz="1200" dirty="0" smtClean="0"/>
                        <a:t>КАК СТРАТЕГИЯ СВЯЗАНА С ЕДИНЫМ ПЛАНОМ? </a:t>
                      </a:r>
                    </a:p>
                    <a:p>
                      <a:r>
                        <a:rPr lang="ru-RU" sz="1200" dirty="0" smtClean="0"/>
                        <a:t>Единый план – это сборка существующей деятельности Правительства в соответствии с национальными целями</a:t>
                      </a:r>
                      <a:r>
                        <a:rPr lang="ru-RU" sz="1200" baseline="0" dirty="0" smtClean="0"/>
                        <a:t> с </a:t>
                      </a:r>
                      <a:r>
                        <a:rPr lang="ru-RU" sz="1200" dirty="0" smtClean="0"/>
                        <a:t>декомпозицией показателей по субъектам Российской Федерации. В Едином плане содержится все элементы триады </a:t>
                      </a:r>
                      <a:r>
                        <a:rPr lang="ru-RU" sz="1200" dirty="0" err="1" smtClean="0"/>
                        <a:t>run-change-disrupt</a:t>
                      </a:r>
                      <a:r>
                        <a:rPr lang="ru-RU" sz="1200" dirty="0" smtClean="0"/>
                        <a:t> с объективным преобладанием </a:t>
                      </a:r>
                      <a:r>
                        <a:rPr lang="ru-RU" sz="1200" dirty="0" err="1" smtClean="0"/>
                        <a:t>run</a:t>
                      </a:r>
                      <a:r>
                        <a:rPr lang="ru-RU" sz="1200" dirty="0" smtClean="0"/>
                        <a:t>. В рамках стратегии задача сфокусироваться именно на прорывных проектах (в том числе пока не реализуемых и не финансируемых). В перспективе все проекты, которые формируют  нашу стратегию,  войдут в региональную составляющую Единого плана, но не все содержание региональной составляющей Единого плана есть стратегия изменений.</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r>
                        <a:rPr lang="ru-RU" sz="1200" dirty="0" smtClean="0"/>
                        <a:t>МОЖНО ЛИ ВКЛЮЧАТЬ В СТРАТЕГИИ  РЕГИОНАЛЬНЫЕ ПРОЕКТЫ? </a:t>
                      </a:r>
                    </a:p>
                    <a:p>
                      <a:r>
                        <a:rPr lang="ru-RU" sz="1200" dirty="0" smtClean="0"/>
                        <a:t>Можно в той части, в которой нацпроекты отвечают критериям. В действующих </a:t>
                      </a:r>
                      <a:r>
                        <a:rPr lang="ru-RU" sz="1200" dirty="0" err="1" smtClean="0"/>
                        <a:t>регпроектах</a:t>
                      </a:r>
                      <a:r>
                        <a:rPr lang="ru-RU" sz="1200" dirty="0" smtClean="0"/>
                        <a:t> много элементов </a:t>
                      </a:r>
                      <a:r>
                        <a:rPr lang="ru-RU" sz="1200" dirty="0" err="1" smtClean="0"/>
                        <a:t>run</a:t>
                      </a:r>
                      <a:r>
                        <a:rPr lang="ru-RU" sz="1200" dirty="0" smtClean="0"/>
                        <a:t>. Включать стоит лишь те части, где будут действительно системные изменения (</a:t>
                      </a:r>
                      <a:r>
                        <a:rPr lang="ru-RU" sz="1200" dirty="0" err="1" smtClean="0"/>
                        <a:t>change</a:t>
                      </a:r>
                      <a:r>
                        <a:rPr lang="ru-RU" sz="1200" dirty="0" smtClean="0"/>
                        <a:t>), прорывы, а не просто тиражирование и масштабирование уже имеющихся решений. </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r>
                        <a:rPr lang="ru-RU" sz="1200" dirty="0" smtClean="0"/>
                        <a:t>КАК СООТНОСЯТСЯ РАЗРАБАТЫВАЕМЫЕ СТРАТЕГИИ СО 172 ФЗ И С ДЕЙСТВУЮЩИМИ СТРАТЕГИЯМИ? </a:t>
                      </a:r>
                    </a:p>
                    <a:p>
                      <a:r>
                        <a:rPr lang="ru-RU" sz="1200" dirty="0" smtClean="0"/>
                        <a:t>Мы не пишем стратегию в соответствии с формальными требованиями 172 ФЗ. Мы определяем направления прорыва. После того как определим и затвердим, они будут отражены в действующих документах </a:t>
                      </a:r>
                      <a:r>
                        <a:rPr lang="ru-RU" sz="1200" dirty="0" err="1" smtClean="0"/>
                        <a:t>стратпланирования</a:t>
                      </a:r>
                      <a:r>
                        <a:rPr lang="ru-RU" sz="1200" dirty="0" smtClean="0"/>
                        <a:t> (ГП, НП, стратегиях и др.)</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r>
                        <a:rPr lang="ru-RU" sz="1200" dirty="0" smtClean="0"/>
                        <a:t>МОГУТ ЛИ РЕЗУЛЬТАТЫ ПРОЕКТА СОВПАДАТЬ С ПОКАЗАТЕЛЯМИ ДОСТИЖЕНИЯ НАЦИОНАЛЬНЫХ ЦЕЛЕЙ, УСТАНОВЛЕННЫХ РЕГИОНУ? </a:t>
                      </a:r>
                    </a:p>
                    <a:p>
                      <a:r>
                        <a:rPr lang="ru-RU" sz="1200" dirty="0" smtClean="0"/>
                        <a:t>Нет. Национальные цели развития предполагают не только проектную деятельность, но и значительную часть процессной, масштабирование и тиражирование уже готовых решений. Поэтому инициативы (проекты) вносят вклад в достижение национальных целей, но не определяют их достижение целиком. Результаты должны быть определены специфично именно для данного конкретного проекта</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r>
                        <a:rPr lang="ru-RU" sz="1200" dirty="0" smtClean="0">
                          <a:solidFill>
                            <a:schemeClr val="tx1"/>
                          </a:solidFill>
                        </a:rPr>
                        <a:t>СТРАТЕГИЯ</a:t>
                      </a:r>
                      <a:r>
                        <a:rPr lang="ru-RU" sz="1200" baseline="0" dirty="0" smtClean="0">
                          <a:solidFill>
                            <a:schemeClr val="tx1"/>
                          </a:solidFill>
                        </a:rPr>
                        <a:t> – 2035 – ЭТО РУКОВОДСТВО К  РАБОТЕ ДЛЯ ВСЕХ ИОГВ?</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smtClean="0">
                          <a:solidFill>
                            <a:schemeClr val="tx1"/>
                          </a:solidFill>
                        </a:rPr>
                        <a:t>Да, но не только. Наша стратегия – целевой ориентир, стратегический </a:t>
                      </a:r>
                      <a:r>
                        <a:rPr lang="ru-RU" sz="1200" dirty="0" smtClean="0">
                          <a:solidFill>
                            <a:schemeClr val="tx1"/>
                          </a:solidFill>
                        </a:rPr>
                        <a:t>план и руководство для всех стейкхолдеров. Граждане, бизнес и другие заинтересованные стороны </a:t>
                      </a:r>
                      <a:r>
                        <a:rPr lang="ru-RU" sz="1200" baseline="0" dirty="0" smtClean="0">
                          <a:solidFill>
                            <a:schemeClr val="tx1"/>
                          </a:solidFill>
                        </a:rPr>
                        <a:t>являются такими же участниками, такими же «</a:t>
                      </a:r>
                      <a:r>
                        <a:rPr lang="ru-RU" sz="1200" baseline="0" dirty="0" err="1" smtClean="0">
                          <a:solidFill>
                            <a:schemeClr val="tx1"/>
                          </a:solidFill>
                        </a:rPr>
                        <a:t>реализаторами</a:t>
                      </a:r>
                      <a:r>
                        <a:rPr lang="ru-RU" sz="1200" baseline="0" dirty="0" smtClean="0">
                          <a:solidFill>
                            <a:schemeClr val="tx1"/>
                          </a:solidFill>
                        </a:rPr>
                        <a:t>» стратегии, как и региональные власти. Одна из наших задач – обеспечить максимальное вовлечение в реализацию стратегии</a:t>
                      </a:r>
                      <a:endParaRPr lang="ru-RU" sz="1200" dirty="0">
                        <a:solidFill>
                          <a:schemeClr val="tx1"/>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r>
                        <a:rPr lang="ru-RU" sz="1200" dirty="0" smtClean="0">
                          <a:solidFill>
                            <a:schemeClr val="accent5"/>
                          </a:solidFill>
                        </a:rPr>
                        <a:t> </a:t>
                      </a:r>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70840">
                <a:tc>
                  <a:txBody>
                    <a:bodyPr/>
                    <a:lstStyle/>
                    <a:p>
                      <a:endParaRPr lang="ru-RU" sz="1200" dirty="0">
                        <a:solidFill>
                          <a:schemeClr val="accent5"/>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952219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solidFill>
                  <a:schemeClr val="bg1"/>
                </a:solidFill>
              </a:rPr>
              <a:t>ПРИЛОЖЕНИЕ. Связь эффектов и </a:t>
            </a:r>
            <a:r>
              <a:rPr lang="ru-RU" sz="2800" b="1" dirty="0" smtClean="0">
                <a:solidFill>
                  <a:schemeClr val="bg1"/>
                </a:solidFill>
              </a:rPr>
              <a:t>результатов</a:t>
            </a:r>
            <a:endParaRPr lang="ru-RU" sz="2800" b="1" dirty="0">
              <a:solidFill>
                <a:schemeClr val="bg1"/>
              </a:solidFill>
            </a:endParaRPr>
          </a:p>
        </p:txBody>
      </p:sp>
      <p:sp>
        <p:nvSpPr>
          <p:cNvPr id="4" name="Прямоугольник 3">
            <a:extLst>
              <a:ext uri="{FF2B5EF4-FFF2-40B4-BE49-F238E27FC236}">
                <a16:creationId xmlns="" xmlns:a16="http://schemas.microsoft.com/office/drawing/2014/main" id="{E1415069-3FF7-46D2-9D9F-A3040A6880B3}"/>
              </a:ext>
            </a:extLst>
          </p:cNvPr>
          <p:cNvSpPr/>
          <p:nvPr/>
        </p:nvSpPr>
        <p:spPr>
          <a:xfrm>
            <a:off x="159691" y="3664739"/>
            <a:ext cx="6237941" cy="2932004"/>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endParaRPr lang="en-US" sz="1000" dirty="0">
              <a:solidFill>
                <a:schemeClr val="accent5"/>
              </a:solidFill>
            </a:endParaRPr>
          </a:p>
        </p:txBody>
      </p:sp>
      <p:sp>
        <p:nvSpPr>
          <p:cNvPr id="5" name="Прямоугольник 4">
            <a:extLst>
              <a:ext uri="{FF2B5EF4-FFF2-40B4-BE49-F238E27FC236}">
                <a16:creationId xmlns="" xmlns:a16="http://schemas.microsoft.com/office/drawing/2014/main" id="{53DDA016-0081-47C8-9A2B-DA12D20E4984}"/>
              </a:ext>
            </a:extLst>
          </p:cNvPr>
          <p:cNvSpPr/>
          <p:nvPr/>
        </p:nvSpPr>
        <p:spPr>
          <a:xfrm>
            <a:off x="5903262" y="1253351"/>
            <a:ext cx="6237941" cy="3092977"/>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endParaRPr lang="en-US" sz="1000" dirty="0">
              <a:solidFill>
                <a:schemeClr val="accent5"/>
              </a:solidFill>
            </a:endParaRPr>
          </a:p>
        </p:txBody>
      </p:sp>
      <p:sp>
        <p:nvSpPr>
          <p:cNvPr id="6" name="Прямоугольник 5">
            <a:extLst>
              <a:ext uri="{FF2B5EF4-FFF2-40B4-BE49-F238E27FC236}">
                <a16:creationId xmlns="" xmlns:a16="http://schemas.microsoft.com/office/drawing/2014/main" id="{81E9210A-403A-4664-8BB2-B07F0EC6217F}"/>
              </a:ext>
            </a:extLst>
          </p:cNvPr>
          <p:cNvSpPr/>
          <p:nvPr/>
        </p:nvSpPr>
        <p:spPr>
          <a:xfrm>
            <a:off x="159657" y="5486399"/>
            <a:ext cx="2307771" cy="1059543"/>
          </a:xfrm>
          <a:prstGeom prst="rect">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5"/>
                </a:solidFill>
              </a:rPr>
              <a:t>РЕСУРСЫ</a:t>
            </a:r>
            <a:endParaRPr lang="en-US" sz="1000" dirty="0">
              <a:solidFill>
                <a:schemeClr val="accent5"/>
              </a:solidFill>
            </a:endParaRPr>
          </a:p>
        </p:txBody>
      </p:sp>
      <p:sp>
        <p:nvSpPr>
          <p:cNvPr id="7" name="Прямоугольник 6">
            <a:extLst>
              <a:ext uri="{FF2B5EF4-FFF2-40B4-BE49-F238E27FC236}">
                <a16:creationId xmlns="" xmlns:a16="http://schemas.microsoft.com/office/drawing/2014/main" id="{D4431DB8-C2D2-4684-ADFA-5FBF88573967}"/>
              </a:ext>
            </a:extLst>
          </p:cNvPr>
          <p:cNvSpPr/>
          <p:nvPr/>
        </p:nvSpPr>
        <p:spPr>
          <a:xfrm>
            <a:off x="2119086" y="4724393"/>
            <a:ext cx="2307771" cy="1059543"/>
          </a:xfrm>
          <a:prstGeom prst="rect">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5"/>
                </a:solidFill>
              </a:rPr>
              <a:t>МЕРОПРИЯТИЯ ПРОГРАММЫ</a:t>
            </a:r>
            <a:endParaRPr lang="en-US" sz="1000" dirty="0">
              <a:solidFill>
                <a:schemeClr val="accent5"/>
              </a:solidFill>
            </a:endParaRPr>
          </a:p>
        </p:txBody>
      </p:sp>
      <p:sp>
        <p:nvSpPr>
          <p:cNvPr id="9" name="Прямоугольник 8">
            <a:extLst>
              <a:ext uri="{FF2B5EF4-FFF2-40B4-BE49-F238E27FC236}">
                <a16:creationId xmlns="" xmlns:a16="http://schemas.microsoft.com/office/drawing/2014/main" id="{AC3D6B0B-27F8-4CF5-BD15-B0B139F67836}"/>
              </a:ext>
            </a:extLst>
          </p:cNvPr>
          <p:cNvSpPr/>
          <p:nvPr/>
        </p:nvSpPr>
        <p:spPr>
          <a:xfrm>
            <a:off x="4089861" y="3948341"/>
            <a:ext cx="2307771" cy="1059543"/>
          </a:xfrm>
          <a:prstGeom prst="rect">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5"/>
                </a:solidFill>
              </a:rPr>
              <a:t>РЕЗУЛЬТАТЫ (</a:t>
            </a:r>
            <a:r>
              <a:rPr lang="en-US" sz="1000" dirty="0">
                <a:solidFill>
                  <a:schemeClr val="accent5"/>
                </a:solidFill>
              </a:rPr>
              <a:t>OUTPUTS)</a:t>
            </a:r>
          </a:p>
        </p:txBody>
      </p:sp>
      <p:sp>
        <p:nvSpPr>
          <p:cNvPr id="10" name="Прямоугольник 9">
            <a:extLst>
              <a:ext uri="{FF2B5EF4-FFF2-40B4-BE49-F238E27FC236}">
                <a16:creationId xmlns="" xmlns:a16="http://schemas.microsoft.com/office/drawing/2014/main" id="{4A2E463D-CF48-46E0-A9CE-255AA5DF4962}"/>
              </a:ext>
            </a:extLst>
          </p:cNvPr>
          <p:cNvSpPr/>
          <p:nvPr/>
        </p:nvSpPr>
        <p:spPr>
          <a:xfrm>
            <a:off x="6094638" y="3172289"/>
            <a:ext cx="2307771" cy="1059543"/>
          </a:xfrm>
          <a:prstGeom prst="rect">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5"/>
                </a:solidFill>
              </a:rPr>
              <a:t>НЕПОСРЕДСТВЕННЫЕ ЭФФЕКТЫ (</a:t>
            </a:r>
            <a:r>
              <a:rPr lang="en-US" sz="1000" dirty="0">
                <a:solidFill>
                  <a:schemeClr val="accent5"/>
                </a:solidFill>
              </a:rPr>
              <a:t>INTIAL OUTCOMES)</a:t>
            </a:r>
          </a:p>
        </p:txBody>
      </p:sp>
      <p:sp>
        <p:nvSpPr>
          <p:cNvPr id="11" name="Прямоугольник 10">
            <a:extLst>
              <a:ext uri="{FF2B5EF4-FFF2-40B4-BE49-F238E27FC236}">
                <a16:creationId xmlns="" xmlns:a16="http://schemas.microsoft.com/office/drawing/2014/main" id="{C1EF9B2B-B986-4405-AB4D-E99DE6D71C97}"/>
              </a:ext>
            </a:extLst>
          </p:cNvPr>
          <p:cNvSpPr/>
          <p:nvPr/>
        </p:nvSpPr>
        <p:spPr>
          <a:xfrm>
            <a:off x="7945209" y="2369457"/>
            <a:ext cx="2307771" cy="1059543"/>
          </a:xfrm>
          <a:prstGeom prst="rect">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5"/>
                </a:solidFill>
              </a:rPr>
              <a:t>СРЕДНЕСРОЧНЫЕ ЭФФЕКТЫ (</a:t>
            </a:r>
            <a:r>
              <a:rPr lang="en-US" sz="1000" dirty="0">
                <a:solidFill>
                  <a:schemeClr val="accent5"/>
                </a:solidFill>
              </a:rPr>
              <a:t>INTERMEDIATE OUTCOMES)</a:t>
            </a:r>
          </a:p>
        </p:txBody>
      </p:sp>
      <p:sp>
        <p:nvSpPr>
          <p:cNvPr id="12" name="Прямоугольник 11">
            <a:extLst>
              <a:ext uri="{FF2B5EF4-FFF2-40B4-BE49-F238E27FC236}">
                <a16:creationId xmlns="" xmlns:a16="http://schemas.microsoft.com/office/drawing/2014/main" id="{003DB64A-1074-477A-8B94-EA08EE5B3698}"/>
              </a:ext>
            </a:extLst>
          </p:cNvPr>
          <p:cNvSpPr/>
          <p:nvPr/>
        </p:nvSpPr>
        <p:spPr>
          <a:xfrm>
            <a:off x="9774008" y="1517659"/>
            <a:ext cx="2307771" cy="1059543"/>
          </a:xfrm>
          <a:prstGeom prst="rect">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5"/>
                </a:solidFill>
              </a:rPr>
              <a:t>ДОЛГОСРОЧНЫЕ ЭФФЕКТЫ (</a:t>
            </a:r>
            <a:r>
              <a:rPr lang="en-US" sz="1000" dirty="0">
                <a:solidFill>
                  <a:schemeClr val="accent5"/>
                </a:solidFill>
              </a:rPr>
              <a:t>IMPACT)</a:t>
            </a:r>
          </a:p>
        </p:txBody>
      </p:sp>
      <p:sp>
        <p:nvSpPr>
          <p:cNvPr id="13" name="Овал 12">
            <a:extLst>
              <a:ext uri="{FF2B5EF4-FFF2-40B4-BE49-F238E27FC236}">
                <a16:creationId xmlns="" xmlns:a16="http://schemas.microsoft.com/office/drawing/2014/main" id="{E4CC6751-B707-4F32-8404-95994075E805}"/>
              </a:ext>
            </a:extLst>
          </p:cNvPr>
          <p:cNvSpPr/>
          <p:nvPr/>
        </p:nvSpPr>
        <p:spPr>
          <a:xfrm>
            <a:off x="9403895" y="4231832"/>
            <a:ext cx="2628448" cy="1305823"/>
          </a:xfrm>
          <a:prstGeom prst="ellipse">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5"/>
                </a:solidFill>
              </a:rPr>
              <a:t>ВНЕШНИЕ ФАКТОРЫ</a:t>
            </a:r>
            <a:endParaRPr lang="en-US" sz="1000" dirty="0">
              <a:solidFill>
                <a:schemeClr val="accent5"/>
              </a:solidFill>
            </a:endParaRPr>
          </a:p>
        </p:txBody>
      </p:sp>
      <p:cxnSp>
        <p:nvCxnSpPr>
          <p:cNvPr id="14" name="Соединитель: изогнутый 35">
            <a:extLst>
              <a:ext uri="{FF2B5EF4-FFF2-40B4-BE49-F238E27FC236}">
                <a16:creationId xmlns="" xmlns:a16="http://schemas.microsoft.com/office/drawing/2014/main" id="{B31B7552-BEBE-4B9E-BC35-7B022A25A401}"/>
              </a:ext>
            </a:extLst>
          </p:cNvPr>
          <p:cNvCxnSpPr>
            <a:endCxn id="10" idx="2"/>
          </p:cNvCxnSpPr>
          <p:nvPr/>
        </p:nvCxnSpPr>
        <p:spPr>
          <a:xfrm rot="10800000">
            <a:off x="7248525" y="4231832"/>
            <a:ext cx="2026105" cy="77605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Соединитель: изогнутый 36">
            <a:extLst>
              <a:ext uri="{FF2B5EF4-FFF2-40B4-BE49-F238E27FC236}">
                <a16:creationId xmlns="" xmlns:a16="http://schemas.microsoft.com/office/drawing/2014/main" id="{D17E8157-704D-42B6-88FC-059024D47EB8}"/>
              </a:ext>
            </a:extLst>
          </p:cNvPr>
          <p:cNvCxnSpPr>
            <a:cxnSpLocks/>
            <a:stCxn id="13" idx="0"/>
          </p:cNvCxnSpPr>
          <p:nvPr/>
        </p:nvCxnSpPr>
        <p:spPr>
          <a:xfrm rot="16200000" flipV="1">
            <a:off x="9539398" y="3053111"/>
            <a:ext cx="738418" cy="161902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Соединитель: изогнутый 51">
            <a:extLst>
              <a:ext uri="{FF2B5EF4-FFF2-40B4-BE49-F238E27FC236}">
                <a16:creationId xmlns="" xmlns:a16="http://schemas.microsoft.com/office/drawing/2014/main" id="{4E3EFD01-4997-404C-AEAC-1BDBCACE65EC}"/>
              </a:ext>
            </a:extLst>
          </p:cNvPr>
          <p:cNvCxnSpPr>
            <a:cxnSpLocks/>
          </p:cNvCxnSpPr>
          <p:nvPr/>
        </p:nvCxnSpPr>
        <p:spPr>
          <a:xfrm flipV="1">
            <a:off x="11522982" y="2621273"/>
            <a:ext cx="49436" cy="1737360"/>
          </a:xfrm>
          <a:prstGeom prst="curvedConnector3">
            <a:avLst>
              <a:gd name="adj1" fmla="val 562416"/>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Прямоугольник: скругленные углы 12">
            <a:extLst>
              <a:ext uri="{FF2B5EF4-FFF2-40B4-BE49-F238E27FC236}">
                <a16:creationId xmlns="" xmlns:a16="http://schemas.microsoft.com/office/drawing/2014/main" id="{AE4373FE-7583-4F7E-B220-4D55A610B182}"/>
              </a:ext>
            </a:extLst>
          </p:cNvPr>
          <p:cNvSpPr/>
          <p:nvPr/>
        </p:nvSpPr>
        <p:spPr>
          <a:xfrm>
            <a:off x="51370" y="4346328"/>
            <a:ext cx="1816569" cy="661556"/>
          </a:xfrm>
          <a:prstGeom prst="rect">
            <a:avLst/>
          </a:prstGeom>
          <a:noFill/>
          <a:ln w="6350">
            <a:no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1200" dirty="0">
                <a:solidFill>
                  <a:schemeClr val="accent1"/>
                </a:solidFill>
              </a:rPr>
              <a:t>КПЭ обеспеченности ресурсами (</a:t>
            </a:r>
            <a:r>
              <a:rPr lang="en-US" sz="1200" dirty="0">
                <a:solidFill>
                  <a:schemeClr val="accent1"/>
                </a:solidFill>
              </a:rPr>
              <a:t>inputs)</a:t>
            </a:r>
          </a:p>
        </p:txBody>
      </p:sp>
      <p:sp>
        <p:nvSpPr>
          <p:cNvPr id="18" name="Прямоугольник: скругленные углы 12">
            <a:extLst>
              <a:ext uri="{FF2B5EF4-FFF2-40B4-BE49-F238E27FC236}">
                <a16:creationId xmlns="" xmlns:a16="http://schemas.microsoft.com/office/drawing/2014/main" id="{43C76C9C-92E4-4511-8D6D-AFE2815DCDC1}"/>
              </a:ext>
            </a:extLst>
          </p:cNvPr>
          <p:cNvSpPr/>
          <p:nvPr/>
        </p:nvSpPr>
        <p:spPr>
          <a:xfrm>
            <a:off x="2074859" y="3814569"/>
            <a:ext cx="2011594" cy="661556"/>
          </a:xfrm>
          <a:prstGeom prst="rect">
            <a:avLst/>
          </a:prstGeom>
          <a:noFill/>
          <a:ln w="6350">
            <a:no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1200" dirty="0">
                <a:solidFill>
                  <a:schemeClr val="accent1"/>
                </a:solidFill>
              </a:rPr>
              <a:t>КПЭ реализации мероприятий</a:t>
            </a:r>
            <a:r>
              <a:rPr lang="en-US" sz="1200" dirty="0">
                <a:solidFill>
                  <a:schemeClr val="accent1"/>
                </a:solidFill>
              </a:rPr>
              <a:t> </a:t>
            </a:r>
            <a:r>
              <a:rPr lang="ru-RU" sz="1200" dirty="0">
                <a:solidFill>
                  <a:schemeClr val="accent1"/>
                </a:solidFill>
              </a:rPr>
              <a:t>(КПЭ технического результата)</a:t>
            </a:r>
            <a:endParaRPr lang="en-US" sz="1200" dirty="0">
              <a:solidFill>
                <a:schemeClr val="accent1"/>
              </a:solidFill>
            </a:endParaRPr>
          </a:p>
        </p:txBody>
      </p:sp>
      <p:sp>
        <p:nvSpPr>
          <p:cNvPr id="19" name="Прямоугольник: скругленные углы 12">
            <a:extLst>
              <a:ext uri="{FF2B5EF4-FFF2-40B4-BE49-F238E27FC236}">
                <a16:creationId xmlns="" xmlns:a16="http://schemas.microsoft.com/office/drawing/2014/main" id="{A1ECF65B-3BF0-438B-9598-FA02AC2FA310}"/>
              </a:ext>
            </a:extLst>
          </p:cNvPr>
          <p:cNvSpPr/>
          <p:nvPr/>
        </p:nvSpPr>
        <p:spPr>
          <a:xfrm>
            <a:off x="4086693" y="3062730"/>
            <a:ext cx="1816569" cy="661556"/>
          </a:xfrm>
          <a:prstGeom prst="rect">
            <a:avLst/>
          </a:prstGeom>
          <a:noFill/>
          <a:ln w="6350">
            <a:no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1200" dirty="0">
                <a:solidFill>
                  <a:schemeClr val="accent1"/>
                </a:solidFill>
              </a:rPr>
              <a:t>КПЭ результата</a:t>
            </a:r>
            <a:r>
              <a:rPr lang="en-US" sz="1200" dirty="0">
                <a:solidFill>
                  <a:schemeClr val="accent1"/>
                </a:solidFill>
              </a:rPr>
              <a:t> (output)</a:t>
            </a:r>
          </a:p>
        </p:txBody>
      </p:sp>
      <p:sp>
        <p:nvSpPr>
          <p:cNvPr id="20" name="Прямоугольник: скругленные углы 12">
            <a:extLst>
              <a:ext uri="{FF2B5EF4-FFF2-40B4-BE49-F238E27FC236}">
                <a16:creationId xmlns="" xmlns:a16="http://schemas.microsoft.com/office/drawing/2014/main" id="{53A7B879-EE06-4CFF-B9FC-1293AE377DE5}"/>
              </a:ext>
            </a:extLst>
          </p:cNvPr>
          <p:cNvSpPr/>
          <p:nvPr/>
        </p:nvSpPr>
        <p:spPr>
          <a:xfrm>
            <a:off x="8069943" y="1535688"/>
            <a:ext cx="1204687" cy="661556"/>
          </a:xfrm>
          <a:prstGeom prst="rect">
            <a:avLst/>
          </a:prstGeom>
          <a:noFill/>
          <a:ln w="6350">
            <a:no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1200" dirty="0">
                <a:solidFill>
                  <a:schemeClr val="accent1"/>
                </a:solidFill>
              </a:rPr>
              <a:t>КПЭ эффекта (</a:t>
            </a:r>
            <a:r>
              <a:rPr lang="en-US" sz="1200" dirty="0">
                <a:solidFill>
                  <a:schemeClr val="accent1"/>
                </a:solidFill>
              </a:rPr>
              <a:t>outcome)</a:t>
            </a:r>
          </a:p>
        </p:txBody>
      </p:sp>
      <p:sp>
        <p:nvSpPr>
          <p:cNvPr id="21" name="Прямоугольник 20">
            <a:extLst>
              <a:ext uri="{FF2B5EF4-FFF2-40B4-BE49-F238E27FC236}">
                <a16:creationId xmlns="" xmlns:a16="http://schemas.microsoft.com/office/drawing/2014/main" id="{08A13141-1AD9-48DE-A34D-B9B92CCC816C}"/>
              </a:ext>
            </a:extLst>
          </p:cNvPr>
          <p:cNvSpPr/>
          <p:nvPr/>
        </p:nvSpPr>
        <p:spPr>
          <a:xfrm>
            <a:off x="1662805" y="2180894"/>
            <a:ext cx="2307771" cy="66155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1"/>
                </a:solidFill>
              </a:rPr>
              <a:t>Контроль достижения результатов</a:t>
            </a:r>
            <a:endParaRPr lang="en-US" sz="1000" dirty="0">
              <a:solidFill>
                <a:schemeClr val="accent1"/>
              </a:solidFill>
            </a:endParaRPr>
          </a:p>
        </p:txBody>
      </p:sp>
      <p:sp>
        <p:nvSpPr>
          <p:cNvPr id="22" name="Прямоугольник 21">
            <a:extLst>
              <a:ext uri="{FF2B5EF4-FFF2-40B4-BE49-F238E27FC236}">
                <a16:creationId xmlns="" xmlns:a16="http://schemas.microsoft.com/office/drawing/2014/main" id="{CE1300E6-F9EE-447E-83C7-988D33BA9517}"/>
              </a:ext>
            </a:extLst>
          </p:cNvPr>
          <p:cNvSpPr/>
          <p:nvPr/>
        </p:nvSpPr>
        <p:spPr>
          <a:xfrm>
            <a:off x="4729154" y="1298909"/>
            <a:ext cx="1816570" cy="6615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1"/>
                </a:solidFill>
              </a:rPr>
              <a:t>Контроль реализации эффектов</a:t>
            </a:r>
            <a:endParaRPr lang="en-US" sz="1000" dirty="0">
              <a:solidFill>
                <a:schemeClr val="accent1"/>
              </a:solidFill>
            </a:endParaRPr>
          </a:p>
        </p:txBody>
      </p:sp>
      <p:cxnSp>
        <p:nvCxnSpPr>
          <p:cNvPr id="23" name="Соединитель: уступ 64">
            <a:extLst>
              <a:ext uri="{FF2B5EF4-FFF2-40B4-BE49-F238E27FC236}">
                <a16:creationId xmlns="" xmlns:a16="http://schemas.microsoft.com/office/drawing/2014/main" id="{12649C9D-475F-4376-97C0-E19761F2761E}"/>
              </a:ext>
            </a:extLst>
          </p:cNvPr>
          <p:cNvCxnSpPr>
            <a:stCxn id="17" idx="0"/>
            <a:endCxn id="21" idx="1"/>
          </p:cNvCxnSpPr>
          <p:nvPr/>
        </p:nvCxnSpPr>
        <p:spPr>
          <a:xfrm rot="5400000" flipH="1" flipV="1">
            <a:off x="393902" y="3077425"/>
            <a:ext cx="1834656" cy="7031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Соединитель: уступ 65">
            <a:extLst>
              <a:ext uri="{FF2B5EF4-FFF2-40B4-BE49-F238E27FC236}">
                <a16:creationId xmlns="" xmlns:a16="http://schemas.microsoft.com/office/drawing/2014/main" id="{C7CCDF91-3F8C-4F8F-AAE4-31A2BF023597}"/>
              </a:ext>
            </a:extLst>
          </p:cNvPr>
          <p:cNvCxnSpPr>
            <a:cxnSpLocks/>
            <a:stCxn id="18" idx="0"/>
            <a:endCxn id="21" idx="2"/>
          </p:cNvCxnSpPr>
          <p:nvPr/>
        </p:nvCxnSpPr>
        <p:spPr>
          <a:xfrm rot="16200000" flipV="1">
            <a:off x="2462615" y="3196527"/>
            <a:ext cx="972119" cy="26396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Соединитель: уступ 68">
            <a:extLst>
              <a:ext uri="{FF2B5EF4-FFF2-40B4-BE49-F238E27FC236}">
                <a16:creationId xmlns="" xmlns:a16="http://schemas.microsoft.com/office/drawing/2014/main" id="{734D7035-6AF6-4EC6-8BB2-0275BFAB5A3B}"/>
              </a:ext>
            </a:extLst>
          </p:cNvPr>
          <p:cNvCxnSpPr>
            <a:cxnSpLocks/>
            <a:stCxn id="19" idx="0"/>
            <a:endCxn id="21" idx="3"/>
          </p:cNvCxnSpPr>
          <p:nvPr/>
        </p:nvCxnSpPr>
        <p:spPr>
          <a:xfrm rot="16200000" flipV="1">
            <a:off x="4207248" y="2275000"/>
            <a:ext cx="551058" cy="102440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Соединитель: уступ 73">
            <a:extLst>
              <a:ext uri="{FF2B5EF4-FFF2-40B4-BE49-F238E27FC236}">
                <a16:creationId xmlns="" xmlns:a16="http://schemas.microsoft.com/office/drawing/2014/main" id="{2F2CB9C6-2A97-472D-AAB6-9E7D2026F905}"/>
              </a:ext>
            </a:extLst>
          </p:cNvPr>
          <p:cNvCxnSpPr>
            <a:cxnSpLocks/>
            <a:stCxn id="20" idx="1"/>
            <a:endCxn id="22" idx="3"/>
          </p:cNvCxnSpPr>
          <p:nvPr/>
        </p:nvCxnSpPr>
        <p:spPr>
          <a:xfrm rot="10800000">
            <a:off x="6545725" y="1629688"/>
            <a:ext cx="1524219" cy="23677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Прямоугольник 26">
            <a:extLst>
              <a:ext uri="{FF2B5EF4-FFF2-40B4-BE49-F238E27FC236}">
                <a16:creationId xmlns="" xmlns:a16="http://schemas.microsoft.com/office/drawing/2014/main" id="{5AA003F7-FD19-4968-9ECA-EEC7C8289CBE}"/>
              </a:ext>
            </a:extLst>
          </p:cNvPr>
          <p:cNvSpPr/>
          <p:nvPr/>
        </p:nvSpPr>
        <p:spPr>
          <a:xfrm>
            <a:off x="1057075" y="984459"/>
            <a:ext cx="2307771" cy="66155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0" rtlCol="0" anchor="ctr">
            <a:noAutofit/>
          </a:bodyPr>
          <a:lstStyle/>
          <a:p>
            <a:pPr algn="ctr"/>
            <a:r>
              <a:rPr lang="ru-RU" sz="1000" dirty="0">
                <a:solidFill>
                  <a:schemeClr val="accent1"/>
                </a:solidFill>
              </a:rPr>
              <a:t>КОНТРОЛЬ ВЗАИМОСВЯЗИ РЕЗУЛЬТАТОВ И ЭФФЕКТОВ</a:t>
            </a:r>
            <a:endParaRPr lang="en-US" sz="1000" dirty="0">
              <a:solidFill>
                <a:schemeClr val="accent1"/>
              </a:solidFill>
            </a:endParaRPr>
          </a:p>
        </p:txBody>
      </p:sp>
      <p:cxnSp>
        <p:nvCxnSpPr>
          <p:cNvPr id="28" name="Соединитель: уступ 89">
            <a:extLst>
              <a:ext uri="{FF2B5EF4-FFF2-40B4-BE49-F238E27FC236}">
                <a16:creationId xmlns="" xmlns:a16="http://schemas.microsoft.com/office/drawing/2014/main" id="{B47D9B32-FDB4-48FB-888B-C9A249E97373}"/>
              </a:ext>
            </a:extLst>
          </p:cNvPr>
          <p:cNvCxnSpPr>
            <a:cxnSpLocks/>
            <a:stCxn id="21" idx="0"/>
            <a:endCxn id="27" idx="2"/>
          </p:cNvCxnSpPr>
          <p:nvPr/>
        </p:nvCxnSpPr>
        <p:spPr>
          <a:xfrm rot="16200000" flipV="1">
            <a:off x="2246387" y="1610590"/>
            <a:ext cx="534879" cy="60573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Соединитель: уступ 93">
            <a:extLst>
              <a:ext uri="{FF2B5EF4-FFF2-40B4-BE49-F238E27FC236}">
                <a16:creationId xmlns="" xmlns:a16="http://schemas.microsoft.com/office/drawing/2014/main" id="{598E23B9-8BAB-41EE-8750-912088506C83}"/>
              </a:ext>
            </a:extLst>
          </p:cNvPr>
          <p:cNvCxnSpPr>
            <a:cxnSpLocks/>
            <a:stCxn id="22" idx="1"/>
          </p:cNvCxnSpPr>
          <p:nvPr/>
        </p:nvCxnSpPr>
        <p:spPr>
          <a:xfrm rot="10800000">
            <a:off x="3502490" y="1253351"/>
            <a:ext cx="1226665" cy="37633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447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solidFill>
                  <a:schemeClr val="bg1"/>
                </a:solidFill>
              </a:rPr>
              <a:t>ПРИЛОЖЕНИЕ</a:t>
            </a:r>
            <a:r>
              <a:rPr lang="ru-RU" sz="2800" b="1" dirty="0">
                <a:solidFill>
                  <a:schemeClr val="bg1"/>
                </a:solidFill>
              </a:rPr>
              <a:t>. </a:t>
            </a:r>
            <a:r>
              <a:rPr lang="ru-RU" sz="2800" b="1" dirty="0" smtClean="0">
                <a:solidFill>
                  <a:schemeClr val="bg1"/>
                </a:solidFill>
              </a:rPr>
              <a:t>Целеполагание </a:t>
            </a:r>
            <a:r>
              <a:rPr lang="ru-RU" sz="2800" b="1" dirty="0">
                <a:solidFill>
                  <a:schemeClr val="bg1"/>
                </a:solidFill>
              </a:rPr>
              <a:t>по методологии эффекты и </a:t>
            </a:r>
            <a:r>
              <a:rPr lang="ru-RU" sz="2800" b="1" dirty="0" smtClean="0">
                <a:solidFill>
                  <a:schemeClr val="bg1"/>
                </a:solidFill>
              </a:rPr>
              <a:t>результаты</a:t>
            </a:r>
            <a:endParaRPr lang="ru-RU" sz="2800" b="1" dirty="0">
              <a:solidFill>
                <a:schemeClr val="bg1"/>
              </a:solidFill>
            </a:endParaRPr>
          </a:p>
        </p:txBody>
      </p:sp>
      <p:sp>
        <p:nvSpPr>
          <p:cNvPr id="3" name="Прямоугольник: скругленные углы 12">
            <a:extLst>
              <a:ext uri="{FF2B5EF4-FFF2-40B4-BE49-F238E27FC236}">
                <a16:creationId xmlns="" xmlns:a16="http://schemas.microsoft.com/office/drawing/2014/main" id="{04379E91-DCC2-4250-9585-6752EFABA422}"/>
              </a:ext>
            </a:extLst>
          </p:cNvPr>
          <p:cNvSpPr/>
          <p:nvPr/>
        </p:nvSpPr>
        <p:spPr>
          <a:xfrm>
            <a:off x="9404837" y="986225"/>
            <a:ext cx="2717156" cy="1462316"/>
          </a:xfrm>
          <a:prstGeom prst="rect">
            <a:avLst/>
          </a:prstGeom>
          <a:solidFill>
            <a:schemeClr val="bg1">
              <a:lumMod val="95000"/>
            </a:schemeClr>
          </a:solidFill>
          <a:ln w="6350">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endParaRPr lang="en-US" sz="800" dirty="0">
              <a:solidFill>
                <a:schemeClr val="accent1"/>
              </a:solidFill>
            </a:endParaRPr>
          </a:p>
        </p:txBody>
      </p:sp>
      <p:sp>
        <p:nvSpPr>
          <p:cNvPr id="4" name="Прямоугольник: скругленные углы 12">
            <a:extLst>
              <a:ext uri="{FF2B5EF4-FFF2-40B4-BE49-F238E27FC236}">
                <a16:creationId xmlns="" xmlns:a16="http://schemas.microsoft.com/office/drawing/2014/main" id="{A927FA95-976E-4CBE-84DB-9C2D30FCC92A}"/>
              </a:ext>
            </a:extLst>
          </p:cNvPr>
          <p:cNvSpPr/>
          <p:nvPr/>
        </p:nvSpPr>
        <p:spPr>
          <a:xfrm>
            <a:off x="6929625" y="1725075"/>
            <a:ext cx="2717156" cy="1691415"/>
          </a:xfrm>
          <a:prstGeom prst="rect">
            <a:avLst/>
          </a:prstGeom>
          <a:solidFill>
            <a:schemeClr val="bg1">
              <a:lumMod val="95000"/>
            </a:schemeClr>
          </a:solidFill>
          <a:ln w="6350">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endParaRPr lang="en-US" sz="800" dirty="0">
              <a:solidFill>
                <a:schemeClr val="accent1"/>
              </a:solidFill>
            </a:endParaRPr>
          </a:p>
        </p:txBody>
      </p:sp>
      <p:sp>
        <p:nvSpPr>
          <p:cNvPr id="5" name="Прямоугольник: скругленные углы 12">
            <a:extLst>
              <a:ext uri="{FF2B5EF4-FFF2-40B4-BE49-F238E27FC236}">
                <a16:creationId xmlns="" xmlns:a16="http://schemas.microsoft.com/office/drawing/2014/main" id="{966F7238-E6BF-4754-8378-1906246E0D3D}"/>
              </a:ext>
            </a:extLst>
          </p:cNvPr>
          <p:cNvSpPr/>
          <p:nvPr/>
        </p:nvSpPr>
        <p:spPr>
          <a:xfrm>
            <a:off x="4475747" y="995517"/>
            <a:ext cx="2613422" cy="1691415"/>
          </a:xfrm>
          <a:prstGeom prst="rect">
            <a:avLst/>
          </a:prstGeom>
          <a:solidFill>
            <a:schemeClr val="bg1">
              <a:lumMod val="95000"/>
            </a:schemeClr>
          </a:solidFill>
          <a:ln w="6350">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endParaRPr lang="en-US" sz="800" dirty="0">
              <a:solidFill>
                <a:schemeClr val="accent1"/>
              </a:solidFill>
            </a:endParaRPr>
          </a:p>
        </p:txBody>
      </p:sp>
      <p:grpSp>
        <p:nvGrpSpPr>
          <p:cNvPr id="6" name="Группа 5">
            <a:extLst>
              <a:ext uri="{FF2B5EF4-FFF2-40B4-BE49-F238E27FC236}">
                <a16:creationId xmlns="" xmlns:a16="http://schemas.microsoft.com/office/drawing/2014/main" id="{D6606B0A-C27A-4E7D-AD39-5771153879FD}"/>
              </a:ext>
            </a:extLst>
          </p:cNvPr>
          <p:cNvGrpSpPr/>
          <p:nvPr/>
        </p:nvGrpSpPr>
        <p:grpSpPr>
          <a:xfrm>
            <a:off x="4559064" y="1222833"/>
            <a:ext cx="2392236" cy="1347950"/>
            <a:chOff x="2511587" y="1215579"/>
            <a:chExt cx="3747446" cy="1850503"/>
          </a:xfrm>
        </p:grpSpPr>
        <p:sp>
          <p:nvSpPr>
            <p:cNvPr id="7" name="Прямоугольник: скругленные углы 12">
              <a:extLst>
                <a:ext uri="{FF2B5EF4-FFF2-40B4-BE49-F238E27FC236}">
                  <a16:creationId xmlns="" xmlns:a16="http://schemas.microsoft.com/office/drawing/2014/main" id="{DAF2BBBA-D196-404A-9BCA-2551FAB71A26}"/>
                </a:ext>
              </a:extLst>
            </p:cNvPr>
            <p:cNvSpPr/>
            <p:nvPr/>
          </p:nvSpPr>
          <p:spPr>
            <a:xfrm>
              <a:off x="3057392" y="1215579"/>
              <a:ext cx="1677641" cy="664286"/>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Устойчивость дохода</a:t>
              </a:r>
              <a:endParaRPr lang="en-US" sz="800" dirty="0">
                <a:solidFill>
                  <a:schemeClr val="accent1"/>
                </a:solidFill>
              </a:endParaRPr>
            </a:p>
          </p:txBody>
        </p:sp>
        <p:sp>
          <p:nvSpPr>
            <p:cNvPr id="9" name="Прямоугольник: скругленные углы 12">
              <a:extLst>
                <a:ext uri="{FF2B5EF4-FFF2-40B4-BE49-F238E27FC236}">
                  <a16:creationId xmlns="" xmlns:a16="http://schemas.microsoft.com/office/drawing/2014/main" id="{92ADF7AB-946C-4B80-9904-A94453F08853}"/>
                </a:ext>
              </a:extLst>
            </p:cNvPr>
            <p:cNvSpPr/>
            <p:nvPr/>
          </p:nvSpPr>
          <p:spPr>
            <a:xfrm>
              <a:off x="4580130" y="1469780"/>
              <a:ext cx="1678903" cy="767037"/>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Доступность и высокое качество медицинских услуг</a:t>
              </a:r>
              <a:endParaRPr lang="en-US" sz="800" dirty="0">
                <a:solidFill>
                  <a:schemeClr val="accent1"/>
                </a:solidFill>
              </a:endParaRPr>
            </a:p>
          </p:txBody>
        </p:sp>
        <p:sp>
          <p:nvSpPr>
            <p:cNvPr id="10" name="Прямоугольник: скругленные углы 12">
              <a:extLst>
                <a:ext uri="{FF2B5EF4-FFF2-40B4-BE49-F238E27FC236}">
                  <a16:creationId xmlns="" xmlns:a16="http://schemas.microsoft.com/office/drawing/2014/main" id="{4F79FF3E-B8BB-49EF-A9BB-B01DBAEDE911}"/>
                </a:ext>
              </a:extLst>
            </p:cNvPr>
            <p:cNvSpPr/>
            <p:nvPr/>
          </p:nvSpPr>
          <p:spPr>
            <a:xfrm>
              <a:off x="2511587" y="2234208"/>
              <a:ext cx="1677641" cy="664286"/>
            </a:xfrm>
            <a:prstGeom prst="rect">
              <a:avLst/>
            </a:prstGeom>
            <a:solidFill>
              <a:srgbClr val="FFC000"/>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Безопасность на дорогах</a:t>
              </a:r>
              <a:endParaRPr lang="en-US" sz="800" dirty="0">
                <a:solidFill>
                  <a:schemeClr val="accent1"/>
                </a:solidFill>
              </a:endParaRPr>
            </a:p>
          </p:txBody>
        </p:sp>
        <p:sp>
          <p:nvSpPr>
            <p:cNvPr id="11" name="Прямоугольник: скругленные углы 12">
              <a:extLst>
                <a:ext uri="{FF2B5EF4-FFF2-40B4-BE49-F238E27FC236}">
                  <a16:creationId xmlns="" xmlns:a16="http://schemas.microsoft.com/office/drawing/2014/main" id="{4CB00622-CEEF-44D7-A32D-950DD4FBC3FA}"/>
                </a:ext>
              </a:extLst>
            </p:cNvPr>
            <p:cNvSpPr/>
            <p:nvPr/>
          </p:nvSpPr>
          <p:spPr>
            <a:xfrm>
              <a:off x="4418359" y="2401796"/>
              <a:ext cx="1677641" cy="664286"/>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en-US" sz="800" dirty="0">
                  <a:solidFill>
                    <a:schemeClr val="accent1"/>
                  </a:solidFill>
                </a:rPr>
                <a:t>xxx</a:t>
              </a:r>
            </a:p>
          </p:txBody>
        </p:sp>
      </p:grpSp>
      <p:grpSp>
        <p:nvGrpSpPr>
          <p:cNvPr id="12" name="Группа 11">
            <a:extLst>
              <a:ext uri="{FF2B5EF4-FFF2-40B4-BE49-F238E27FC236}">
                <a16:creationId xmlns="" xmlns:a16="http://schemas.microsoft.com/office/drawing/2014/main" id="{AA64443E-1888-40D4-A24C-FF371E11F8E3}"/>
              </a:ext>
            </a:extLst>
          </p:cNvPr>
          <p:cNvGrpSpPr/>
          <p:nvPr/>
        </p:nvGrpSpPr>
        <p:grpSpPr>
          <a:xfrm>
            <a:off x="6997465" y="1952940"/>
            <a:ext cx="2499488" cy="1348382"/>
            <a:chOff x="7310863" y="1419695"/>
            <a:chExt cx="3912514" cy="1850503"/>
          </a:xfrm>
        </p:grpSpPr>
        <p:sp>
          <p:nvSpPr>
            <p:cNvPr id="13" name="Прямоугольник: скругленные углы 12">
              <a:extLst>
                <a:ext uri="{FF2B5EF4-FFF2-40B4-BE49-F238E27FC236}">
                  <a16:creationId xmlns="" xmlns:a16="http://schemas.microsoft.com/office/drawing/2014/main" id="{2958373F-E610-45AB-9895-388AB49F3776}"/>
                </a:ext>
              </a:extLst>
            </p:cNvPr>
            <p:cNvSpPr/>
            <p:nvPr/>
          </p:nvSpPr>
          <p:spPr>
            <a:xfrm>
              <a:off x="8021736" y="1419695"/>
              <a:ext cx="1677641" cy="664286"/>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Сохранение природных ресурсов</a:t>
              </a:r>
              <a:endParaRPr lang="en-US" sz="800" dirty="0">
                <a:solidFill>
                  <a:schemeClr val="accent1"/>
                </a:solidFill>
              </a:endParaRPr>
            </a:p>
          </p:txBody>
        </p:sp>
        <p:sp>
          <p:nvSpPr>
            <p:cNvPr id="14" name="Прямоугольник: скругленные углы 12">
              <a:extLst>
                <a:ext uri="{FF2B5EF4-FFF2-40B4-BE49-F238E27FC236}">
                  <a16:creationId xmlns="" xmlns:a16="http://schemas.microsoft.com/office/drawing/2014/main" id="{35F106F2-196A-44A0-AA85-91E0A1CAD1A8}"/>
                </a:ext>
              </a:extLst>
            </p:cNvPr>
            <p:cNvSpPr/>
            <p:nvPr/>
          </p:nvSpPr>
          <p:spPr>
            <a:xfrm>
              <a:off x="9382704" y="1776648"/>
              <a:ext cx="1840673" cy="664286"/>
            </a:xfrm>
            <a:prstGeom prst="rect">
              <a:avLst/>
            </a:prstGeom>
            <a:solidFill>
              <a:srgbClr val="FFC000"/>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Сбалансированное развитие территорий</a:t>
              </a:r>
              <a:endParaRPr lang="en-US" sz="800" dirty="0">
                <a:solidFill>
                  <a:schemeClr val="accent1"/>
                </a:solidFill>
              </a:endParaRPr>
            </a:p>
          </p:txBody>
        </p:sp>
        <p:sp>
          <p:nvSpPr>
            <p:cNvPr id="15" name="Прямоугольник: скругленные углы 12">
              <a:extLst>
                <a:ext uri="{FF2B5EF4-FFF2-40B4-BE49-F238E27FC236}">
                  <a16:creationId xmlns="" xmlns:a16="http://schemas.microsoft.com/office/drawing/2014/main" id="{6E4DC390-323C-4043-A1A0-249B1B8C93D4}"/>
                </a:ext>
              </a:extLst>
            </p:cNvPr>
            <p:cNvSpPr/>
            <p:nvPr/>
          </p:nvSpPr>
          <p:spPr>
            <a:xfrm>
              <a:off x="7310863" y="2438324"/>
              <a:ext cx="1842710" cy="664286"/>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Продовольственная безопасность</a:t>
              </a:r>
              <a:endParaRPr lang="en-US" sz="800" dirty="0">
                <a:solidFill>
                  <a:schemeClr val="accent1"/>
                </a:solidFill>
              </a:endParaRPr>
            </a:p>
          </p:txBody>
        </p:sp>
        <p:sp>
          <p:nvSpPr>
            <p:cNvPr id="16" name="Прямоугольник: скругленные углы 12">
              <a:extLst>
                <a:ext uri="{FF2B5EF4-FFF2-40B4-BE49-F238E27FC236}">
                  <a16:creationId xmlns="" xmlns:a16="http://schemas.microsoft.com/office/drawing/2014/main" id="{DD26E71F-840F-482F-A501-269471252B58}"/>
                </a:ext>
              </a:extLst>
            </p:cNvPr>
            <p:cNvSpPr/>
            <p:nvPr/>
          </p:nvSpPr>
          <p:spPr>
            <a:xfrm>
              <a:off x="9382703" y="2605912"/>
              <a:ext cx="1677641" cy="664286"/>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ххх</a:t>
              </a:r>
              <a:endParaRPr lang="en-US" sz="800" dirty="0">
                <a:solidFill>
                  <a:schemeClr val="accent1"/>
                </a:solidFill>
              </a:endParaRPr>
            </a:p>
          </p:txBody>
        </p:sp>
      </p:grpSp>
      <p:cxnSp>
        <p:nvCxnSpPr>
          <p:cNvPr id="17" name="Прямая соединительная линия 16">
            <a:extLst>
              <a:ext uri="{FF2B5EF4-FFF2-40B4-BE49-F238E27FC236}">
                <a16:creationId xmlns="" xmlns:a16="http://schemas.microsoft.com/office/drawing/2014/main" id="{99BABE7C-A62C-4270-AEFB-F5BC1C22CEBC}"/>
              </a:ext>
            </a:extLst>
          </p:cNvPr>
          <p:cNvCxnSpPr/>
          <p:nvPr/>
        </p:nvCxnSpPr>
        <p:spPr>
          <a:xfrm>
            <a:off x="206828" y="3480142"/>
            <a:ext cx="11778343"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8" name="Прямоугольник: скругленные углы 12">
            <a:extLst>
              <a:ext uri="{FF2B5EF4-FFF2-40B4-BE49-F238E27FC236}">
                <a16:creationId xmlns="" xmlns:a16="http://schemas.microsoft.com/office/drawing/2014/main" id="{44B0ABDB-C486-4415-AB76-E00AB3B2C367}"/>
              </a:ext>
            </a:extLst>
          </p:cNvPr>
          <p:cNvSpPr/>
          <p:nvPr/>
        </p:nvSpPr>
        <p:spPr>
          <a:xfrm>
            <a:off x="291300" y="1009881"/>
            <a:ext cx="4017811" cy="218435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r">
              <a:lnSpc>
                <a:spcPct val="120000"/>
              </a:lnSpc>
              <a:spcAft>
                <a:spcPts val="600"/>
              </a:spcAft>
            </a:pPr>
            <a:r>
              <a:rPr lang="ru-RU" sz="1100" dirty="0">
                <a:solidFill>
                  <a:schemeClr val="accent1"/>
                </a:solidFill>
              </a:rPr>
              <a:t>1. Формализация </a:t>
            </a:r>
            <a:r>
              <a:rPr lang="ru-RU" sz="1100" dirty="0" smtClean="0">
                <a:solidFill>
                  <a:schemeClr val="accent1"/>
                </a:solidFill>
              </a:rPr>
              <a:t>и анализ составляющих </a:t>
            </a:r>
            <a:r>
              <a:rPr lang="ru-RU" sz="1100" dirty="0">
                <a:solidFill>
                  <a:schemeClr val="accent1"/>
                </a:solidFill>
              </a:rPr>
              <a:t>общественной ценности</a:t>
            </a:r>
            <a:r>
              <a:rPr lang="en-US" sz="1100" dirty="0">
                <a:solidFill>
                  <a:schemeClr val="accent1"/>
                </a:solidFill>
              </a:rPr>
              <a:t> = </a:t>
            </a:r>
            <a:endParaRPr lang="ru-RU" sz="1100" dirty="0">
              <a:solidFill>
                <a:schemeClr val="accent1"/>
              </a:solidFill>
            </a:endParaRPr>
          </a:p>
          <a:p>
            <a:pPr algn="r">
              <a:lnSpc>
                <a:spcPct val="120000"/>
              </a:lnSpc>
              <a:spcAft>
                <a:spcPts val="600"/>
              </a:spcAft>
            </a:pPr>
            <a:r>
              <a:rPr lang="en-US" sz="1100" dirty="0">
                <a:solidFill>
                  <a:schemeClr val="accent1"/>
                </a:solidFill>
              </a:rPr>
              <a:t>= </a:t>
            </a:r>
            <a:r>
              <a:rPr lang="ru-RU" sz="1100" dirty="0">
                <a:solidFill>
                  <a:schemeClr val="accent1"/>
                </a:solidFill>
              </a:rPr>
              <a:t>Определение ожиданий групп стейкхолдеров =</a:t>
            </a:r>
            <a:endParaRPr lang="en-US" sz="1100" dirty="0">
              <a:solidFill>
                <a:schemeClr val="accent1"/>
              </a:solidFill>
            </a:endParaRPr>
          </a:p>
          <a:p>
            <a:pPr algn="r">
              <a:lnSpc>
                <a:spcPct val="120000"/>
              </a:lnSpc>
              <a:spcAft>
                <a:spcPts val="600"/>
              </a:spcAft>
            </a:pPr>
            <a:r>
              <a:rPr lang="en-US" sz="1100" dirty="0">
                <a:solidFill>
                  <a:schemeClr val="accent1"/>
                </a:solidFill>
              </a:rPr>
              <a:t>= </a:t>
            </a:r>
            <a:r>
              <a:rPr lang="ru-RU" sz="1100" dirty="0">
                <a:solidFill>
                  <a:schemeClr val="accent1"/>
                </a:solidFill>
              </a:rPr>
              <a:t>Формализация целевых конечных результатов / эффектов (</a:t>
            </a:r>
            <a:r>
              <a:rPr lang="en-US" sz="1100" dirty="0">
                <a:solidFill>
                  <a:schemeClr val="accent1"/>
                </a:solidFill>
              </a:rPr>
              <a:t>Outcomes)</a:t>
            </a:r>
            <a:endParaRPr lang="ru-RU" sz="1100" dirty="0">
              <a:solidFill>
                <a:schemeClr val="accent1"/>
              </a:solidFill>
            </a:endParaRPr>
          </a:p>
          <a:p>
            <a:pPr algn="r">
              <a:lnSpc>
                <a:spcPct val="120000"/>
              </a:lnSpc>
              <a:spcAft>
                <a:spcPts val="600"/>
              </a:spcAft>
            </a:pPr>
            <a:endParaRPr lang="ru-RU" sz="1100" dirty="0">
              <a:solidFill>
                <a:schemeClr val="accent1"/>
              </a:solidFill>
            </a:endParaRPr>
          </a:p>
        </p:txBody>
      </p:sp>
      <p:sp>
        <p:nvSpPr>
          <p:cNvPr id="19" name="Прямоугольник: скругленные углы 12">
            <a:extLst>
              <a:ext uri="{FF2B5EF4-FFF2-40B4-BE49-F238E27FC236}">
                <a16:creationId xmlns="" xmlns:a16="http://schemas.microsoft.com/office/drawing/2014/main" id="{A1636997-B3C8-4246-ADB4-F52E8854AA10}"/>
              </a:ext>
            </a:extLst>
          </p:cNvPr>
          <p:cNvSpPr/>
          <p:nvPr/>
        </p:nvSpPr>
        <p:spPr>
          <a:xfrm>
            <a:off x="4475747" y="3605342"/>
            <a:ext cx="7555345" cy="1711659"/>
          </a:xfrm>
          <a:prstGeom prst="rect">
            <a:avLst/>
          </a:prstGeom>
          <a:solidFill>
            <a:srgbClr val="CEDFE0"/>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1200" b="1" dirty="0">
                <a:solidFill>
                  <a:schemeClr val="accent1"/>
                </a:solidFill>
              </a:rPr>
              <a:t>Генеральная Стратегии развития</a:t>
            </a:r>
            <a:endParaRPr lang="en-US" sz="1200" b="1" dirty="0">
              <a:solidFill>
                <a:schemeClr val="accent1"/>
              </a:solidFill>
            </a:endParaRPr>
          </a:p>
        </p:txBody>
      </p:sp>
      <p:sp>
        <p:nvSpPr>
          <p:cNvPr id="20" name="Прямоугольник: скругленные углы 12">
            <a:extLst>
              <a:ext uri="{FF2B5EF4-FFF2-40B4-BE49-F238E27FC236}">
                <a16:creationId xmlns="" xmlns:a16="http://schemas.microsoft.com/office/drawing/2014/main" id="{F803A6D8-2CF0-4D8D-A4F1-E838A8208552}"/>
              </a:ext>
            </a:extLst>
          </p:cNvPr>
          <p:cNvSpPr/>
          <p:nvPr/>
        </p:nvSpPr>
        <p:spPr>
          <a:xfrm>
            <a:off x="4721493" y="5820413"/>
            <a:ext cx="1677641" cy="669357"/>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1200" b="1" dirty="0" smtClean="0">
                <a:solidFill>
                  <a:schemeClr val="accent1"/>
                </a:solidFill>
              </a:rPr>
              <a:t>Отраслевая стратегия</a:t>
            </a:r>
            <a:endParaRPr lang="en-US" sz="1200" b="1" dirty="0">
              <a:solidFill>
                <a:schemeClr val="accent1"/>
              </a:solidFill>
            </a:endParaRPr>
          </a:p>
        </p:txBody>
      </p:sp>
      <p:sp>
        <p:nvSpPr>
          <p:cNvPr id="21" name="Прямоугольник: скругленные углы 12">
            <a:extLst>
              <a:ext uri="{FF2B5EF4-FFF2-40B4-BE49-F238E27FC236}">
                <a16:creationId xmlns="" xmlns:a16="http://schemas.microsoft.com/office/drawing/2014/main" id="{578E6FDC-FB44-4062-822E-13D461207987}"/>
              </a:ext>
            </a:extLst>
          </p:cNvPr>
          <p:cNvSpPr/>
          <p:nvPr/>
        </p:nvSpPr>
        <p:spPr>
          <a:xfrm>
            <a:off x="7457572" y="5820413"/>
            <a:ext cx="1677641" cy="669357"/>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1200" b="1" dirty="0">
                <a:solidFill>
                  <a:schemeClr val="accent1"/>
                </a:solidFill>
              </a:rPr>
              <a:t>Отраслевая стратегия</a:t>
            </a:r>
            <a:endParaRPr lang="en-US" sz="1200" b="1" dirty="0">
              <a:solidFill>
                <a:schemeClr val="accent1"/>
              </a:solidFill>
            </a:endParaRPr>
          </a:p>
        </p:txBody>
      </p:sp>
      <p:sp>
        <p:nvSpPr>
          <p:cNvPr id="22" name="Прямоугольник: скругленные углы 12">
            <a:extLst>
              <a:ext uri="{FF2B5EF4-FFF2-40B4-BE49-F238E27FC236}">
                <a16:creationId xmlns="" xmlns:a16="http://schemas.microsoft.com/office/drawing/2014/main" id="{49136554-308E-4360-8544-4DB935CD6E69}"/>
              </a:ext>
            </a:extLst>
          </p:cNvPr>
          <p:cNvSpPr/>
          <p:nvPr/>
        </p:nvSpPr>
        <p:spPr>
          <a:xfrm>
            <a:off x="10130243" y="5820413"/>
            <a:ext cx="1677641" cy="669357"/>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1200" b="1" dirty="0">
                <a:solidFill>
                  <a:schemeClr val="accent1"/>
                </a:solidFill>
              </a:rPr>
              <a:t>Отраслевая стратегия</a:t>
            </a:r>
            <a:endParaRPr lang="en-US" sz="1200" b="1" dirty="0">
              <a:solidFill>
                <a:schemeClr val="accent1"/>
              </a:solidFill>
            </a:endParaRPr>
          </a:p>
        </p:txBody>
      </p:sp>
      <p:grpSp>
        <p:nvGrpSpPr>
          <p:cNvPr id="23" name="Группа 22">
            <a:extLst>
              <a:ext uri="{FF2B5EF4-FFF2-40B4-BE49-F238E27FC236}">
                <a16:creationId xmlns="" xmlns:a16="http://schemas.microsoft.com/office/drawing/2014/main" id="{D54E55BB-AE93-49AF-8DED-3D46EE3414C4}"/>
              </a:ext>
            </a:extLst>
          </p:cNvPr>
          <p:cNvGrpSpPr/>
          <p:nvPr/>
        </p:nvGrpSpPr>
        <p:grpSpPr>
          <a:xfrm>
            <a:off x="9585137" y="1053825"/>
            <a:ext cx="2455679" cy="1266190"/>
            <a:chOff x="7379439" y="1532495"/>
            <a:chExt cx="3843938" cy="1737703"/>
          </a:xfrm>
        </p:grpSpPr>
        <p:sp>
          <p:nvSpPr>
            <p:cNvPr id="24" name="Прямоугольник: скругленные углы 12">
              <a:extLst>
                <a:ext uri="{FF2B5EF4-FFF2-40B4-BE49-F238E27FC236}">
                  <a16:creationId xmlns="" xmlns:a16="http://schemas.microsoft.com/office/drawing/2014/main" id="{9FB60A9C-A342-4B18-9C6F-73D43401A312}"/>
                </a:ext>
              </a:extLst>
            </p:cNvPr>
            <p:cNvSpPr/>
            <p:nvPr/>
          </p:nvSpPr>
          <p:spPr>
            <a:xfrm>
              <a:off x="7934061" y="1532495"/>
              <a:ext cx="1765317" cy="664286"/>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Минимальная административная нагрузка</a:t>
              </a:r>
              <a:endParaRPr lang="en-US" sz="800" dirty="0">
                <a:solidFill>
                  <a:schemeClr val="accent1"/>
                </a:solidFill>
              </a:endParaRPr>
            </a:p>
          </p:txBody>
        </p:sp>
        <p:sp>
          <p:nvSpPr>
            <p:cNvPr id="25" name="Прямоугольник: скругленные углы 12">
              <a:extLst>
                <a:ext uri="{FF2B5EF4-FFF2-40B4-BE49-F238E27FC236}">
                  <a16:creationId xmlns="" xmlns:a16="http://schemas.microsoft.com/office/drawing/2014/main" id="{69708AD3-13C9-4AFC-9FFF-9031C3090A79}"/>
                </a:ext>
              </a:extLst>
            </p:cNvPr>
            <p:cNvSpPr/>
            <p:nvPr/>
          </p:nvSpPr>
          <p:spPr>
            <a:xfrm>
              <a:off x="9545736" y="1776647"/>
              <a:ext cx="1677641" cy="664286"/>
            </a:xfrm>
            <a:prstGeom prst="rect">
              <a:avLst/>
            </a:prstGeom>
            <a:solidFill>
              <a:srgbClr val="FFC000"/>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Конкурентная среда поставщиков</a:t>
              </a:r>
              <a:endParaRPr lang="en-US" sz="800" dirty="0">
                <a:solidFill>
                  <a:schemeClr val="accent1"/>
                </a:solidFill>
              </a:endParaRPr>
            </a:p>
          </p:txBody>
        </p:sp>
        <p:sp>
          <p:nvSpPr>
            <p:cNvPr id="26" name="Прямоугольник: скругленные углы 12">
              <a:extLst>
                <a:ext uri="{FF2B5EF4-FFF2-40B4-BE49-F238E27FC236}">
                  <a16:creationId xmlns="" xmlns:a16="http://schemas.microsoft.com/office/drawing/2014/main" id="{447CEAD8-9173-4664-92F2-8CDCD38A3FC1}"/>
                </a:ext>
              </a:extLst>
            </p:cNvPr>
            <p:cNvSpPr/>
            <p:nvPr/>
          </p:nvSpPr>
          <p:spPr>
            <a:xfrm>
              <a:off x="7379439" y="2438324"/>
              <a:ext cx="1677641" cy="664286"/>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Качественный трудовой ресурс</a:t>
              </a:r>
              <a:endParaRPr lang="en-US" sz="800" dirty="0">
                <a:solidFill>
                  <a:schemeClr val="accent1"/>
                </a:solidFill>
              </a:endParaRPr>
            </a:p>
          </p:txBody>
        </p:sp>
        <p:sp>
          <p:nvSpPr>
            <p:cNvPr id="27" name="Прямоугольник: скругленные углы 12">
              <a:extLst>
                <a:ext uri="{FF2B5EF4-FFF2-40B4-BE49-F238E27FC236}">
                  <a16:creationId xmlns="" xmlns:a16="http://schemas.microsoft.com/office/drawing/2014/main" id="{DD1FBC82-19E8-46DB-BC5E-9E6B06E4AA10}"/>
                </a:ext>
              </a:extLst>
            </p:cNvPr>
            <p:cNvSpPr/>
            <p:nvPr/>
          </p:nvSpPr>
          <p:spPr>
            <a:xfrm>
              <a:off x="9382703" y="2605912"/>
              <a:ext cx="1677641" cy="664286"/>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ххх</a:t>
              </a:r>
              <a:endParaRPr lang="en-US" sz="800" dirty="0">
                <a:solidFill>
                  <a:schemeClr val="accent1"/>
                </a:solidFill>
              </a:endParaRPr>
            </a:p>
          </p:txBody>
        </p:sp>
      </p:grpSp>
      <p:cxnSp>
        <p:nvCxnSpPr>
          <p:cNvPr id="28" name="Соединитель: уступ 30">
            <a:extLst>
              <a:ext uri="{FF2B5EF4-FFF2-40B4-BE49-F238E27FC236}">
                <a16:creationId xmlns="" xmlns:a16="http://schemas.microsoft.com/office/drawing/2014/main" id="{62B82F60-6169-43D6-8F80-F4B69A9E730E}"/>
              </a:ext>
            </a:extLst>
          </p:cNvPr>
          <p:cNvCxnSpPr>
            <a:cxnSpLocks/>
            <a:stCxn id="10" idx="2"/>
            <a:endCxn id="42" idx="0"/>
          </p:cNvCxnSpPr>
          <p:nvPr/>
        </p:nvCxnSpPr>
        <p:spPr>
          <a:xfrm rot="16200000" flipH="1">
            <a:off x="4628311" y="2914934"/>
            <a:ext cx="1280875" cy="348422"/>
          </a:xfrm>
          <a:prstGeom prst="bentConnector3">
            <a:avLst>
              <a:gd name="adj1" fmla="val 50000"/>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9" name="Соединитель: уступ 33">
            <a:extLst>
              <a:ext uri="{FF2B5EF4-FFF2-40B4-BE49-F238E27FC236}">
                <a16:creationId xmlns="" xmlns:a16="http://schemas.microsoft.com/office/drawing/2014/main" id="{3524FA45-B36C-4595-B329-162A1D76AD44}"/>
              </a:ext>
            </a:extLst>
          </p:cNvPr>
          <p:cNvCxnSpPr>
            <a:cxnSpLocks/>
            <a:stCxn id="14" idx="3"/>
            <a:endCxn id="44" idx="0"/>
          </p:cNvCxnSpPr>
          <p:nvPr/>
        </p:nvCxnSpPr>
        <p:spPr>
          <a:xfrm>
            <a:off x="9496953" y="2455055"/>
            <a:ext cx="745704" cy="1258694"/>
          </a:xfrm>
          <a:prstGeom prst="bentConnector2">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0" name="Соединитель: уступ 36">
            <a:extLst>
              <a:ext uri="{FF2B5EF4-FFF2-40B4-BE49-F238E27FC236}">
                <a16:creationId xmlns="" xmlns:a16="http://schemas.microsoft.com/office/drawing/2014/main" id="{77B0A18B-7204-40CE-AC91-FB2EF03D38DC}"/>
              </a:ext>
            </a:extLst>
          </p:cNvPr>
          <p:cNvCxnSpPr>
            <a:cxnSpLocks/>
          </p:cNvCxnSpPr>
          <p:nvPr/>
        </p:nvCxnSpPr>
        <p:spPr>
          <a:xfrm rot="10800000" flipH="1" flipV="1">
            <a:off x="10969063" y="1454383"/>
            <a:ext cx="236391" cy="2560320"/>
          </a:xfrm>
          <a:prstGeom prst="bentConnector4">
            <a:avLst>
              <a:gd name="adj1" fmla="val -96704"/>
              <a:gd name="adj2" fmla="val 54861"/>
            </a:avLst>
          </a:prstGeom>
          <a:ln>
            <a:headEnd type="oval"/>
            <a:tailEnd type="triangle"/>
          </a:ln>
        </p:spPr>
        <p:style>
          <a:lnRef idx="1">
            <a:schemeClr val="accent1"/>
          </a:lnRef>
          <a:fillRef idx="0">
            <a:schemeClr val="accent1"/>
          </a:fillRef>
          <a:effectRef idx="0">
            <a:schemeClr val="accent1"/>
          </a:effectRef>
          <a:fontRef idx="minor">
            <a:schemeClr val="tx1"/>
          </a:fontRef>
        </p:style>
      </p:cxnSp>
      <p:sp>
        <p:nvSpPr>
          <p:cNvPr id="31" name="Прямоугольник: скругленные углы 12">
            <a:extLst>
              <a:ext uri="{FF2B5EF4-FFF2-40B4-BE49-F238E27FC236}">
                <a16:creationId xmlns="" xmlns:a16="http://schemas.microsoft.com/office/drawing/2014/main" id="{559FAFD4-749A-4DA2-B2EB-0AC206A12F68}"/>
              </a:ext>
            </a:extLst>
          </p:cNvPr>
          <p:cNvSpPr/>
          <p:nvPr/>
        </p:nvSpPr>
        <p:spPr>
          <a:xfrm>
            <a:off x="134345" y="3543795"/>
            <a:ext cx="4263295" cy="171592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r">
              <a:lnSpc>
                <a:spcPct val="120000"/>
              </a:lnSpc>
              <a:spcAft>
                <a:spcPts val="600"/>
              </a:spcAft>
            </a:pPr>
            <a:r>
              <a:rPr lang="ru-RU" sz="1100" dirty="0">
                <a:solidFill>
                  <a:schemeClr val="accent1"/>
                </a:solidFill>
              </a:rPr>
              <a:t>3. Выявление ограничений в «производительной мощности» (инфраструктура, кадровый ресурс, …) =</a:t>
            </a:r>
            <a:br>
              <a:rPr lang="ru-RU" sz="1100" dirty="0">
                <a:solidFill>
                  <a:schemeClr val="accent1"/>
                </a:solidFill>
              </a:rPr>
            </a:br>
            <a:r>
              <a:rPr lang="ru-RU" sz="1100" dirty="0">
                <a:solidFill>
                  <a:schemeClr val="accent1"/>
                </a:solidFill>
              </a:rPr>
              <a:t>= Определение стратегических разрывов в терминах </a:t>
            </a:r>
            <a:r>
              <a:rPr lang="en-US" sz="1100" dirty="0">
                <a:solidFill>
                  <a:schemeClr val="accent1"/>
                </a:solidFill>
              </a:rPr>
              <a:t>outputs</a:t>
            </a:r>
            <a:endParaRPr lang="ru-RU" sz="1100" dirty="0">
              <a:solidFill>
                <a:schemeClr val="accent1"/>
              </a:solidFill>
            </a:endParaRPr>
          </a:p>
          <a:p>
            <a:pPr algn="r">
              <a:lnSpc>
                <a:spcPct val="120000"/>
              </a:lnSpc>
              <a:spcAft>
                <a:spcPts val="600"/>
              </a:spcAft>
            </a:pPr>
            <a:r>
              <a:rPr lang="ru-RU" sz="1100" dirty="0">
                <a:solidFill>
                  <a:schemeClr val="accent1"/>
                </a:solidFill>
              </a:rPr>
              <a:t>4. Выработка стратегических инициатив =</a:t>
            </a:r>
            <a:br>
              <a:rPr lang="ru-RU" sz="1100" dirty="0">
                <a:solidFill>
                  <a:schemeClr val="accent1"/>
                </a:solidFill>
              </a:rPr>
            </a:br>
            <a:r>
              <a:rPr lang="ru-RU" sz="1100" dirty="0">
                <a:solidFill>
                  <a:schemeClr val="accent1"/>
                </a:solidFill>
              </a:rPr>
              <a:t>= Постановка целей в терминах конечных результатов +</a:t>
            </a:r>
            <a:br>
              <a:rPr lang="ru-RU" sz="1100" dirty="0">
                <a:solidFill>
                  <a:schemeClr val="accent1"/>
                </a:solidFill>
              </a:rPr>
            </a:br>
            <a:r>
              <a:rPr lang="ru-RU" sz="1100" dirty="0">
                <a:solidFill>
                  <a:schemeClr val="accent1"/>
                </a:solidFill>
              </a:rPr>
              <a:t>+ Постановка задач в терминах </a:t>
            </a:r>
            <a:r>
              <a:rPr lang="en-US" sz="1100" dirty="0">
                <a:solidFill>
                  <a:schemeClr val="accent1"/>
                </a:solidFill>
              </a:rPr>
              <a:t>outputs </a:t>
            </a:r>
            <a:r>
              <a:rPr lang="ru-RU" sz="1100" dirty="0">
                <a:solidFill>
                  <a:schemeClr val="accent1"/>
                </a:solidFill>
              </a:rPr>
              <a:t>/ развития</a:t>
            </a:r>
            <a:r>
              <a:rPr lang="en-US" sz="1100" dirty="0">
                <a:solidFill>
                  <a:schemeClr val="accent1"/>
                </a:solidFill>
              </a:rPr>
              <a:t> </a:t>
            </a:r>
            <a:r>
              <a:rPr lang="ru-RU" sz="1100" dirty="0">
                <a:solidFill>
                  <a:schemeClr val="accent1"/>
                </a:solidFill>
              </a:rPr>
              <a:t>объектов управления (составляющих элементов «производительной мощности») </a:t>
            </a:r>
          </a:p>
        </p:txBody>
      </p:sp>
      <p:sp>
        <p:nvSpPr>
          <p:cNvPr id="32" name="Прямоугольник: скругленные углы 12">
            <a:extLst>
              <a:ext uri="{FF2B5EF4-FFF2-40B4-BE49-F238E27FC236}">
                <a16:creationId xmlns="" xmlns:a16="http://schemas.microsoft.com/office/drawing/2014/main" id="{0EFA73B1-771A-490B-B484-C0866BB53595}"/>
              </a:ext>
            </a:extLst>
          </p:cNvPr>
          <p:cNvSpPr/>
          <p:nvPr/>
        </p:nvSpPr>
        <p:spPr>
          <a:xfrm>
            <a:off x="608043" y="2807606"/>
            <a:ext cx="3718833" cy="556594"/>
          </a:xfrm>
          <a:prstGeom prst="rect">
            <a:avLst/>
          </a:prstGeom>
          <a:solidFill>
            <a:srgbClr val="FFC000"/>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r">
              <a:lnSpc>
                <a:spcPct val="120000"/>
              </a:lnSpc>
              <a:spcAft>
                <a:spcPts val="600"/>
              </a:spcAft>
            </a:pPr>
            <a:r>
              <a:rPr lang="ru-RU" sz="1100" dirty="0">
                <a:solidFill>
                  <a:schemeClr val="accent1"/>
                </a:solidFill>
              </a:rPr>
              <a:t>2. Выявление стратегических разрывов</a:t>
            </a:r>
            <a:r>
              <a:rPr lang="en-US" sz="1100" dirty="0">
                <a:solidFill>
                  <a:schemeClr val="accent1"/>
                </a:solidFill>
              </a:rPr>
              <a:t> </a:t>
            </a:r>
            <a:r>
              <a:rPr lang="ru-RU" sz="1100" dirty="0">
                <a:solidFill>
                  <a:schemeClr val="accent1"/>
                </a:solidFill>
              </a:rPr>
              <a:t>в терминах </a:t>
            </a:r>
            <a:r>
              <a:rPr lang="en-US" sz="1100" dirty="0">
                <a:solidFill>
                  <a:schemeClr val="accent1"/>
                </a:solidFill>
              </a:rPr>
              <a:t>outcomes</a:t>
            </a:r>
          </a:p>
        </p:txBody>
      </p:sp>
      <p:cxnSp>
        <p:nvCxnSpPr>
          <p:cNvPr id="33" name="Прямая соединительная линия 32">
            <a:extLst>
              <a:ext uri="{FF2B5EF4-FFF2-40B4-BE49-F238E27FC236}">
                <a16:creationId xmlns="" xmlns:a16="http://schemas.microsoft.com/office/drawing/2014/main" id="{6CDD2DFE-3249-4EB6-A86E-86D46601501F}"/>
              </a:ext>
            </a:extLst>
          </p:cNvPr>
          <p:cNvCxnSpPr/>
          <p:nvPr/>
        </p:nvCxnSpPr>
        <p:spPr>
          <a:xfrm>
            <a:off x="252750" y="5409966"/>
            <a:ext cx="11778343"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4" name="Прямоугольник: скругленные углы 12">
            <a:extLst>
              <a:ext uri="{FF2B5EF4-FFF2-40B4-BE49-F238E27FC236}">
                <a16:creationId xmlns="" xmlns:a16="http://schemas.microsoft.com/office/drawing/2014/main" id="{4C577E91-A563-4E97-93C2-2A6B047B8C92}"/>
              </a:ext>
            </a:extLst>
          </p:cNvPr>
          <p:cNvSpPr/>
          <p:nvPr/>
        </p:nvSpPr>
        <p:spPr>
          <a:xfrm>
            <a:off x="5833247" y="2806510"/>
            <a:ext cx="929742" cy="5036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rtlCol="0" anchor="t">
            <a:noAutofit/>
          </a:bodyPr>
          <a:lstStyle/>
          <a:p>
            <a:pPr algn="ctr">
              <a:lnSpc>
                <a:spcPct val="120000"/>
              </a:lnSpc>
              <a:spcAft>
                <a:spcPts val="600"/>
              </a:spcAft>
            </a:pPr>
            <a:r>
              <a:rPr lang="ru-RU" sz="800" dirty="0">
                <a:solidFill>
                  <a:srgbClr val="C00000"/>
                </a:solidFill>
              </a:rPr>
              <a:t>КПЭ эффектов / конечных результатов (</a:t>
            </a:r>
            <a:r>
              <a:rPr lang="en-US" sz="800" dirty="0">
                <a:solidFill>
                  <a:srgbClr val="C00000"/>
                </a:solidFill>
              </a:rPr>
              <a:t>outcomes</a:t>
            </a:r>
            <a:r>
              <a:rPr lang="ru-RU" sz="800" dirty="0">
                <a:solidFill>
                  <a:srgbClr val="C00000"/>
                </a:solidFill>
              </a:rPr>
              <a:t>)</a:t>
            </a:r>
            <a:endParaRPr lang="en-US" sz="800" dirty="0">
              <a:solidFill>
                <a:srgbClr val="C00000"/>
              </a:solidFill>
            </a:endParaRPr>
          </a:p>
        </p:txBody>
      </p:sp>
      <p:sp>
        <p:nvSpPr>
          <p:cNvPr id="35" name="Прямоугольник: скругленные углы 12">
            <a:extLst>
              <a:ext uri="{FF2B5EF4-FFF2-40B4-BE49-F238E27FC236}">
                <a16:creationId xmlns="" xmlns:a16="http://schemas.microsoft.com/office/drawing/2014/main" id="{AEA74819-17B0-4F9C-B25F-897F0CE01A38}"/>
              </a:ext>
            </a:extLst>
          </p:cNvPr>
          <p:cNvSpPr/>
          <p:nvPr/>
        </p:nvSpPr>
        <p:spPr>
          <a:xfrm>
            <a:off x="6929624" y="1056933"/>
            <a:ext cx="1318495" cy="5156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rtlCol="0" anchor="t">
            <a:noAutofit/>
          </a:bodyPr>
          <a:lstStyle/>
          <a:p>
            <a:pPr algn="ctr">
              <a:lnSpc>
                <a:spcPct val="120000"/>
              </a:lnSpc>
              <a:spcAft>
                <a:spcPts val="600"/>
              </a:spcAft>
            </a:pPr>
            <a:r>
              <a:rPr lang="ru-RU" sz="800" dirty="0">
                <a:solidFill>
                  <a:srgbClr val="C00000"/>
                </a:solidFill>
              </a:rPr>
              <a:t>КПЭ эффектов / конечных результатов (</a:t>
            </a:r>
            <a:r>
              <a:rPr lang="en-US" sz="800" dirty="0">
                <a:solidFill>
                  <a:srgbClr val="C00000"/>
                </a:solidFill>
              </a:rPr>
              <a:t>outcomes</a:t>
            </a:r>
            <a:r>
              <a:rPr lang="ru-RU" sz="800" dirty="0">
                <a:solidFill>
                  <a:srgbClr val="C00000"/>
                </a:solidFill>
              </a:rPr>
              <a:t>)</a:t>
            </a:r>
            <a:endParaRPr lang="en-US" sz="800" dirty="0">
              <a:solidFill>
                <a:srgbClr val="C00000"/>
              </a:solidFill>
            </a:endParaRPr>
          </a:p>
        </p:txBody>
      </p:sp>
      <p:sp>
        <p:nvSpPr>
          <p:cNvPr id="36" name="Прямоугольник: скругленные углы 12">
            <a:extLst>
              <a:ext uri="{FF2B5EF4-FFF2-40B4-BE49-F238E27FC236}">
                <a16:creationId xmlns="" xmlns:a16="http://schemas.microsoft.com/office/drawing/2014/main" id="{573B5696-F3A7-4317-9401-56C308CFA824}"/>
              </a:ext>
            </a:extLst>
          </p:cNvPr>
          <p:cNvSpPr/>
          <p:nvPr/>
        </p:nvSpPr>
        <p:spPr>
          <a:xfrm>
            <a:off x="11101119" y="2602260"/>
            <a:ext cx="1150618" cy="5036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rtlCol="0" anchor="t">
            <a:noAutofit/>
          </a:bodyPr>
          <a:lstStyle/>
          <a:p>
            <a:pPr algn="ctr">
              <a:lnSpc>
                <a:spcPct val="120000"/>
              </a:lnSpc>
              <a:spcAft>
                <a:spcPts val="600"/>
              </a:spcAft>
            </a:pPr>
            <a:r>
              <a:rPr lang="ru-RU" sz="800" dirty="0">
                <a:solidFill>
                  <a:srgbClr val="C00000"/>
                </a:solidFill>
              </a:rPr>
              <a:t>КПЭ эффектов / конечных результатов (</a:t>
            </a:r>
            <a:r>
              <a:rPr lang="en-US" sz="800" dirty="0">
                <a:solidFill>
                  <a:srgbClr val="C00000"/>
                </a:solidFill>
              </a:rPr>
              <a:t>outcomes</a:t>
            </a:r>
            <a:r>
              <a:rPr lang="ru-RU" sz="800" dirty="0">
                <a:solidFill>
                  <a:srgbClr val="C00000"/>
                </a:solidFill>
              </a:rPr>
              <a:t>)</a:t>
            </a:r>
            <a:endParaRPr lang="en-US" sz="800" dirty="0">
              <a:solidFill>
                <a:srgbClr val="C00000"/>
              </a:solidFill>
            </a:endParaRPr>
          </a:p>
        </p:txBody>
      </p:sp>
      <p:cxnSp>
        <p:nvCxnSpPr>
          <p:cNvPr id="37" name="Соединитель: уступ 49">
            <a:extLst>
              <a:ext uri="{FF2B5EF4-FFF2-40B4-BE49-F238E27FC236}">
                <a16:creationId xmlns="" xmlns:a16="http://schemas.microsoft.com/office/drawing/2014/main" id="{CC6A2ACA-48AF-4EEF-8D49-F2D184BDD6F9}"/>
              </a:ext>
            </a:extLst>
          </p:cNvPr>
          <p:cNvCxnSpPr>
            <a:cxnSpLocks/>
            <a:stCxn id="34" idx="3"/>
            <a:endCxn id="15" idx="1"/>
          </p:cNvCxnSpPr>
          <p:nvPr/>
        </p:nvCxnSpPr>
        <p:spPr>
          <a:xfrm flipV="1">
            <a:off x="6762989" y="2937190"/>
            <a:ext cx="234476" cy="121155"/>
          </a:xfrm>
          <a:prstGeom prst="bentConnector3">
            <a:avLst>
              <a:gd name="adj1" fmla="val 50000"/>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Соединитель: уступ 53">
            <a:extLst>
              <a:ext uri="{FF2B5EF4-FFF2-40B4-BE49-F238E27FC236}">
                <a16:creationId xmlns="" xmlns:a16="http://schemas.microsoft.com/office/drawing/2014/main" id="{EE466DC4-A8B3-4EF6-9215-E7BF1692D215}"/>
              </a:ext>
            </a:extLst>
          </p:cNvPr>
          <p:cNvCxnSpPr>
            <a:cxnSpLocks/>
            <a:stCxn id="36" idx="0"/>
            <a:endCxn id="27" idx="2"/>
          </p:cNvCxnSpPr>
          <p:nvPr/>
        </p:nvCxnSpPr>
        <p:spPr>
          <a:xfrm rot="16200000" flipV="1">
            <a:off x="11397486" y="2323317"/>
            <a:ext cx="282245" cy="275641"/>
          </a:xfrm>
          <a:prstGeom prst="bentConnector3">
            <a:avLst>
              <a:gd name="adj1" fmla="val 26128"/>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Соединитель: уступ 57">
            <a:extLst>
              <a:ext uri="{FF2B5EF4-FFF2-40B4-BE49-F238E27FC236}">
                <a16:creationId xmlns="" xmlns:a16="http://schemas.microsoft.com/office/drawing/2014/main" id="{D8A89948-185E-4D31-813E-CCCB214B9252}"/>
              </a:ext>
            </a:extLst>
          </p:cNvPr>
          <p:cNvCxnSpPr>
            <a:cxnSpLocks/>
            <a:stCxn id="35" idx="2"/>
            <a:endCxn id="9" idx="3"/>
          </p:cNvCxnSpPr>
          <p:nvPr/>
        </p:nvCxnSpPr>
        <p:spPr>
          <a:xfrm rot="5400000">
            <a:off x="7212721" y="1311211"/>
            <a:ext cx="114731" cy="637572"/>
          </a:xfrm>
          <a:prstGeom prst="bentConnector2">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Прямоугольник: скругленные углы 12">
            <a:extLst>
              <a:ext uri="{FF2B5EF4-FFF2-40B4-BE49-F238E27FC236}">
                <a16:creationId xmlns="" xmlns:a16="http://schemas.microsoft.com/office/drawing/2014/main" id="{2196ED43-B0DC-461B-BCD6-576E3AAC53CC}"/>
              </a:ext>
            </a:extLst>
          </p:cNvPr>
          <p:cNvSpPr/>
          <p:nvPr/>
        </p:nvSpPr>
        <p:spPr>
          <a:xfrm>
            <a:off x="8443454" y="1160494"/>
            <a:ext cx="880206" cy="5036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rtlCol="0" anchor="t">
            <a:noAutofit/>
          </a:bodyPr>
          <a:lstStyle/>
          <a:p>
            <a:pPr algn="ctr">
              <a:lnSpc>
                <a:spcPct val="120000"/>
              </a:lnSpc>
              <a:spcAft>
                <a:spcPts val="600"/>
              </a:spcAft>
            </a:pPr>
            <a:r>
              <a:rPr lang="ru-RU" sz="800" dirty="0">
                <a:solidFill>
                  <a:srgbClr val="C00000"/>
                </a:solidFill>
              </a:rPr>
              <a:t>КПЭ эффектов / конечных результатов (</a:t>
            </a:r>
            <a:r>
              <a:rPr lang="en-US" sz="800" dirty="0">
                <a:solidFill>
                  <a:srgbClr val="C00000"/>
                </a:solidFill>
              </a:rPr>
              <a:t>outcomes</a:t>
            </a:r>
            <a:r>
              <a:rPr lang="ru-RU" sz="800" dirty="0">
                <a:solidFill>
                  <a:srgbClr val="C00000"/>
                </a:solidFill>
              </a:rPr>
              <a:t>)</a:t>
            </a:r>
            <a:endParaRPr lang="en-US" sz="800" dirty="0">
              <a:solidFill>
                <a:srgbClr val="C00000"/>
              </a:solidFill>
            </a:endParaRPr>
          </a:p>
        </p:txBody>
      </p:sp>
      <p:cxnSp>
        <p:nvCxnSpPr>
          <p:cNvPr id="41" name="Соединитель: уступ 62">
            <a:extLst>
              <a:ext uri="{FF2B5EF4-FFF2-40B4-BE49-F238E27FC236}">
                <a16:creationId xmlns="" xmlns:a16="http://schemas.microsoft.com/office/drawing/2014/main" id="{630A033A-37F7-4526-A2E3-8BBDE271734D}"/>
              </a:ext>
            </a:extLst>
          </p:cNvPr>
          <p:cNvCxnSpPr>
            <a:cxnSpLocks/>
            <a:stCxn id="40" idx="3"/>
            <a:endCxn id="24" idx="1"/>
          </p:cNvCxnSpPr>
          <p:nvPr/>
        </p:nvCxnSpPr>
        <p:spPr>
          <a:xfrm flipV="1">
            <a:off x="9323660" y="1295844"/>
            <a:ext cx="615794" cy="116485"/>
          </a:xfrm>
          <a:prstGeom prst="bentConnector3">
            <a:avLst>
              <a:gd name="adj1" fmla="val 50000"/>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2" name="Прямоугольник: скругленные углы 12">
            <a:extLst>
              <a:ext uri="{FF2B5EF4-FFF2-40B4-BE49-F238E27FC236}">
                <a16:creationId xmlns="" xmlns:a16="http://schemas.microsoft.com/office/drawing/2014/main" id="{314618D0-8589-4F4F-A538-4469683658B4}"/>
              </a:ext>
            </a:extLst>
          </p:cNvPr>
          <p:cNvSpPr/>
          <p:nvPr/>
        </p:nvSpPr>
        <p:spPr>
          <a:xfrm>
            <a:off x="4907486" y="3729583"/>
            <a:ext cx="1070946" cy="483882"/>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Стратегические инициативы</a:t>
            </a:r>
            <a:endParaRPr lang="en-US" sz="800" dirty="0">
              <a:solidFill>
                <a:schemeClr val="accent1"/>
              </a:solidFill>
            </a:endParaRPr>
          </a:p>
        </p:txBody>
      </p:sp>
      <p:sp>
        <p:nvSpPr>
          <p:cNvPr id="43" name="Прямоугольник: скругленные углы 12">
            <a:extLst>
              <a:ext uri="{FF2B5EF4-FFF2-40B4-BE49-F238E27FC236}">
                <a16:creationId xmlns="" xmlns:a16="http://schemas.microsoft.com/office/drawing/2014/main" id="{4CB422E0-441A-40A5-8377-47D7BA3F3D29}"/>
              </a:ext>
            </a:extLst>
          </p:cNvPr>
          <p:cNvSpPr/>
          <p:nvPr/>
        </p:nvSpPr>
        <p:spPr>
          <a:xfrm>
            <a:off x="10861600" y="4018514"/>
            <a:ext cx="1070946" cy="483882"/>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Стратегические инициативы</a:t>
            </a:r>
            <a:endParaRPr lang="en-US" sz="800" dirty="0">
              <a:solidFill>
                <a:schemeClr val="accent1"/>
              </a:solidFill>
            </a:endParaRPr>
          </a:p>
        </p:txBody>
      </p:sp>
      <p:sp>
        <p:nvSpPr>
          <p:cNvPr id="44" name="Прямоугольник: скругленные углы 12">
            <a:extLst>
              <a:ext uri="{FF2B5EF4-FFF2-40B4-BE49-F238E27FC236}">
                <a16:creationId xmlns="" xmlns:a16="http://schemas.microsoft.com/office/drawing/2014/main" id="{D00883FE-0F21-4C5D-AFF4-331F5F3DD466}"/>
              </a:ext>
            </a:extLst>
          </p:cNvPr>
          <p:cNvSpPr/>
          <p:nvPr/>
        </p:nvSpPr>
        <p:spPr>
          <a:xfrm>
            <a:off x="9707184" y="3713749"/>
            <a:ext cx="1070946" cy="483882"/>
          </a:xfrm>
          <a:prstGeom prst="rect">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ctr"/>
            <a:r>
              <a:rPr lang="ru-RU" sz="800" dirty="0">
                <a:solidFill>
                  <a:schemeClr val="accent1"/>
                </a:solidFill>
              </a:rPr>
              <a:t>Стратегические инициативы</a:t>
            </a:r>
            <a:endParaRPr lang="en-US" sz="800" dirty="0">
              <a:solidFill>
                <a:schemeClr val="accent1"/>
              </a:solidFill>
            </a:endParaRPr>
          </a:p>
        </p:txBody>
      </p:sp>
      <p:sp>
        <p:nvSpPr>
          <p:cNvPr id="45" name="Прямоугольник: скругленные углы 12">
            <a:extLst>
              <a:ext uri="{FF2B5EF4-FFF2-40B4-BE49-F238E27FC236}">
                <a16:creationId xmlns="" xmlns:a16="http://schemas.microsoft.com/office/drawing/2014/main" id="{31DA81EF-5BAD-4622-B369-E9AA4D556E94}"/>
              </a:ext>
            </a:extLst>
          </p:cNvPr>
          <p:cNvSpPr/>
          <p:nvPr/>
        </p:nvSpPr>
        <p:spPr>
          <a:xfrm>
            <a:off x="4655955" y="4712878"/>
            <a:ext cx="929742" cy="5036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rtlCol="0" anchor="t">
            <a:noAutofit/>
          </a:bodyPr>
          <a:lstStyle/>
          <a:p>
            <a:pPr algn="ctr">
              <a:lnSpc>
                <a:spcPct val="120000"/>
              </a:lnSpc>
              <a:spcAft>
                <a:spcPts val="600"/>
              </a:spcAft>
            </a:pPr>
            <a:r>
              <a:rPr lang="ru-RU" sz="800" dirty="0">
                <a:solidFill>
                  <a:srgbClr val="C00000"/>
                </a:solidFill>
              </a:rPr>
              <a:t>КПЭ конечных результатов (</a:t>
            </a:r>
            <a:r>
              <a:rPr lang="en-US" sz="800" dirty="0">
                <a:solidFill>
                  <a:srgbClr val="C00000"/>
                </a:solidFill>
              </a:rPr>
              <a:t>outcomes</a:t>
            </a:r>
            <a:r>
              <a:rPr lang="ru-RU" sz="800" dirty="0">
                <a:solidFill>
                  <a:srgbClr val="C00000"/>
                </a:solidFill>
              </a:rPr>
              <a:t>)</a:t>
            </a:r>
            <a:endParaRPr lang="en-US" sz="800" dirty="0">
              <a:solidFill>
                <a:srgbClr val="C00000"/>
              </a:solidFill>
            </a:endParaRPr>
          </a:p>
        </p:txBody>
      </p:sp>
      <p:cxnSp>
        <p:nvCxnSpPr>
          <p:cNvPr id="46" name="Соединитель: уступ 75">
            <a:extLst>
              <a:ext uri="{FF2B5EF4-FFF2-40B4-BE49-F238E27FC236}">
                <a16:creationId xmlns="" xmlns:a16="http://schemas.microsoft.com/office/drawing/2014/main" id="{695C0523-3F52-4E9A-8CC6-0CF5BAC7ABBD}"/>
              </a:ext>
            </a:extLst>
          </p:cNvPr>
          <p:cNvCxnSpPr>
            <a:cxnSpLocks/>
            <a:stCxn id="45" idx="0"/>
            <a:endCxn id="42" idx="2"/>
          </p:cNvCxnSpPr>
          <p:nvPr/>
        </p:nvCxnSpPr>
        <p:spPr>
          <a:xfrm rot="5400000" flipH="1" flipV="1">
            <a:off x="5032186" y="4302106"/>
            <a:ext cx="499413" cy="322133"/>
          </a:xfrm>
          <a:prstGeom prst="bentConnector3">
            <a:avLst>
              <a:gd name="adj1" fmla="val 50000"/>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7" name="Прямоугольник: скругленные углы 12">
            <a:extLst>
              <a:ext uri="{FF2B5EF4-FFF2-40B4-BE49-F238E27FC236}">
                <a16:creationId xmlns="" xmlns:a16="http://schemas.microsoft.com/office/drawing/2014/main" id="{8FB08C20-67EE-45D8-99FC-FC56354865B2}"/>
              </a:ext>
            </a:extLst>
          </p:cNvPr>
          <p:cNvSpPr/>
          <p:nvPr/>
        </p:nvSpPr>
        <p:spPr>
          <a:xfrm>
            <a:off x="6004954" y="4224906"/>
            <a:ext cx="1045158" cy="551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rtlCol="0" anchor="t">
            <a:noAutofit/>
          </a:bodyPr>
          <a:lstStyle/>
          <a:p>
            <a:pPr algn="ctr">
              <a:lnSpc>
                <a:spcPct val="120000"/>
              </a:lnSpc>
              <a:spcAft>
                <a:spcPts val="600"/>
              </a:spcAft>
            </a:pPr>
            <a:r>
              <a:rPr lang="ru-RU" sz="800" dirty="0">
                <a:solidFill>
                  <a:srgbClr val="0070C0"/>
                </a:solidFill>
              </a:rPr>
              <a:t>КПЭ результатов (</a:t>
            </a:r>
            <a:r>
              <a:rPr lang="en-US" sz="800" dirty="0">
                <a:solidFill>
                  <a:srgbClr val="0070C0"/>
                </a:solidFill>
              </a:rPr>
              <a:t>outputs</a:t>
            </a:r>
            <a:r>
              <a:rPr lang="ru-RU" sz="800" dirty="0">
                <a:solidFill>
                  <a:srgbClr val="0070C0"/>
                </a:solidFill>
              </a:rPr>
              <a:t>)</a:t>
            </a:r>
            <a:endParaRPr lang="en-US" sz="800" dirty="0">
              <a:solidFill>
                <a:srgbClr val="0070C0"/>
              </a:solidFill>
            </a:endParaRPr>
          </a:p>
        </p:txBody>
      </p:sp>
      <p:cxnSp>
        <p:nvCxnSpPr>
          <p:cNvPr id="48" name="Соединитель: уступ 80">
            <a:extLst>
              <a:ext uri="{FF2B5EF4-FFF2-40B4-BE49-F238E27FC236}">
                <a16:creationId xmlns="" xmlns:a16="http://schemas.microsoft.com/office/drawing/2014/main" id="{B4695D1E-652F-4F7F-AAC6-E5FE2FDDBE15}"/>
              </a:ext>
            </a:extLst>
          </p:cNvPr>
          <p:cNvCxnSpPr>
            <a:cxnSpLocks/>
            <a:stCxn id="47" idx="0"/>
            <a:endCxn id="42" idx="3"/>
          </p:cNvCxnSpPr>
          <p:nvPr/>
        </p:nvCxnSpPr>
        <p:spPr>
          <a:xfrm rot="16200000" flipV="1">
            <a:off x="6126292" y="3823664"/>
            <a:ext cx="253382" cy="549101"/>
          </a:xfrm>
          <a:prstGeom prst="bentConnector2">
            <a:avLst/>
          </a:prstGeom>
          <a:ln>
            <a:solidFill>
              <a:srgbClr val="0070C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Прямоугольник: скругленные углы 12">
            <a:extLst>
              <a:ext uri="{FF2B5EF4-FFF2-40B4-BE49-F238E27FC236}">
                <a16:creationId xmlns="" xmlns:a16="http://schemas.microsoft.com/office/drawing/2014/main" id="{19CEF09E-A8FA-4CC3-A278-F71D2B1E9BBA}"/>
              </a:ext>
            </a:extLst>
          </p:cNvPr>
          <p:cNvSpPr/>
          <p:nvPr/>
        </p:nvSpPr>
        <p:spPr>
          <a:xfrm>
            <a:off x="9253034" y="4660320"/>
            <a:ext cx="929742" cy="5036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rtlCol="0" anchor="t">
            <a:noAutofit/>
          </a:bodyPr>
          <a:lstStyle/>
          <a:p>
            <a:pPr algn="ctr">
              <a:lnSpc>
                <a:spcPct val="120000"/>
              </a:lnSpc>
              <a:spcAft>
                <a:spcPts val="600"/>
              </a:spcAft>
            </a:pPr>
            <a:r>
              <a:rPr lang="ru-RU" sz="800" dirty="0">
                <a:solidFill>
                  <a:srgbClr val="C00000"/>
                </a:solidFill>
              </a:rPr>
              <a:t>КПЭ эффектов / конечных результатов (</a:t>
            </a:r>
            <a:r>
              <a:rPr lang="en-US" sz="800" dirty="0">
                <a:solidFill>
                  <a:srgbClr val="C00000"/>
                </a:solidFill>
              </a:rPr>
              <a:t>outcomes</a:t>
            </a:r>
            <a:r>
              <a:rPr lang="ru-RU" sz="800" dirty="0">
                <a:solidFill>
                  <a:srgbClr val="C00000"/>
                </a:solidFill>
              </a:rPr>
              <a:t>)</a:t>
            </a:r>
            <a:endParaRPr lang="en-US" sz="800" dirty="0">
              <a:solidFill>
                <a:srgbClr val="C00000"/>
              </a:solidFill>
            </a:endParaRPr>
          </a:p>
        </p:txBody>
      </p:sp>
      <p:cxnSp>
        <p:nvCxnSpPr>
          <p:cNvPr id="50" name="Соединитель: уступ 84">
            <a:extLst>
              <a:ext uri="{FF2B5EF4-FFF2-40B4-BE49-F238E27FC236}">
                <a16:creationId xmlns="" xmlns:a16="http://schemas.microsoft.com/office/drawing/2014/main" id="{3EF1AC74-2867-4EC1-AE84-E2A48F501F5B}"/>
              </a:ext>
            </a:extLst>
          </p:cNvPr>
          <p:cNvCxnSpPr>
            <a:cxnSpLocks/>
            <a:stCxn id="49" idx="0"/>
            <a:endCxn id="44" idx="2"/>
          </p:cNvCxnSpPr>
          <p:nvPr/>
        </p:nvCxnSpPr>
        <p:spPr>
          <a:xfrm rot="5400000" flipH="1" flipV="1">
            <a:off x="9748937" y="4166600"/>
            <a:ext cx="462689" cy="524752"/>
          </a:xfrm>
          <a:prstGeom prst="bentConnector3">
            <a:avLst>
              <a:gd name="adj1" fmla="val 50000"/>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1" name="Прямоугольник: скругленные углы 12">
            <a:extLst>
              <a:ext uri="{FF2B5EF4-FFF2-40B4-BE49-F238E27FC236}">
                <a16:creationId xmlns="" xmlns:a16="http://schemas.microsoft.com/office/drawing/2014/main" id="{7E937555-1253-43DD-B80C-B7ABF6D71420}"/>
              </a:ext>
            </a:extLst>
          </p:cNvPr>
          <p:cNvSpPr/>
          <p:nvPr/>
        </p:nvSpPr>
        <p:spPr>
          <a:xfrm>
            <a:off x="10762726" y="4676635"/>
            <a:ext cx="1045158" cy="57920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rtlCol="0" anchor="t">
            <a:noAutofit/>
          </a:bodyPr>
          <a:lstStyle/>
          <a:p>
            <a:pPr algn="ctr">
              <a:lnSpc>
                <a:spcPct val="120000"/>
              </a:lnSpc>
              <a:spcAft>
                <a:spcPts val="600"/>
              </a:spcAft>
            </a:pPr>
            <a:r>
              <a:rPr lang="ru-RU" sz="800" dirty="0">
                <a:solidFill>
                  <a:srgbClr val="0070C0"/>
                </a:solidFill>
              </a:rPr>
              <a:t>КПЭ результатов (</a:t>
            </a:r>
            <a:r>
              <a:rPr lang="en-US" sz="800" dirty="0">
                <a:solidFill>
                  <a:srgbClr val="0070C0"/>
                </a:solidFill>
              </a:rPr>
              <a:t>outputs</a:t>
            </a:r>
            <a:r>
              <a:rPr lang="ru-RU" sz="800" dirty="0">
                <a:solidFill>
                  <a:srgbClr val="0070C0"/>
                </a:solidFill>
              </a:rPr>
              <a:t>)</a:t>
            </a:r>
            <a:endParaRPr lang="en-US" sz="800" dirty="0">
              <a:solidFill>
                <a:srgbClr val="0070C0"/>
              </a:solidFill>
            </a:endParaRPr>
          </a:p>
        </p:txBody>
      </p:sp>
      <p:cxnSp>
        <p:nvCxnSpPr>
          <p:cNvPr id="52" name="Соединитель: уступ 86">
            <a:extLst>
              <a:ext uri="{FF2B5EF4-FFF2-40B4-BE49-F238E27FC236}">
                <a16:creationId xmlns="" xmlns:a16="http://schemas.microsoft.com/office/drawing/2014/main" id="{FFCDCF48-085C-4CB0-9964-E6351E634E7F}"/>
              </a:ext>
            </a:extLst>
          </p:cNvPr>
          <p:cNvCxnSpPr>
            <a:cxnSpLocks/>
          </p:cNvCxnSpPr>
          <p:nvPr/>
        </p:nvCxnSpPr>
        <p:spPr>
          <a:xfrm rot="10800000">
            <a:off x="10503340" y="4193804"/>
            <a:ext cx="259387" cy="752769"/>
          </a:xfrm>
          <a:prstGeom prst="bentConnector2">
            <a:avLst/>
          </a:prstGeom>
          <a:ln>
            <a:solidFill>
              <a:srgbClr val="0070C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Прямоугольник: скругленные углы 12">
            <a:extLst>
              <a:ext uri="{FF2B5EF4-FFF2-40B4-BE49-F238E27FC236}">
                <a16:creationId xmlns="" xmlns:a16="http://schemas.microsoft.com/office/drawing/2014/main" id="{36A836A0-3203-4967-B7AD-FFBDC163A4AB}"/>
              </a:ext>
            </a:extLst>
          </p:cNvPr>
          <p:cNvSpPr/>
          <p:nvPr/>
        </p:nvSpPr>
        <p:spPr>
          <a:xfrm>
            <a:off x="267173" y="5409966"/>
            <a:ext cx="4017811" cy="114291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40" rtlCol="0" anchor="ctr">
            <a:noAutofit/>
          </a:bodyPr>
          <a:lstStyle/>
          <a:p>
            <a:pPr algn="r">
              <a:lnSpc>
                <a:spcPct val="120000"/>
              </a:lnSpc>
              <a:spcAft>
                <a:spcPts val="600"/>
              </a:spcAft>
            </a:pPr>
            <a:r>
              <a:rPr lang="ru-RU" sz="1100" dirty="0">
                <a:solidFill>
                  <a:schemeClr val="accent1"/>
                </a:solidFill>
              </a:rPr>
              <a:t>5. Детализация стратегических инициатив = </a:t>
            </a:r>
          </a:p>
          <a:p>
            <a:pPr algn="r">
              <a:lnSpc>
                <a:spcPct val="120000"/>
              </a:lnSpc>
              <a:spcAft>
                <a:spcPts val="600"/>
              </a:spcAft>
            </a:pPr>
            <a:r>
              <a:rPr lang="ru-RU" sz="1100" dirty="0">
                <a:solidFill>
                  <a:schemeClr val="accent1"/>
                </a:solidFill>
              </a:rPr>
              <a:t> = Детализация задач развития объектов управления </a:t>
            </a:r>
          </a:p>
        </p:txBody>
      </p:sp>
      <p:cxnSp>
        <p:nvCxnSpPr>
          <p:cNvPr id="54" name="Соединитель: уступ 111">
            <a:extLst>
              <a:ext uri="{FF2B5EF4-FFF2-40B4-BE49-F238E27FC236}">
                <a16:creationId xmlns="" xmlns:a16="http://schemas.microsoft.com/office/drawing/2014/main" id="{615E9ED3-46CB-4D68-97E7-933BA76AF378}"/>
              </a:ext>
            </a:extLst>
          </p:cNvPr>
          <p:cNvCxnSpPr>
            <a:cxnSpLocks/>
            <a:stCxn id="47" idx="2"/>
            <a:endCxn id="20" idx="0"/>
          </p:cNvCxnSpPr>
          <p:nvPr/>
        </p:nvCxnSpPr>
        <p:spPr>
          <a:xfrm rot="5400000">
            <a:off x="5521871" y="4814750"/>
            <a:ext cx="1044107" cy="967219"/>
          </a:xfrm>
          <a:prstGeom prst="bentConnector3">
            <a:avLst>
              <a:gd name="adj1" fmla="val 38192"/>
            </a:avLst>
          </a:prstGeom>
          <a:ln>
            <a:solidFill>
              <a:srgbClr val="0070C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5" name="Соединитель: уступ 116">
            <a:extLst>
              <a:ext uri="{FF2B5EF4-FFF2-40B4-BE49-F238E27FC236}">
                <a16:creationId xmlns="" xmlns:a16="http://schemas.microsoft.com/office/drawing/2014/main" id="{A5619D10-D704-4ED4-9408-8134EA55250A}"/>
              </a:ext>
            </a:extLst>
          </p:cNvPr>
          <p:cNvCxnSpPr>
            <a:cxnSpLocks/>
            <a:stCxn id="51" idx="2"/>
            <a:endCxn id="22" idx="0"/>
          </p:cNvCxnSpPr>
          <p:nvPr/>
        </p:nvCxnSpPr>
        <p:spPr>
          <a:xfrm rot="5400000">
            <a:off x="10844897" y="5380004"/>
            <a:ext cx="564577" cy="316241"/>
          </a:xfrm>
          <a:prstGeom prst="bentConnector3">
            <a:avLst>
              <a:gd name="adj1" fmla="val 50000"/>
            </a:avLst>
          </a:prstGeom>
          <a:ln>
            <a:solidFill>
              <a:srgbClr val="0070C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a:extLst>
              <a:ext uri="{FF2B5EF4-FFF2-40B4-BE49-F238E27FC236}">
                <a16:creationId xmlns="" xmlns:a16="http://schemas.microsoft.com/office/drawing/2014/main" id="{35801989-E0C7-4B20-ACC8-CC8D7F8F8A69}"/>
              </a:ext>
            </a:extLst>
          </p:cNvPr>
          <p:cNvCxnSpPr/>
          <p:nvPr/>
        </p:nvCxnSpPr>
        <p:spPr>
          <a:xfrm>
            <a:off x="5776279" y="4213465"/>
            <a:ext cx="0" cy="1714724"/>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a:extLst>
              <a:ext uri="{FF2B5EF4-FFF2-40B4-BE49-F238E27FC236}">
                <a16:creationId xmlns="" xmlns:a16="http://schemas.microsoft.com/office/drawing/2014/main" id="{AD3F5957-BE9F-42FD-AFBB-B20124089479}"/>
              </a:ext>
            </a:extLst>
          </p:cNvPr>
          <p:cNvCxnSpPr>
            <a:cxnSpLocks/>
          </p:cNvCxnSpPr>
          <p:nvPr/>
        </p:nvCxnSpPr>
        <p:spPr>
          <a:xfrm>
            <a:off x="5780503" y="4210809"/>
            <a:ext cx="1832648" cy="1953685"/>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a:extLst>
              <a:ext uri="{FF2B5EF4-FFF2-40B4-BE49-F238E27FC236}">
                <a16:creationId xmlns="" xmlns:a16="http://schemas.microsoft.com/office/drawing/2014/main" id="{F270C4C9-A076-4BC8-B68B-C9C22BF32A6C}"/>
              </a:ext>
            </a:extLst>
          </p:cNvPr>
          <p:cNvCxnSpPr>
            <a:cxnSpLocks/>
          </p:cNvCxnSpPr>
          <p:nvPr/>
        </p:nvCxnSpPr>
        <p:spPr>
          <a:xfrm flipH="1">
            <a:off x="8964552" y="4218992"/>
            <a:ext cx="1402319" cy="1709197"/>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a:extLst>
              <a:ext uri="{FF2B5EF4-FFF2-40B4-BE49-F238E27FC236}">
                <a16:creationId xmlns="" xmlns:a16="http://schemas.microsoft.com/office/drawing/2014/main" id="{FF93D14D-EEA1-4960-9B4A-DDD939D9E296}"/>
              </a:ext>
            </a:extLst>
          </p:cNvPr>
          <p:cNvCxnSpPr>
            <a:cxnSpLocks/>
          </p:cNvCxnSpPr>
          <p:nvPr/>
        </p:nvCxnSpPr>
        <p:spPr>
          <a:xfrm flipH="1">
            <a:off x="10280133" y="4226560"/>
            <a:ext cx="86454" cy="1811152"/>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204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solidFill>
                  <a:schemeClr val="bg1"/>
                </a:solidFill>
              </a:rPr>
              <a:t>ПРИЛОЖЕНИЕ. Проекции жизненного пространства</a:t>
            </a:r>
            <a:endParaRPr lang="ru-RU" sz="2800" b="1" dirty="0">
              <a:solidFill>
                <a:schemeClr val="bg1"/>
              </a:solidFill>
            </a:endParaRPr>
          </a:p>
        </p:txBody>
      </p:sp>
      <p:graphicFrame>
        <p:nvGraphicFramePr>
          <p:cNvPr id="17" name="Таблица 9">
            <a:extLst>
              <a:ext uri="{FF2B5EF4-FFF2-40B4-BE49-F238E27FC236}">
                <a16:creationId xmlns="" xmlns:a16="http://schemas.microsoft.com/office/drawing/2014/main" id="{624AE925-0422-41F9-9AC2-0B8D6356E8B3}"/>
              </a:ext>
            </a:extLst>
          </p:cNvPr>
          <p:cNvGraphicFramePr>
            <a:graphicFrameLocks noGrp="1"/>
          </p:cNvGraphicFramePr>
          <p:nvPr>
            <p:extLst>
              <p:ext uri="{D42A27DB-BD31-4B8C-83A1-F6EECF244321}">
                <p14:modId xmlns:p14="http://schemas.microsoft.com/office/powerpoint/2010/main" val="2944392888"/>
              </p:ext>
            </p:extLst>
          </p:nvPr>
        </p:nvGraphicFramePr>
        <p:xfrm>
          <a:off x="310854" y="1105788"/>
          <a:ext cx="3750783" cy="3955311"/>
        </p:xfrm>
        <a:graphic>
          <a:graphicData uri="http://schemas.openxmlformats.org/drawingml/2006/table">
            <a:tbl>
              <a:tblPr firstRow="1" bandRow="1">
                <a:tableStyleId>{93296810-A885-4BE3-A3E7-6D5BEEA58F35}</a:tableStyleId>
              </a:tblPr>
              <a:tblGrid>
                <a:gridCol w="3750783">
                  <a:extLst>
                    <a:ext uri="{9D8B030D-6E8A-4147-A177-3AD203B41FA5}">
                      <a16:colId xmlns="" xmlns:a16="http://schemas.microsoft.com/office/drawing/2014/main" val="917334412"/>
                    </a:ext>
                  </a:extLst>
                </a:gridCol>
              </a:tblGrid>
              <a:tr h="1318437">
                <a:tc>
                  <a:txBody>
                    <a:bodyPr/>
                    <a:lstStyle/>
                    <a:p>
                      <a:r>
                        <a:rPr lang="ru-RU" sz="1600" b="1" dirty="0">
                          <a:solidFill>
                            <a:schemeClr val="accent1"/>
                          </a:solidFill>
                        </a:rPr>
                        <a:t>ГРАЖДАНЕ</a:t>
                      </a:r>
                      <a:endParaRPr lang="en-US" sz="1600" b="1" dirty="0">
                        <a:solidFill>
                          <a:schemeClr val="accent1"/>
                        </a:solidFill>
                      </a:endParaRPr>
                    </a:p>
                  </a:txBody>
                  <a:tcPr anchor="ctr">
                    <a:lnB w="6350" cap="flat" cmpd="sng" algn="ctr">
                      <a:solidFill>
                        <a:schemeClr val="accent1"/>
                      </a:solidFill>
                      <a:prstDash val="solid"/>
                      <a:round/>
                      <a:headEnd type="none" w="med" len="med"/>
                      <a:tailEnd type="none" w="med" len="med"/>
                    </a:lnB>
                    <a:noFill/>
                  </a:tcPr>
                </a:tc>
                <a:extLst>
                  <a:ext uri="{0D108BD9-81ED-4DB2-BD59-A6C34878D82A}">
                    <a16:rowId xmlns="" xmlns:a16="http://schemas.microsoft.com/office/drawing/2014/main" val="3638816567"/>
                  </a:ext>
                </a:extLst>
              </a:tr>
              <a:tr h="1318437">
                <a:tc>
                  <a:txBody>
                    <a:bodyPr/>
                    <a:lstStyle/>
                    <a:p>
                      <a:r>
                        <a:rPr lang="ru-RU" sz="1600" b="1" dirty="0">
                          <a:solidFill>
                            <a:schemeClr val="accent1"/>
                          </a:solidFill>
                        </a:rPr>
                        <a:t>БИЗНЕС</a:t>
                      </a:r>
                      <a:endParaRPr lang="en-US" sz="1600" b="1" dirty="0">
                        <a:solidFill>
                          <a:schemeClr val="accent1"/>
                        </a:solidFill>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 xmlns:a16="http://schemas.microsoft.com/office/drawing/2014/main" val="4236039502"/>
                  </a:ext>
                </a:extLst>
              </a:tr>
              <a:tr h="1318437">
                <a:tc>
                  <a:txBody>
                    <a:bodyPr/>
                    <a:lstStyle/>
                    <a:p>
                      <a:r>
                        <a:rPr lang="ru-RU" sz="1600" b="1" dirty="0">
                          <a:solidFill>
                            <a:schemeClr val="accent1"/>
                          </a:solidFill>
                        </a:rPr>
                        <a:t>БУДУЩИЕ ПОКОЛЕНИЯ</a:t>
                      </a:r>
                      <a:endParaRPr lang="en-US" sz="1600" b="1" dirty="0">
                        <a:solidFill>
                          <a:schemeClr val="accent1"/>
                        </a:solidFill>
                      </a:endParaRPr>
                    </a:p>
                  </a:txBody>
                  <a:tcPr anchor="ctr">
                    <a:lnT w="6350" cap="flat" cmpd="sng" algn="ctr">
                      <a:solidFill>
                        <a:schemeClr val="accent1"/>
                      </a:solidFill>
                      <a:prstDash val="solid"/>
                      <a:round/>
                      <a:headEnd type="none" w="med" len="med"/>
                      <a:tailEnd type="none" w="med" len="med"/>
                    </a:lnT>
                    <a:noFill/>
                  </a:tcPr>
                </a:tc>
                <a:extLst>
                  <a:ext uri="{0D108BD9-81ED-4DB2-BD59-A6C34878D82A}">
                    <a16:rowId xmlns="" xmlns:a16="http://schemas.microsoft.com/office/drawing/2014/main" val="4171050336"/>
                  </a:ext>
                </a:extLst>
              </a:tr>
            </a:tbl>
          </a:graphicData>
        </a:graphic>
      </p:graphicFrame>
      <p:grpSp>
        <p:nvGrpSpPr>
          <p:cNvPr id="18" name="Группа 17"/>
          <p:cNvGrpSpPr>
            <a:grpSpLocks noChangeAspect="1"/>
          </p:cNvGrpSpPr>
          <p:nvPr/>
        </p:nvGrpSpPr>
        <p:grpSpPr>
          <a:xfrm>
            <a:off x="6096000" y="798986"/>
            <a:ext cx="5175396" cy="5508000"/>
            <a:chOff x="3425802" y="1218876"/>
            <a:chExt cx="4248351" cy="4521373"/>
          </a:xfrm>
        </p:grpSpPr>
        <p:sp>
          <p:nvSpPr>
            <p:cNvPr id="19" name="Шестиугольник 18">
              <a:extLst>
                <a:ext uri="{FF2B5EF4-FFF2-40B4-BE49-F238E27FC236}">
                  <a16:creationId xmlns:lc="http://schemas.openxmlformats.org/drawingml/2006/lockedCanvas" xmlns:a16="http://schemas.microsoft.com/office/drawing/2014/main" xmlns="" id="{CD3AF90E-B6BA-4F45-94D5-4ACF06B40F7C}"/>
                </a:ext>
              </a:extLst>
            </p:cNvPr>
            <p:cNvSpPr>
              <a:spLocks noChangeAspect="1"/>
            </p:cNvSpPr>
            <p:nvPr/>
          </p:nvSpPr>
          <p:spPr>
            <a:xfrm>
              <a:off x="3593498" y="1800879"/>
              <a:ext cx="3887907" cy="3371255"/>
            </a:xfrm>
            <a:prstGeom prst="hexagon">
              <a:avLst>
                <a:gd name="adj" fmla="val 28062"/>
                <a:gd name="vf" fmla="val 115470"/>
              </a:avLst>
            </a:prstGeom>
            <a:noFill/>
            <a:ln>
              <a:solidFill>
                <a:schemeClr val="bg1">
                  <a:lumMod val="50000"/>
                </a:schemeClr>
              </a:solidFill>
              <a:prstDash val="dashDot"/>
            </a:ln>
          </p:spPr>
          <p:style>
            <a:lnRef idx="3">
              <a:schemeClr val="lt1"/>
            </a:lnRef>
            <a:fillRef idx="1">
              <a:schemeClr val="accent3"/>
            </a:fillRef>
            <a:effectRef idx="1">
              <a:schemeClr val="accent3"/>
            </a:effectRef>
            <a:fontRef idx="minor">
              <a:schemeClr val="lt1"/>
            </a:fontRef>
          </p:style>
          <p:txBody>
            <a:bodyPr rot="0" spcFirstLastPara="1" vert="horz" wrap="square" lIns="0" tIns="0" rIns="0" bIns="0" numCol="1" spcCol="38100" rtlCol="0" anchor="ctr">
              <a:noAutofit/>
            </a:bodyPr>
            <a:lstStyle>
              <a:defPPr>
                <a:defRPr lang="ru-RU"/>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indent="0" algn="ctr" defTabSz="914400" rtl="0" fontAlgn="auto" latinLnBrk="0" hangingPunct="0">
                <a:lnSpc>
                  <a:spcPct val="100000"/>
                </a:lnSpc>
                <a:spcBef>
                  <a:spcPts val="0"/>
                </a:spcBef>
                <a:spcAft>
                  <a:spcPts val="0"/>
                </a:spcAft>
                <a:buClrTx/>
                <a:buSzTx/>
                <a:buFontTx/>
                <a:buNone/>
                <a:tabLst/>
              </a:pPr>
              <a:endParaRPr kumimoji="0" lang="en-GB" sz="800" b="0" i="0" u="none" strike="noStrike" cap="none" spc="0" normalizeH="0" baseline="0" dirty="0">
                <a:ln>
                  <a:noFill/>
                </a:ln>
                <a:solidFill>
                  <a:schemeClr val="bg1"/>
                </a:solidFill>
                <a:effectLst/>
                <a:uFillTx/>
                <a:latin typeface="Arial" pitchFamily="34" charset="0"/>
                <a:cs typeface="Arial" pitchFamily="34" charset="0"/>
                <a:sym typeface="Helvetica"/>
              </a:endParaRPr>
            </a:p>
          </p:txBody>
        </p:sp>
        <p:sp>
          <p:nvSpPr>
            <p:cNvPr id="20" name="Шестиугольник 19">
              <a:extLst>
                <a:ext uri="{FF2B5EF4-FFF2-40B4-BE49-F238E27FC236}">
                  <a16:creationId xmlns:lc="http://schemas.openxmlformats.org/drawingml/2006/lockedCanvas" xmlns:a16="http://schemas.microsoft.com/office/drawing/2014/main" xmlns="" id="{C0784B84-030B-C540-BFE8-1F7E6EFD3604}"/>
                </a:ext>
              </a:extLst>
            </p:cNvPr>
            <p:cNvSpPr>
              <a:spLocks noChangeAspect="1"/>
            </p:cNvSpPr>
            <p:nvPr/>
          </p:nvSpPr>
          <p:spPr>
            <a:xfrm>
              <a:off x="3865937" y="2037115"/>
              <a:ext cx="3343028" cy="2898784"/>
            </a:xfrm>
            <a:prstGeom prst="hexagon">
              <a:avLst>
                <a:gd name="adj" fmla="val 28062"/>
                <a:gd name="vf" fmla="val 115470"/>
              </a:avLst>
            </a:prstGeom>
            <a:noFill/>
            <a:ln>
              <a:solidFill>
                <a:schemeClr val="bg1">
                  <a:lumMod val="50000"/>
                </a:schemeClr>
              </a:solidFill>
              <a:prstDash val="solid"/>
            </a:ln>
          </p:spPr>
          <p:style>
            <a:lnRef idx="3">
              <a:schemeClr val="lt1"/>
            </a:lnRef>
            <a:fillRef idx="1">
              <a:schemeClr val="accent3"/>
            </a:fillRef>
            <a:effectRef idx="1">
              <a:schemeClr val="accent3"/>
            </a:effectRef>
            <a:fontRef idx="minor">
              <a:schemeClr val="lt1"/>
            </a:fontRef>
          </p:style>
          <p:txBody>
            <a:bodyPr rot="0" spcFirstLastPara="1" vert="horz" wrap="square" lIns="0" tIns="0" rIns="0" bIns="0" numCol="1" spcCol="38100" rtlCol="0" anchor="ctr">
              <a:noAutofit/>
            </a:bodyPr>
            <a:lstStyle>
              <a:defPPr>
                <a:defRPr lang="ru-RU"/>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indent="0" algn="ctr" defTabSz="914400" rtl="0" fontAlgn="auto" latinLnBrk="0" hangingPunct="0">
                <a:lnSpc>
                  <a:spcPct val="100000"/>
                </a:lnSpc>
                <a:spcBef>
                  <a:spcPts val="0"/>
                </a:spcBef>
                <a:spcAft>
                  <a:spcPts val="0"/>
                </a:spcAft>
                <a:buClrTx/>
                <a:buSzTx/>
                <a:buFontTx/>
                <a:buNone/>
                <a:tabLst/>
              </a:pPr>
              <a:endParaRPr kumimoji="0" lang="en-GB" sz="800" b="0" i="0" u="none" strike="noStrike" cap="none" spc="0" normalizeH="0" baseline="0" dirty="0">
                <a:ln>
                  <a:noFill/>
                </a:ln>
                <a:solidFill>
                  <a:schemeClr val="bg1"/>
                </a:solidFill>
                <a:effectLst/>
                <a:uFillTx/>
                <a:latin typeface="Arial" pitchFamily="34" charset="0"/>
                <a:cs typeface="Arial" pitchFamily="34" charset="0"/>
                <a:sym typeface="Helvetica"/>
              </a:endParaRPr>
            </a:p>
          </p:txBody>
        </p:sp>
        <p:sp>
          <p:nvSpPr>
            <p:cNvPr id="21" name="Шестиугольник 20">
              <a:extLst>
                <a:ext uri="{FF2B5EF4-FFF2-40B4-BE49-F238E27FC236}">
                  <a16:creationId xmlns:lc="http://schemas.openxmlformats.org/drawingml/2006/lockedCanvas" xmlns:a16="http://schemas.microsoft.com/office/drawing/2014/main" xmlns="" id="{875D0F49-18E3-CF4D-9864-8AE855987C3B}"/>
                </a:ext>
              </a:extLst>
            </p:cNvPr>
            <p:cNvSpPr>
              <a:spLocks noChangeAspect="1"/>
            </p:cNvSpPr>
            <p:nvPr/>
          </p:nvSpPr>
          <p:spPr>
            <a:xfrm>
              <a:off x="3425802" y="2078650"/>
              <a:ext cx="1310358" cy="1136229"/>
            </a:xfrm>
            <a:prstGeom prst="hexagon">
              <a:avLst>
                <a:gd name="adj" fmla="val 28062"/>
                <a:gd name="vf" fmla="val 115470"/>
              </a:avLst>
            </a:prstGeom>
            <a:solidFill>
              <a:srgbClr val="CC00CC"/>
            </a:solidFill>
            <a:ln>
              <a:noFill/>
              <a:prstDash val="solid"/>
            </a:ln>
            <a:effectLst>
              <a:outerShdw blurRad="228600" dist="2286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ot="0" spcFirstLastPara="1" vert="horz" wrap="square" lIns="0" tIns="0" rIns="0" bIns="0" numCol="1" spcCol="38100" rtlCol="0" anchor="ctr">
              <a:noAutofit/>
            </a:bodyPr>
            <a:lstStyle>
              <a:defPPr>
                <a:defRPr lang="ru-RU"/>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hangingPunct="0"/>
              <a:r>
                <a:rPr lang="ru-RU" sz="1000" b="1" dirty="0">
                  <a:solidFill>
                    <a:schemeClr val="bg1"/>
                  </a:solidFill>
                  <a:latin typeface="Arial" pitchFamily="34" charset="0"/>
                  <a:cs typeface="Arial" pitchFamily="34" charset="0"/>
                  <a:sym typeface="Helvetica"/>
                </a:rPr>
                <a:t>2. Образование и развитие</a:t>
              </a:r>
              <a:endParaRPr lang="en-GB" sz="1000" b="1" dirty="0">
                <a:solidFill>
                  <a:schemeClr val="bg1"/>
                </a:solidFill>
                <a:latin typeface="Arial" pitchFamily="34" charset="0"/>
                <a:cs typeface="Arial" pitchFamily="34" charset="0"/>
                <a:sym typeface="Helvetica"/>
              </a:endParaRPr>
            </a:p>
          </p:txBody>
        </p:sp>
        <p:sp>
          <p:nvSpPr>
            <p:cNvPr id="22" name="Шестиугольник 21">
              <a:extLst>
                <a:ext uri="{FF2B5EF4-FFF2-40B4-BE49-F238E27FC236}">
                  <a16:creationId xmlns:lc="http://schemas.openxmlformats.org/drawingml/2006/lockedCanvas" xmlns:a16="http://schemas.microsoft.com/office/drawing/2014/main" xmlns="" id="{F97F6A3C-638A-1148-BDCA-1E4E5F354236}"/>
                </a:ext>
              </a:extLst>
            </p:cNvPr>
            <p:cNvSpPr>
              <a:spLocks noChangeAspect="1"/>
            </p:cNvSpPr>
            <p:nvPr/>
          </p:nvSpPr>
          <p:spPr>
            <a:xfrm>
              <a:off x="4882272" y="1218876"/>
              <a:ext cx="1310358" cy="1136229"/>
            </a:xfrm>
            <a:prstGeom prst="hexagon">
              <a:avLst>
                <a:gd name="adj" fmla="val 28062"/>
                <a:gd name="vf" fmla="val 115470"/>
              </a:avLst>
            </a:prstGeom>
            <a:solidFill>
              <a:srgbClr val="FF6600"/>
            </a:solidFill>
            <a:ln>
              <a:noFill/>
              <a:prstDash val="solid"/>
            </a:ln>
            <a:effectLst>
              <a:outerShdw blurRad="228600" dist="2286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ot="0" spcFirstLastPara="1" vert="horz" wrap="square" lIns="0" tIns="0" rIns="0" bIns="0" numCol="1" spcCol="38100" rtlCol="0" anchor="ctr">
              <a:noAutofit/>
            </a:bodyPr>
            <a:lstStyle>
              <a:defPPr>
                <a:defRPr lang="ru-RU"/>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indent="0" algn="ctr" defTabSz="914400" rtl="0" fontAlgn="auto" latinLnBrk="0" hangingPunct="0">
                <a:lnSpc>
                  <a:spcPct val="100000"/>
                </a:lnSpc>
                <a:spcBef>
                  <a:spcPts val="0"/>
                </a:spcBef>
                <a:spcAft>
                  <a:spcPts val="0"/>
                </a:spcAft>
                <a:buClrTx/>
                <a:buSzTx/>
                <a:buFontTx/>
                <a:buNone/>
                <a:tabLst/>
              </a:pPr>
              <a:r>
                <a:rPr kumimoji="0" lang="ru-RU" sz="1000" b="1" i="0" u="none" strike="noStrike" cap="none" spc="0" normalizeH="0" baseline="0" dirty="0">
                  <a:ln>
                    <a:noFill/>
                  </a:ln>
                  <a:solidFill>
                    <a:schemeClr val="bg1"/>
                  </a:solidFill>
                  <a:effectLst/>
                  <a:uFillTx/>
                  <a:latin typeface="Arial" pitchFamily="34" charset="0"/>
                  <a:cs typeface="Arial" pitchFamily="34" charset="0"/>
                  <a:sym typeface="Helvetica"/>
                </a:rPr>
                <a:t>1. </a:t>
              </a:r>
              <a:r>
                <a:rPr kumimoji="0" lang="ru-RU" sz="1000" b="1" i="0" u="none" strike="noStrike" cap="none" spc="0" normalizeH="0" baseline="0" dirty="0" smtClean="0">
                  <a:ln>
                    <a:noFill/>
                  </a:ln>
                  <a:solidFill>
                    <a:schemeClr val="bg1"/>
                  </a:solidFill>
                  <a:effectLst/>
                  <a:uFillTx/>
                  <a:latin typeface="Arial" pitchFamily="34" charset="0"/>
                  <a:cs typeface="Arial" pitchFamily="34" charset="0"/>
                  <a:sym typeface="Helvetica"/>
                </a:rPr>
                <a:t>Сильная экономика</a:t>
              </a:r>
              <a:endParaRPr kumimoji="0" lang="en-GB" sz="1000" b="1" i="0" u="none" strike="noStrike" cap="none" spc="0" normalizeH="0" baseline="0" dirty="0">
                <a:ln>
                  <a:noFill/>
                </a:ln>
                <a:solidFill>
                  <a:schemeClr val="bg1"/>
                </a:solidFill>
                <a:effectLst/>
                <a:uFillTx/>
                <a:latin typeface="Arial" pitchFamily="34" charset="0"/>
                <a:cs typeface="Arial" pitchFamily="34" charset="0"/>
                <a:sym typeface="Helvetica"/>
              </a:endParaRPr>
            </a:p>
          </p:txBody>
        </p:sp>
        <p:sp>
          <p:nvSpPr>
            <p:cNvPr id="23" name="Шестиугольник 22">
              <a:extLst>
                <a:ext uri="{FF2B5EF4-FFF2-40B4-BE49-F238E27FC236}">
                  <a16:creationId xmlns:lc="http://schemas.openxmlformats.org/drawingml/2006/lockedCanvas" xmlns:a16="http://schemas.microsoft.com/office/drawing/2014/main" xmlns="" id="{5A950E00-E5F4-0A43-BCD5-C0E7E98C68F9}"/>
                </a:ext>
              </a:extLst>
            </p:cNvPr>
            <p:cNvSpPr>
              <a:spLocks noChangeAspect="1"/>
            </p:cNvSpPr>
            <p:nvPr/>
          </p:nvSpPr>
          <p:spPr>
            <a:xfrm>
              <a:off x="6346515" y="2078650"/>
              <a:ext cx="1310358" cy="1136229"/>
            </a:xfrm>
            <a:prstGeom prst="hexagon">
              <a:avLst>
                <a:gd name="adj" fmla="val 28062"/>
                <a:gd name="vf" fmla="val 115470"/>
              </a:avLst>
            </a:prstGeom>
            <a:solidFill>
              <a:srgbClr val="FF9900"/>
            </a:solidFill>
            <a:ln>
              <a:noFill/>
              <a:prstDash val="solid"/>
            </a:ln>
            <a:effectLst>
              <a:outerShdw blurRad="228600" dist="2286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ot="0" spcFirstLastPara="1" vert="horz" wrap="square" lIns="0" tIns="0" rIns="0" bIns="0" numCol="1" spcCol="38100" rtlCol="0" anchor="ctr">
              <a:noAutofit/>
            </a:bodyPr>
            <a:lstStyle>
              <a:defPPr>
                <a:defRPr lang="ru-RU"/>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hangingPunct="0"/>
              <a:r>
                <a:rPr lang="ru-RU" sz="1000" b="1" dirty="0">
                  <a:solidFill>
                    <a:schemeClr val="bg1"/>
                  </a:solidFill>
                  <a:latin typeface="Arial" pitchFamily="34" charset="0"/>
                  <a:cs typeface="Arial" pitchFamily="34" charset="0"/>
                </a:rPr>
                <a:t>6. </a:t>
              </a:r>
              <a:br>
                <a:rPr lang="ru-RU" sz="1000" b="1" dirty="0">
                  <a:solidFill>
                    <a:schemeClr val="bg1"/>
                  </a:solidFill>
                  <a:latin typeface="Arial" pitchFamily="34" charset="0"/>
                  <a:cs typeface="Arial" pitchFamily="34" charset="0"/>
                </a:rPr>
              </a:br>
              <a:r>
                <a:rPr lang="ru-RU" sz="1000" b="1" dirty="0" smtClean="0">
                  <a:solidFill>
                    <a:schemeClr val="bg1"/>
                  </a:solidFill>
                  <a:latin typeface="Arial" pitchFamily="34" charset="0"/>
                  <a:cs typeface="Arial" pitchFamily="34" charset="0"/>
                </a:rPr>
                <a:t>Справедливое общество</a:t>
              </a:r>
              <a:endParaRPr lang="en-GB" sz="1000" b="1" dirty="0">
                <a:solidFill>
                  <a:schemeClr val="bg1"/>
                </a:solidFill>
                <a:latin typeface="Arial" pitchFamily="34" charset="0"/>
                <a:cs typeface="Arial" pitchFamily="34" charset="0"/>
                <a:sym typeface="Helvetica"/>
              </a:endParaRPr>
            </a:p>
          </p:txBody>
        </p:sp>
        <p:sp>
          <p:nvSpPr>
            <p:cNvPr id="24" name="Шестиугольник 23">
              <a:extLst>
                <a:ext uri="{FF2B5EF4-FFF2-40B4-BE49-F238E27FC236}">
                  <a16:creationId xmlns:lc="http://schemas.openxmlformats.org/drawingml/2006/lockedCanvas" xmlns:a16="http://schemas.microsoft.com/office/drawing/2014/main" xmlns="" id="{089B6152-5847-2642-A736-693526C507EB}"/>
                </a:ext>
              </a:extLst>
            </p:cNvPr>
            <p:cNvSpPr>
              <a:spLocks noChangeAspect="1"/>
            </p:cNvSpPr>
            <p:nvPr/>
          </p:nvSpPr>
          <p:spPr>
            <a:xfrm>
              <a:off x="6363795" y="3784549"/>
              <a:ext cx="1310358" cy="1136229"/>
            </a:xfrm>
            <a:prstGeom prst="hexagon">
              <a:avLst>
                <a:gd name="adj" fmla="val 28062"/>
                <a:gd name="vf" fmla="val 115470"/>
              </a:avLst>
            </a:prstGeom>
            <a:solidFill>
              <a:srgbClr val="99CC00"/>
            </a:solidFill>
            <a:ln>
              <a:noFill/>
              <a:prstDash val="solid"/>
            </a:ln>
            <a:effectLst>
              <a:outerShdw blurRad="228600" dist="2286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ot="0" spcFirstLastPara="1" vert="horz" wrap="square" lIns="0" tIns="0" rIns="0" bIns="0" numCol="1" spcCol="38100" rtlCol="0" anchor="ctr">
              <a:noAutofit/>
            </a:bodyPr>
            <a:lstStyle>
              <a:defPPr>
                <a:defRPr lang="ru-RU"/>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hangingPunct="0"/>
              <a:r>
                <a:rPr lang="ru-RU" sz="1000" b="1" dirty="0">
                  <a:solidFill>
                    <a:schemeClr val="bg1"/>
                  </a:solidFill>
                  <a:latin typeface="Arial" pitchFamily="34" charset="0"/>
                  <a:cs typeface="Arial" pitchFamily="34" charset="0"/>
                  <a:sym typeface="Helvetica"/>
                </a:rPr>
                <a:t>5. </a:t>
              </a:r>
              <a:br>
                <a:rPr lang="ru-RU" sz="1000" b="1" dirty="0">
                  <a:solidFill>
                    <a:schemeClr val="bg1"/>
                  </a:solidFill>
                  <a:latin typeface="Arial" pitchFamily="34" charset="0"/>
                  <a:cs typeface="Arial" pitchFamily="34" charset="0"/>
                  <a:sym typeface="Helvetica"/>
                </a:rPr>
              </a:br>
              <a:r>
                <a:rPr lang="ru-RU" sz="1000" b="1" dirty="0">
                  <a:solidFill>
                    <a:schemeClr val="bg1"/>
                  </a:solidFill>
                  <a:latin typeface="Arial" pitchFamily="34" charset="0"/>
                  <a:cs typeface="Arial" pitchFamily="34" charset="0"/>
                  <a:sym typeface="Helvetica"/>
                </a:rPr>
                <a:t>Экология</a:t>
              </a:r>
              <a:endParaRPr lang="en-GB" sz="1000" b="1" dirty="0">
                <a:solidFill>
                  <a:schemeClr val="bg1"/>
                </a:solidFill>
                <a:latin typeface="Arial" pitchFamily="34" charset="0"/>
                <a:cs typeface="Arial" pitchFamily="34" charset="0"/>
                <a:sym typeface="Helvetica"/>
              </a:endParaRPr>
            </a:p>
          </p:txBody>
        </p:sp>
        <p:sp>
          <p:nvSpPr>
            <p:cNvPr id="25" name="Шестиугольник 24">
              <a:extLst>
                <a:ext uri="{FF2B5EF4-FFF2-40B4-BE49-F238E27FC236}">
                  <a16:creationId xmlns:lc="http://schemas.openxmlformats.org/drawingml/2006/lockedCanvas" xmlns:a16="http://schemas.microsoft.com/office/drawing/2014/main" xmlns="" id="{FD9DB295-7044-264D-9908-EA141DDB0C9A}"/>
                </a:ext>
              </a:extLst>
            </p:cNvPr>
            <p:cNvSpPr>
              <a:spLocks noChangeAspect="1"/>
            </p:cNvSpPr>
            <p:nvPr/>
          </p:nvSpPr>
          <p:spPr>
            <a:xfrm>
              <a:off x="3446549" y="3784549"/>
              <a:ext cx="1310358" cy="1136229"/>
            </a:xfrm>
            <a:prstGeom prst="hexagon">
              <a:avLst>
                <a:gd name="adj" fmla="val 28062"/>
                <a:gd name="vf" fmla="val 115470"/>
              </a:avLst>
            </a:prstGeom>
            <a:solidFill>
              <a:srgbClr val="666699"/>
            </a:solidFill>
            <a:ln>
              <a:noFill/>
              <a:prstDash val="solid"/>
            </a:ln>
            <a:effectLst>
              <a:outerShdw blurRad="228600" dist="2286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ot="0" spcFirstLastPara="1" vert="horz" wrap="square" lIns="0" tIns="0" rIns="0" bIns="0" numCol="1" spcCol="38100" rtlCol="0" anchor="ctr">
              <a:noAutofit/>
            </a:bodyPr>
            <a:lstStyle>
              <a:defPPr>
                <a:defRPr lang="ru-RU"/>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hangingPunct="0"/>
              <a:r>
                <a:rPr lang="ru-RU" sz="1000" b="1" dirty="0">
                  <a:solidFill>
                    <a:schemeClr val="bg1"/>
                  </a:solidFill>
                  <a:latin typeface="Arial" pitchFamily="34" charset="0"/>
                  <a:cs typeface="Arial" pitchFamily="34" charset="0"/>
                  <a:sym typeface="Helvetica"/>
                </a:rPr>
                <a:t>3. </a:t>
              </a:r>
              <a:br>
                <a:rPr lang="ru-RU" sz="1000" b="1" dirty="0">
                  <a:solidFill>
                    <a:schemeClr val="bg1"/>
                  </a:solidFill>
                  <a:latin typeface="Arial" pitchFamily="34" charset="0"/>
                  <a:cs typeface="Arial" pitchFamily="34" charset="0"/>
                  <a:sym typeface="Helvetica"/>
                </a:rPr>
              </a:br>
              <a:r>
                <a:rPr lang="ru-RU" sz="1000" b="1" dirty="0" smtClean="0">
                  <a:solidFill>
                    <a:schemeClr val="bg1"/>
                  </a:solidFill>
                  <a:latin typeface="Arial" pitchFamily="34" charset="0"/>
                  <a:cs typeface="Arial" pitchFamily="34" charset="0"/>
                  <a:sym typeface="Helvetica"/>
                </a:rPr>
                <a:t>Здоровье и активное </a:t>
              </a:r>
              <a:r>
                <a:rPr lang="ru-RU" sz="1000" b="1" dirty="0">
                  <a:solidFill>
                    <a:schemeClr val="bg1"/>
                  </a:solidFill>
                  <a:latin typeface="Arial" pitchFamily="34" charset="0"/>
                  <a:cs typeface="Arial" pitchFamily="34" charset="0"/>
                  <a:sym typeface="Helvetica"/>
                </a:rPr>
                <a:t>здоровье</a:t>
              </a:r>
              <a:endParaRPr lang="en-GB" sz="1000" b="1" dirty="0">
                <a:solidFill>
                  <a:schemeClr val="bg1"/>
                </a:solidFill>
                <a:latin typeface="Arial" pitchFamily="34" charset="0"/>
                <a:cs typeface="Arial" pitchFamily="34" charset="0"/>
                <a:sym typeface="Helvetica"/>
              </a:endParaRPr>
            </a:p>
          </p:txBody>
        </p:sp>
        <p:sp>
          <p:nvSpPr>
            <p:cNvPr id="26" name="Шестиугольник 25">
              <a:extLst>
                <a:ext uri="{FF2B5EF4-FFF2-40B4-BE49-F238E27FC236}">
                  <a16:creationId xmlns:lc="http://schemas.openxmlformats.org/drawingml/2006/lockedCanvas" xmlns:a16="http://schemas.microsoft.com/office/drawing/2014/main" xmlns="" id="{774DADD0-E3BE-8745-A7C6-71FC7DA7D0BA}"/>
                </a:ext>
              </a:extLst>
            </p:cNvPr>
            <p:cNvSpPr>
              <a:spLocks noChangeAspect="1"/>
            </p:cNvSpPr>
            <p:nvPr/>
          </p:nvSpPr>
          <p:spPr>
            <a:xfrm>
              <a:off x="4882272" y="4604020"/>
              <a:ext cx="1310358" cy="1136229"/>
            </a:xfrm>
            <a:prstGeom prst="hexagon">
              <a:avLst>
                <a:gd name="adj" fmla="val 28062"/>
                <a:gd name="vf" fmla="val 115470"/>
              </a:avLst>
            </a:prstGeom>
            <a:solidFill>
              <a:srgbClr val="009999"/>
            </a:solidFill>
            <a:ln>
              <a:noFill/>
              <a:prstDash val="solid"/>
            </a:ln>
            <a:effectLst>
              <a:outerShdw blurRad="228600" dist="2286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ot="0" spcFirstLastPara="1" vert="horz" wrap="square" lIns="0" tIns="0" rIns="0" bIns="0" numCol="1" spcCol="38100" rtlCol="0" anchor="ctr">
              <a:noAutofit/>
            </a:bodyPr>
            <a:lstStyle>
              <a:defPPr>
                <a:defRPr lang="ru-RU"/>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hangingPunct="0"/>
              <a:r>
                <a:rPr lang="ru-RU" sz="1000" b="1" dirty="0">
                  <a:solidFill>
                    <a:schemeClr val="bg1"/>
                  </a:solidFill>
                  <a:latin typeface="Arial" pitchFamily="34" charset="0"/>
                  <a:cs typeface="Arial" pitchFamily="34" charset="0"/>
                  <a:sym typeface="Helvetica"/>
                </a:rPr>
                <a:t>4. Комфортная среда</a:t>
              </a:r>
              <a:endParaRPr lang="en-GB" sz="1000" b="1" dirty="0">
                <a:solidFill>
                  <a:schemeClr val="bg1"/>
                </a:solidFill>
                <a:latin typeface="Arial" pitchFamily="34" charset="0"/>
                <a:cs typeface="Arial" pitchFamily="34" charset="0"/>
                <a:sym typeface="Helvetica"/>
              </a:endParaRPr>
            </a:p>
          </p:txBody>
        </p:sp>
        <p:grpSp>
          <p:nvGrpSpPr>
            <p:cNvPr id="27" name="Группа 26">
              <a:extLst>
                <a:ext uri="{FF2B5EF4-FFF2-40B4-BE49-F238E27FC236}">
                  <a16:creationId xmlns:lc="http://schemas.openxmlformats.org/drawingml/2006/lockedCanvas" xmlns:a16="http://schemas.microsoft.com/office/drawing/2014/main" xmlns="" id="{E3E31916-020B-A64E-BD5D-DDCDEDDA1721}"/>
                </a:ext>
              </a:extLst>
            </p:cNvPr>
            <p:cNvGrpSpPr/>
            <p:nvPr/>
          </p:nvGrpSpPr>
          <p:grpSpPr>
            <a:xfrm>
              <a:off x="5167774" y="4257007"/>
              <a:ext cx="756000" cy="655538"/>
              <a:chOff x="5779889" y="4530414"/>
              <a:chExt cx="756000" cy="655538"/>
            </a:xfrm>
          </p:grpSpPr>
          <p:sp>
            <p:nvSpPr>
              <p:cNvPr id="44" name="Шестиугольник 43">
                <a:extLst>
                  <a:ext uri="{FF2B5EF4-FFF2-40B4-BE49-F238E27FC236}">
                    <a16:creationId xmlns:lc="http://schemas.openxmlformats.org/drawingml/2006/lockedCanvas" xmlns:a16="http://schemas.microsoft.com/office/drawing/2014/main" xmlns="" id="{627FBF4D-37A6-1641-BC0F-52D60CE3D822}"/>
                  </a:ext>
                </a:extLst>
              </p:cNvPr>
              <p:cNvSpPr>
                <a:spLocks noChangeAspect="1"/>
              </p:cNvSpPr>
              <p:nvPr/>
            </p:nvSpPr>
            <p:spPr>
              <a:xfrm>
                <a:off x="5779889" y="4530414"/>
                <a:ext cx="756000" cy="655538"/>
              </a:xfrm>
              <a:prstGeom prst="hexagon">
                <a:avLst>
                  <a:gd name="adj" fmla="val 28062"/>
                  <a:gd name="vf" fmla="val 115470"/>
                </a:avLst>
              </a:prstGeom>
              <a:gradFill>
                <a:gsLst>
                  <a:gs pos="11000">
                    <a:schemeClr val="bg1">
                      <a:lumMod val="85000"/>
                    </a:schemeClr>
                  </a:gs>
                  <a:gs pos="100000">
                    <a:schemeClr val="bg1"/>
                  </a:gs>
                </a:gsLst>
                <a:lin ang="2700000" scaled="1"/>
              </a:gradFill>
              <a:ln>
                <a:noFill/>
              </a:ln>
              <a:effectLst>
                <a:outerShdw blurRad="127000" dist="88900" dir="2700000" algn="tl" rotWithShape="0">
                  <a:prstClr val="black">
                    <a:alpha val="40000"/>
                  </a:prstClr>
                </a:outerShdw>
              </a:effectLst>
              <a:scene3d>
                <a:camera prst="orthographicFront"/>
                <a:lightRig rig="threePt" dir="t"/>
              </a:scene3d>
              <a:sp3d>
                <a:bevelT w="133350" h="6350" prst="softRound"/>
              </a:sp3d>
            </p:spPr>
            <p:style>
              <a:lnRef idx="2">
                <a:schemeClr val="accent1"/>
              </a:lnRef>
              <a:fillRef idx="1">
                <a:schemeClr val="lt1"/>
              </a:fillRef>
              <a:effectRef idx="0">
                <a:schemeClr val="accent1"/>
              </a:effectRef>
              <a:fontRef idx="minor">
                <a:schemeClr val="dk1"/>
              </a:fontRef>
            </p:style>
            <p:txBody>
              <a:bodyPr lIns="0" rtlCol="0" anchor="ctr">
                <a:noAutofit/>
              </a:bodyPr>
              <a:lstStyle>
                <a:defPPr>
                  <a:defRPr lang="ru-RU"/>
                </a:defPPr>
                <a:lvl1pPr marL="0" algn="l" defTabSz="1219170" rtl="0" eaLnBrk="1" latinLnBrk="0" hangingPunct="1">
                  <a:defRPr sz="2400" kern="1200">
                    <a:solidFill>
                      <a:schemeClr val="dk1"/>
                    </a:solidFill>
                    <a:latin typeface="+mn-lt"/>
                    <a:ea typeface="+mn-ea"/>
                    <a:cs typeface="+mn-cs"/>
                  </a:defRPr>
                </a:lvl1pPr>
                <a:lvl2pPr marL="609585" algn="l" defTabSz="1219170" rtl="0" eaLnBrk="1" latinLnBrk="0" hangingPunct="1">
                  <a:defRPr sz="2400" kern="1200">
                    <a:solidFill>
                      <a:schemeClr val="dk1"/>
                    </a:solidFill>
                    <a:latin typeface="+mn-lt"/>
                    <a:ea typeface="+mn-ea"/>
                    <a:cs typeface="+mn-cs"/>
                  </a:defRPr>
                </a:lvl2pPr>
                <a:lvl3pPr marL="1219170" algn="l" defTabSz="1219170" rtl="0" eaLnBrk="1" latinLnBrk="0" hangingPunct="1">
                  <a:defRPr sz="2400" kern="1200">
                    <a:solidFill>
                      <a:schemeClr val="dk1"/>
                    </a:solidFill>
                    <a:latin typeface="+mn-lt"/>
                    <a:ea typeface="+mn-ea"/>
                    <a:cs typeface="+mn-cs"/>
                  </a:defRPr>
                </a:lvl3pPr>
                <a:lvl4pPr marL="1828754" algn="l" defTabSz="1219170" rtl="0" eaLnBrk="1" latinLnBrk="0" hangingPunct="1">
                  <a:defRPr sz="2400" kern="1200">
                    <a:solidFill>
                      <a:schemeClr val="dk1"/>
                    </a:solidFill>
                    <a:latin typeface="+mn-lt"/>
                    <a:ea typeface="+mn-ea"/>
                    <a:cs typeface="+mn-cs"/>
                  </a:defRPr>
                </a:lvl4pPr>
                <a:lvl5pPr marL="2438339" algn="l" defTabSz="1219170" rtl="0" eaLnBrk="1" latinLnBrk="0" hangingPunct="1">
                  <a:defRPr sz="2400" kern="1200">
                    <a:solidFill>
                      <a:schemeClr val="dk1"/>
                    </a:solidFill>
                    <a:latin typeface="+mn-lt"/>
                    <a:ea typeface="+mn-ea"/>
                    <a:cs typeface="+mn-cs"/>
                  </a:defRPr>
                </a:lvl5pPr>
                <a:lvl6pPr marL="3047924" algn="l" defTabSz="1219170" rtl="0" eaLnBrk="1" latinLnBrk="0" hangingPunct="1">
                  <a:defRPr sz="2400" kern="1200">
                    <a:solidFill>
                      <a:schemeClr val="dk1"/>
                    </a:solidFill>
                    <a:latin typeface="+mn-lt"/>
                    <a:ea typeface="+mn-ea"/>
                    <a:cs typeface="+mn-cs"/>
                  </a:defRPr>
                </a:lvl6pPr>
                <a:lvl7pPr marL="3657509" algn="l" defTabSz="1219170" rtl="0" eaLnBrk="1" latinLnBrk="0" hangingPunct="1">
                  <a:defRPr sz="2400" kern="1200">
                    <a:solidFill>
                      <a:schemeClr val="dk1"/>
                    </a:solidFill>
                    <a:latin typeface="+mn-lt"/>
                    <a:ea typeface="+mn-ea"/>
                    <a:cs typeface="+mn-cs"/>
                  </a:defRPr>
                </a:lvl7pPr>
                <a:lvl8pPr marL="4267093" algn="l" defTabSz="1219170" rtl="0" eaLnBrk="1" latinLnBrk="0" hangingPunct="1">
                  <a:defRPr sz="2400" kern="1200">
                    <a:solidFill>
                      <a:schemeClr val="dk1"/>
                    </a:solidFill>
                    <a:latin typeface="+mn-lt"/>
                    <a:ea typeface="+mn-ea"/>
                    <a:cs typeface="+mn-cs"/>
                  </a:defRPr>
                </a:lvl8pPr>
                <a:lvl9pPr marL="4876678" algn="l" defTabSz="1219170" rtl="0" eaLnBrk="1" latinLnBrk="0" hangingPunct="1">
                  <a:defRPr sz="2400" kern="1200">
                    <a:solidFill>
                      <a:schemeClr val="dk1"/>
                    </a:solidFill>
                    <a:latin typeface="+mn-lt"/>
                    <a:ea typeface="+mn-ea"/>
                    <a:cs typeface="+mn-cs"/>
                  </a:defRPr>
                </a:lvl9pPr>
              </a:lstStyle>
              <a:p>
                <a:pPr algn="ctr"/>
                <a:endParaRPr lang="en-GB" sz="1000" dirty="0">
                  <a:solidFill>
                    <a:schemeClr val="accent5"/>
                  </a:solidFill>
                  <a:sym typeface="Helvetica"/>
                </a:endParaRPr>
              </a:p>
            </p:txBody>
          </p:sp>
          <p:pic>
            <p:nvPicPr>
              <p:cNvPr id="45" name="Рисунок 44">
                <a:extLst>
                  <a:ext uri="{FF2B5EF4-FFF2-40B4-BE49-F238E27FC236}">
                    <a16:creationId xmlns:lc="http://schemas.openxmlformats.org/drawingml/2006/lockedCanvas" xmlns:a16="http://schemas.microsoft.com/office/drawing/2014/main" xmlns="" id="{C96EC0E9-9AFF-0E45-9793-FB24A0BCFB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3889" y="4624183"/>
                <a:ext cx="468000" cy="468000"/>
              </a:xfrm>
              <a:prstGeom prst="rect">
                <a:avLst/>
              </a:prstGeom>
              <a:effectLst>
                <a:outerShdw blurRad="50800" dist="38100" dir="2700000" algn="tl" rotWithShape="0">
                  <a:prstClr val="black">
                    <a:alpha val="40000"/>
                  </a:prstClr>
                </a:outerShdw>
              </a:effectLst>
            </p:spPr>
          </p:pic>
        </p:grpSp>
        <p:grpSp>
          <p:nvGrpSpPr>
            <p:cNvPr id="28" name="Группа 27">
              <a:extLst>
                <a:ext uri="{FF2B5EF4-FFF2-40B4-BE49-F238E27FC236}">
                  <a16:creationId xmlns:lc="http://schemas.openxmlformats.org/drawingml/2006/lockedCanvas" xmlns:a16="http://schemas.microsoft.com/office/drawing/2014/main" xmlns="" id="{24DB5575-4D66-144B-B1A9-35A90E7C340B}"/>
                </a:ext>
              </a:extLst>
            </p:cNvPr>
            <p:cNvGrpSpPr/>
            <p:nvPr/>
          </p:nvGrpSpPr>
          <p:grpSpPr>
            <a:xfrm>
              <a:off x="4357760" y="2718554"/>
              <a:ext cx="756000" cy="655538"/>
              <a:chOff x="4945641" y="2176977"/>
              <a:chExt cx="756000" cy="655538"/>
            </a:xfrm>
          </p:grpSpPr>
          <p:sp>
            <p:nvSpPr>
              <p:cNvPr id="42" name="Шестиугольник 41">
                <a:extLst>
                  <a:ext uri="{FF2B5EF4-FFF2-40B4-BE49-F238E27FC236}">
                    <a16:creationId xmlns:lc="http://schemas.openxmlformats.org/drawingml/2006/lockedCanvas" xmlns:a16="http://schemas.microsoft.com/office/drawing/2014/main" xmlns="" id="{3108B6D2-D50F-3047-A7E9-03E6A6D44EAF}"/>
                  </a:ext>
                </a:extLst>
              </p:cNvPr>
              <p:cNvSpPr>
                <a:spLocks noChangeAspect="1"/>
              </p:cNvSpPr>
              <p:nvPr/>
            </p:nvSpPr>
            <p:spPr>
              <a:xfrm>
                <a:off x="4945641" y="2176977"/>
                <a:ext cx="756000" cy="655538"/>
              </a:xfrm>
              <a:prstGeom prst="hexagon">
                <a:avLst>
                  <a:gd name="adj" fmla="val 28062"/>
                  <a:gd name="vf" fmla="val 115470"/>
                </a:avLst>
              </a:prstGeom>
              <a:gradFill>
                <a:gsLst>
                  <a:gs pos="11000">
                    <a:schemeClr val="bg1">
                      <a:lumMod val="85000"/>
                    </a:schemeClr>
                  </a:gs>
                  <a:gs pos="100000">
                    <a:schemeClr val="bg1"/>
                  </a:gs>
                </a:gsLst>
                <a:lin ang="2700000" scaled="1"/>
              </a:gradFill>
              <a:ln>
                <a:noFill/>
              </a:ln>
              <a:effectLst>
                <a:outerShdw blurRad="127000" dist="88900" dir="2700000" algn="tl" rotWithShape="0">
                  <a:prstClr val="black">
                    <a:alpha val="40000"/>
                  </a:prstClr>
                </a:outerShdw>
              </a:effectLst>
              <a:scene3d>
                <a:camera prst="orthographicFront"/>
                <a:lightRig rig="threePt" dir="t"/>
              </a:scene3d>
              <a:sp3d>
                <a:bevelT w="133350" h="6350" prst="softRound"/>
              </a:sp3d>
            </p:spPr>
            <p:style>
              <a:lnRef idx="2">
                <a:schemeClr val="accent1"/>
              </a:lnRef>
              <a:fillRef idx="1">
                <a:schemeClr val="lt1"/>
              </a:fillRef>
              <a:effectRef idx="0">
                <a:schemeClr val="accent1"/>
              </a:effectRef>
              <a:fontRef idx="minor">
                <a:schemeClr val="dk1"/>
              </a:fontRef>
            </p:style>
            <p:txBody>
              <a:bodyPr lIns="0" rtlCol="0" anchor="ctr">
                <a:noAutofit/>
              </a:bodyPr>
              <a:lstStyle>
                <a:defPPr>
                  <a:defRPr lang="ru-RU"/>
                </a:defPPr>
                <a:lvl1pPr marL="0" algn="l" defTabSz="1219170" rtl="0" eaLnBrk="1" latinLnBrk="0" hangingPunct="1">
                  <a:defRPr sz="2400" kern="1200">
                    <a:solidFill>
                      <a:schemeClr val="dk1"/>
                    </a:solidFill>
                    <a:latin typeface="+mn-lt"/>
                    <a:ea typeface="+mn-ea"/>
                    <a:cs typeface="+mn-cs"/>
                  </a:defRPr>
                </a:lvl1pPr>
                <a:lvl2pPr marL="609585" algn="l" defTabSz="1219170" rtl="0" eaLnBrk="1" latinLnBrk="0" hangingPunct="1">
                  <a:defRPr sz="2400" kern="1200">
                    <a:solidFill>
                      <a:schemeClr val="dk1"/>
                    </a:solidFill>
                    <a:latin typeface="+mn-lt"/>
                    <a:ea typeface="+mn-ea"/>
                    <a:cs typeface="+mn-cs"/>
                  </a:defRPr>
                </a:lvl2pPr>
                <a:lvl3pPr marL="1219170" algn="l" defTabSz="1219170" rtl="0" eaLnBrk="1" latinLnBrk="0" hangingPunct="1">
                  <a:defRPr sz="2400" kern="1200">
                    <a:solidFill>
                      <a:schemeClr val="dk1"/>
                    </a:solidFill>
                    <a:latin typeface="+mn-lt"/>
                    <a:ea typeface="+mn-ea"/>
                    <a:cs typeface="+mn-cs"/>
                  </a:defRPr>
                </a:lvl3pPr>
                <a:lvl4pPr marL="1828754" algn="l" defTabSz="1219170" rtl="0" eaLnBrk="1" latinLnBrk="0" hangingPunct="1">
                  <a:defRPr sz="2400" kern="1200">
                    <a:solidFill>
                      <a:schemeClr val="dk1"/>
                    </a:solidFill>
                    <a:latin typeface="+mn-lt"/>
                    <a:ea typeface="+mn-ea"/>
                    <a:cs typeface="+mn-cs"/>
                  </a:defRPr>
                </a:lvl4pPr>
                <a:lvl5pPr marL="2438339" algn="l" defTabSz="1219170" rtl="0" eaLnBrk="1" latinLnBrk="0" hangingPunct="1">
                  <a:defRPr sz="2400" kern="1200">
                    <a:solidFill>
                      <a:schemeClr val="dk1"/>
                    </a:solidFill>
                    <a:latin typeface="+mn-lt"/>
                    <a:ea typeface="+mn-ea"/>
                    <a:cs typeface="+mn-cs"/>
                  </a:defRPr>
                </a:lvl5pPr>
                <a:lvl6pPr marL="3047924" algn="l" defTabSz="1219170" rtl="0" eaLnBrk="1" latinLnBrk="0" hangingPunct="1">
                  <a:defRPr sz="2400" kern="1200">
                    <a:solidFill>
                      <a:schemeClr val="dk1"/>
                    </a:solidFill>
                    <a:latin typeface="+mn-lt"/>
                    <a:ea typeface="+mn-ea"/>
                    <a:cs typeface="+mn-cs"/>
                  </a:defRPr>
                </a:lvl6pPr>
                <a:lvl7pPr marL="3657509" algn="l" defTabSz="1219170" rtl="0" eaLnBrk="1" latinLnBrk="0" hangingPunct="1">
                  <a:defRPr sz="2400" kern="1200">
                    <a:solidFill>
                      <a:schemeClr val="dk1"/>
                    </a:solidFill>
                    <a:latin typeface="+mn-lt"/>
                    <a:ea typeface="+mn-ea"/>
                    <a:cs typeface="+mn-cs"/>
                  </a:defRPr>
                </a:lvl7pPr>
                <a:lvl8pPr marL="4267093" algn="l" defTabSz="1219170" rtl="0" eaLnBrk="1" latinLnBrk="0" hangingPunct="1">
                  <a:defRPr sz="2400" kern="1200">
                    <a:solidFill>
                      <a:schemeClr val="dk1"/>
                    </a:solidFill>
                    <a:latin typeface="+mn-lt"/>
                    <a:ea typeface="+mn-ea"/>
                    <a:cs typeface="+mn-cs"/>
                  </a:defRPr>
                </a:lvl8pPr>
                <a:lvl9pPr marL="4876678" algn="l" defTabSz="1219170" rtl="0" eaLnBrk="1" latinLnBrk="0" hangingPunct="1">
                  <a:defRPr sz="2400" kern="1200">
                    <a:solidFill>
                      <a:schemeClr val="dk1"/>
                    </a:solidFill>
                    <a:latin typeface="+mn-lt"/>
                    <a:ea typeface="+mn-ea"/>
                    <a:cs typeface="+mn-cs"/>
                  </a:defRPr>
                </a:lvl9pPr>
              </a:lstStyle>
              <a:p>
                <a:pPr algn="ctr"/>
                <a:endParaRPr lang="en-GB" sz="1000" dirty="0">
                  <a:solidFill>
                    <a:schemeClr val="accent5"/>
                  </a:solidFill>
                  <a:sym typeface="Helvetica"/>
                </a:endParaRPr>
              </a:p>
            </p:txBody>
          </p:sp>
          <p:pic>
            <p:nvPicPr>
              <p:cNvPr id="43" name="Рисунок 42">
                <a:extLst>
                  <a:ext uri="{FF2B5EF4-FFF2-40B4-BE49-F238E27FC236}">
                    <a16:creationId xmlns:lc="http://schemas.openxmlformats.org/drawingml/2006/lockedCanvas" xmlns:a16="http://schemas.microsoft.com/office/drawing/2014/main" xmlns="" id="{802439F3-BE1C-BF40-9EE8-EE78595DA8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9641" y="2270746"/>
                <a:ext cx="468000" cy="468000"/>
              </a:xfrm>
              <a:prstGeom prst="rect">
                <a:avLst/>
              </a:prstGeom>
              <a:effectLst>
                <a:outerShdw blurRad="50800" dist="38100" dir="2700000" algn="tl" rotWithShape="0">
                  <a:prstClr val="black">
                    <a:alpha val="40000"/>
                  </a:prstClr>
                </a:outerShdw>
              </a:effectLst>
            </p:spPr>
          </p:pic>
        </p:grpSp>
        <p:grpSp>
          <p:nvGrpSpPr>
            <p:cNvPr id="29" name="Группа 28">
              <a:extLst>
                <a:ext uri="{FF2B5EF4-FFF2-40B4-BE49-F238E27FC236}">
                  <a16:creationId xmlns:lc="http://schemas.openxmlformats.org/drawingml/2006/lockedCanvas" xmlns:a16="http://schemas.microsoft.com/office/drawing/2014/main" xmlns="" id="{83A8BDB7-2210-3A49-9602-4A1BBDEBA9F1}"/>
                </a:ext>
              </a:extLst>
            </p:cNvPr>
            <p:cNvGrpSpPr/>
            <p:nvPr/>
          </p:nvGrpSpPr>
          <p:grpSpPr>
            <a:xfrm>
              <a:off x="4354757" y="3709573"/>
              <a:ext cx="756000" cy="655538"/>
              <a:chOff x="4839588" y="3914210"/>
              <a:chExt cx="756000" cy="655538"/>
            </a:xfrm>
          </p:grpSpPr>
          <p:sp>
            <p:nvSpPr>
              <p:cNvPr id="40" name="Шестиугольник 39">
                <a:extLst>
                  <a:ext uri="{FF2B5EF4-FFF2-40B4-BE49-F238E27FC236}">
                    <a16:creationId xmlns:lc="http://schemas.openxmlformats.org/drawingml/2006/lockedCanvas" xmlns:a16="http://schemas.microsoft.com/office/drawing/2014/main" xmlns="" id="{ADD5A27D-560C-034C-9AA0-BC9A97D9784C}"/>
                  </a:ext>
                </a:extLst>
              </p:cNvPr>
              <p:cNvSpPr>
                <a:spLocks noChangeAspect="1"/>
              </p:cNvSpPr>
              <p:nvPr/>
            </p:nvSpPr>
            <p:spPr>
              <a:xfrm>
                <a:off x="4839588" y="3914210"/>
                <a:ext cx="756000" cy="655538"/>
              </a:xfrm>
              <a:prstGeom prst="hexagon">
                <a:avLst>
                  <a:gd name="adj" fmla="val 28062"/>
                  <a:gd name="vf" fmla="val 115470"/>
                </a:avLst>
              </a:prstGeom>
              <a:gradFill>
                <a:gsLst>
                  <a:gs pos="11000">
                    <a:schemeClr val="bg1">
                      <a:lumMod val="85000"/>
                    </a:schemeClr>
                  </a:gs>
                  <a:gs pos="100000">
                    <a:schemeClr val="bg1"/>
                  </a:gs>
                </a:gsLst>
                <a:lin ang="2700000" scaled="1"/>
              </a:gradFill>
              <a:ln>
                <a:noFill/>
              </a:ln>
              <a:effectLst>
                <a:outerShdw blurRad="127000" dist="88900" dir="2700000" algn="tl" rotWithShape="0">
                  <a:prstClr val="black">
                    <a:alpha val="40000"/>
                  </a:prstClr>
                </a:outerShdw>
              </a:effectLst>
              <a:scene3d>
                <a:camera prst="orthographicFront"/>
                <a:lightRig rig="threePt" dir="t"/>
              </a:scene3d>
              <a:sp3d>
                <a:bevelT w="133350" h="6350" prst="softRound"/>
              </a:sp3d>
            </p:spPr>
            <p:style>
              <a:lnRef idx="2">
                <a:schemeClr val="accent1"/>
              </a:lnRef>
              <a:fillRef idx="1">
                <a:schemeClr val="lt1"/>
              </a:fillRef>
              <a:effectRef idx="0">
                <a:schemeClr val="accent1"/>
              </a:effectRef>
              <a:fontRef idx="minor">
                <a:schemeClr val="dk1"/>
              </a:fontRef>
            </p:style>
            <p:txBody>
              <a:bodyPr lIns="0" rtlCol="0" anchor="ctr">
                <a:noAutofit/>
              </a:bodyPr>
              <a:lstStyle>
                <a:defPPr>
                  <a:defRPr lang="ru-RU"/>
                </a:defPPr>
                <a:lvl1pPr marL="0" algn="l" defTabSz="1219170" rtl="0" eaLnBrk="1" latinLnBrk="0" hangingPunct="1">
                  <a:defRPr sz="2400" kern="1200">
                    <a:solidFill>
                      <a:schemeClr val="dk1"/>
                    </a:solidFill>
                    <a:latin typeface="+mn-lt"/>
                    <a:ea typeface="+mn-ea"/>
                    <a:cs typeface="+mn-cs"/>
                  </a:defRPr>
                </a:lvl1pPr>
                <a:lvl2pPr marL="609585" algn="l" defTabSz="1219170" rtl="0" eaLnBrk="1" latinLnBrk="0" hangingPunct="1">
                  <a:defRPr sz="2400" kern="1200">
                    <a:solidFill>
                      <a:schemeClr val="dk1"/>
                    </a:solidFill>
                    <a:latin typeface="+mn-lt"/>
                    <a:ea typeface="+mn-ea"/>
                    <a:cs typeface="+mn-cs"/>
                  </a:defRPr>
                </a:lvl2pPr>
                <a:lvl3pPr marL="1219170" algn="l" defTabSz="1219170" rtl="0" eaLnBrk="1" latinLnBrk="0" hangingPunct="1">
                  <a:defRPr sz="2400" kern="1200">
                    <a:solidFill>
                      <a:schemeClr val="dk1"/>
                    </a:solidFill>
                    <a:latin typeface="+mn-lt"/>
                    <a:ea typeface="+mn-ea"/>
                    <a:cs typeface="+mn-cs"/>
                  </a:defRPr>
                </a:lvl3pPr>
                <a:lvl4pPr marL="1828754" algn="l" defTabSz="1219170" rtl="0" eaLnBrk="1" latinLnBrk="0" hangingPunct="1">
                  <a:defRPr sz="2400" kern="1200">
                    <a:solidFill>
                      <a:schemeClr val="dk1"/>
                    </a:solidFill>
                    <a:latin typeface="+mn-lt"/>
                    <a:ea typeface="+mn-ea"/>
                    <a:cs typeface="+mn-cs"/>
                  </a:defRPr>
                </a:lvl4pPr>
                <a:lvl5pPr marL="2438339" algn="l" defTabSz="1219170" rtl="0" eaLnBrk="1" latinLnBrk="0" hangingPunct="1">
                  <a:defRPr sz="2400" kern="1200">
                    <a:solidFill>
                      <a:schemeClr val="dk1"/>
                    </a:solidFill>
                    <a:latin typeface="+mn-lt"/>
                    <a:ea typeface="+mn-ea"/>
                    <a:cs typeface="+mn-cs"/>
                  </a:defRPr>
                </a:lvl5pPr>
                <a:lvl6pPr marL="3047924" algn="l" defTabSz="1219170" rtl="0" eaLnBrk="1" latinLnBrk="0" hangingPunct="1">
                  <a:defRPr sz="2400" kern="1200">
                    <a:solidFill>
                      <a:schemeClr val="dk1"/>
                    </a:solidFill>
                    <a:latin typeface="+mn-lt"/>
                    <a:ea typeface="+mn-ea"/>
                    <a:cs typeface="+mn-cs"/>
                  </a:defRPr>
                </a:lvl6pPr>
                <a:lvl7pPr marL="3657509" algn="l" defTabSz="1219170" rtl="0" eaLnBrk="1" latinLnBrk="0" hangingPunct="1">
                  <a:defRPr sz="2400" kern="1200">
                    <a:solidFill>
                      <a:schemeClr val="dk1"/>
                    </a:solidFill>
                    <a:latin typeface="+mn-lt"/>
                    <a:ea typeface="+mn-ea"/>
                    <a:cs typeface="+mn-cs"/>
                  </a:defRPr>
                </a:lvl7pPr>
                <a:lvl8pPr marL="4267093" algn="l" defTabSz="1219170" rtl="0" eaLnBrk="1" latinLnBrk="0" hangingPunct="1">
                  <a:defRPr sz="2400" kern="1200">
                    <a:solidFill>
                      <a:schemeClr val="dk1"/>
                    </a:solidFill>
                    <a:latin typeface="+mn-lt"/>
                    <a:ea typeface="+mn-ea"/>
                    <a:cs typeface="+mn-cs"/>
                  </a:defRPr>
                </a:lvl8pPr>
                <a:lvl9pPr marL="4876678" algn="l" defTabSz="1219170" rtl="0" eaLnBrk="1" latinLnBrk="0" hangingPunct="1">
                  <a:defRPr sz="2400" kern="1200">
                    <a:solidFill>
                      <a:schemeClr val="dk1"/>
                    </a:solidFill>
                    <a:latin typeface="+mn-lt"/>
                    <a:ea typeface="+mn-ea"/>
                    <a:cs typeface="+mn-cs"/>
                  </a:defRPr>
                </a:lvl9pPr>
              </a:lstStyle>
              <a:p>
                <a:pPr algn="ctr"/>
                <a:endParaRPr lang="en-GB" sz="1000" dirty="0">
                  <a:solidFill>
                    <a:schemeClr val="accent5"/>
                  </a:solidFill>
                  <a:sym typeface="Helvetica"/>
                </a:endParaRPr>
              </a:p>
            </p:txBody>
          </p:sp>
          <p:pic>
            <p:nvPicPr>
              <p:cNvPr id="41" name="Рисунок 40">
                <a:extLst>
                  <a:ext uri="{FF2B5EF4-FFF2-40B4-BE49-F238E27FC236}">
                    <a16:creationId xmlns:lc="http://schemas.openxmlformats.org/drawingml/2006/lockedCanvas" xmlns:a16="http://schemas.microsoft.com/office/drawing/2014/main" xmlns="" id="{FF78F137-12A5-0B4A-9129-585766C84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588" y="4007979"/>
                <a:ext cx="468000" cy="468000"/>
              </a:xfrm>
              <a:prstGeom prst="rect">
                <a:avLst/>
              </a:prstGeom>
              <a:effectLst>
                <a:outerShdw blurRad="50800" dist="38100" dir="2700000" algn="tl" rotWithShape="0">
                  <a:prstClr val="black">
                    <a:alpha val="40000"/>
                  </a:prstClr>
                </a:outerShdw>
              </a:effectLst>
            </p:spPr>
          </p:pic>
        </p:grpSp>
        <p:grpSp>
          <p:nvGrpSpPr>
            <p:cNvPr id="30" name="Группа 29">
              <a:extLst>
                <a:ext uri="{FF2B5EF4-FFF2-40B4-BE49-F238E27FC236}">
                  <a16:creationId xmlns:lc="http://schemas.openxmlformats.org/drawingml/2006/lockedCanvas" xmlns:a16="http://schemas.microsoft.com/office/drawing/2014/main" xmlns="" id="{49CE65DB-486C-D14D-8417-D37968F2DD65}"/>
                </a:ext>
              </a:extLst>
            </p:cNvPr>
            <p:cNvGrpSpPr/>
            <p:nvPr/>
          </p:nvGrpSpPr>
          <p:grpSpPr>
            <a:xfrm>
              <a:off x="5972266" y="3724823"/>
              <a:ext cx="756000" cy="655538"/>
              <a:chOff x="6558291" y="4732933"/>
              <a:chExt cx="756000" cy="655538"/>
            </a:xfrm>
          </p:grpSpPr>
          <p:sp>
            <p:nvSpPr>
              <p:cNvPr id="38" name="Шестиугольник 37">
                <a:extLst>
                  <a:ext uri="{FF2B5EF4-FFF2-40B4-BE49-F238E27FC236}">
                    <a16:creationId xmlns:lc="http://schemas.openxmlformats.org/drawingml/2006/lockedCanvas" xmlns:a16="http://schemas.microsoft.com/office/drawing/2014/main" xmlns="" id="{63B7A705-0862-694A-9B8A-2B020DED239A}"/>
                  </a:ext>
                </a:extLst>
              </p:cNvPr>
              <p:cNvSpPr>
                <a:spLocks noChangeAspect="1"/>
              </p:cNvSpPr>
              <p:nvPr/>
            </p:nvSpPr>
            <p:spPr>
              <a:xfrm>
                <a:off x="6558291" y="4732933"/>
                <a:ext cx="756000" cy="655538"/>
              </a:xfrm>
              <a:prstGeom prst="hexagon">
                <a:avLst>
                  <a:gd name="adj" fmla="val 28062"/>
                  <a:gd name="vf" fmla="val 115470"/>
                </a:avLst>
              </a:prstGeom>
              <a:gradFill>
                <a:gsLst>
                  <a:gs pos="11000">
                    <a:schemeClr val="bg1">
                      <a:lumMod val="85000"/>
                    </a:schemeClr>
                  </a:gs>
                  <a:gs pos="100000">
                    <a:schemeClr val="bg1"/>
                  </a:gs>
                </a:gsLst>
                <a:lin ang="2700000" scaled="1"/>
              </a:gradFill>
              <a:ln>
                <a:noFill/>
              </a:ln>
              <a:effectLst>
                <a:outerShdw blurRad="127000" dist="88900" dir="2700000" algn="tl" rotWithShape="0">
                  <a:prstClr val="black">
                    <a:alpha val="40000"/>
                  </a:prstClr>
                </a:outerShdw>
              </a:effectLst>
              <a:scene3d>
                <a:camera prst="orthographicFront"/>
                <a:lightRig rig="threePt" dir="t"/>
              </a:scene3d>
              <a:sp3d>
                <a:bevelT w="133350" h="6350" prst="softRound"/>
              </a:sp3d>
            </p:spPr>
            <p:style>
              <a:lnRef idx="2">
                <a:schemeClr val="accent1"/>
              </a:lnRef>
              <a:fillRef idx="1">
                <a:schemeClr val="lt1"/>
              </a:fillRef>
              <a:effectRef idx="0">
                <a:schemeClr val="accent1"/>
              </a:effectRef>
              <a:fontRef idx="minor">
                <a:schemeClr val="dk1"/>
              </a:fontRef>
            </p:style>
            <p:txBody>
              <a:bodyPr lIns="0" rtlCol="0" anchor="ctr">
                <a:noAutofit/>
              </a:bodyPr>
              <a:lstStyle>
                <a:defPPr>
                  <a:defRPr lang="ru-RU"/>
                </a:defPPr>
                <a:lvl1pPr marL="0" algn="l" defTabSz="1219170" rtl="0" eaLnBrk="1" latinLnBrk="0" hangingPunct="1">
                  <a:defRPr sz="2400" kern="1200">
                    <a:solidFill>
                      <a:schemeClr val="dk1"/>
                    </a:solidFill>
                    <a:latin typeface="+mn-lt"/>
                    <a:ea typeface="+mn-ea"/>
                    <a:cs typeface="+mn-cs"/>
                  </a:defRPr>
                </a:lvl1pPr>
                <a:lvl2pPr marL="609585" algn="l" defTabSz="1219170" rtl="0" eaLnBrk="1" latinLnBrk="0" hangingPunct="1">
                  <a:defRPr sz="2400" kern="1200">
                    <a:solidFill>
                      <a:schemeClr val="dk1"/>
                    </a:solidFill>
                    <a:latin typeface="+mn-lt"/>
                    <a:ea typeface="+mn-ea"/>
                    <a:cs typeface="+mn-cs"/>
                  </a:defRPr>
                </a:lvl2pPr>
                <a:lvl3pPr marL="1219170" algn="l" defTabSz="1219170" rtl="0" eaLnBrk="1" latinLnBrk="0" hangingPunct="1">
                  <a:defRPr sz="2400" kern="1200">
                    <a:solidFill>
                      <a:schemeClr val="dk1"/>
                    </a:solidFill>
                    <a:latin typeface="+mn-lt"/>
                    <a:ea typeface="+mn-ea"/>
                    <a:cs typeface="+mn-cs"/>
                  </a:defRPr>
                </a:lvl3pPr>
                <a:lvl4pPr marL="1828754" algn="l" defTabSz="1219170" rtl="0" eaLnBrk="1" latinLnBrk="0" hangingPunct="1">
                  <a:defRPr sz="2400" kern="1200">
                    <a:solidFill>
                      <a:schemeClr val="dk1"/>
                    </a:solidFill>
                    <a:latin typeface="+mn-lt"/>
                    <a:ea typeface="+mn-ea"/>
                    <a:cs typeface="+mn-cs"/>
                  </a:defRPr>
                </a:lvl4pPr>
                <a:lvl5pPr marL="2438339" algn="l" defTabSz="1219170" rtl="0" eaLnBrk="1" latinLnBrk="0" hangingPunct="1">
                  <a:defRPr sz="2400" kern="1200">
                    <a:solidFill>
                      <a:schemeClr val="dk1"/>
                    </a:solidFill>
                    <a:latin typeface="+mn-lt"/>
                    <a:ea typeface="+mn-ea"/>
                    <a:cs typeface="+mn-cs"/>
                  </a:defRPr>
                </a:lvl5pPr>
                <a:lvl6pPr marL="3047924" algn="l" defTabSz="1219170" rtl="0" eaLnBrk="1" latinLnBrk="0" hangingPunct="1">
                  <a:defRPr sz="2400" kern="1200">
                    <a:solidFill>
                      <a:schemeClr val="dk1"/>
                    </a:solidFill>
                    <a:latin typeface="+mn-lt"/>
                    <a:ea typeface="+mn-ea"/>
                    <a:cs typeface="+mn-cs"/>
                  </a:defRPr>
                </a:lvl6pPr>
                <a:lvl7pPr marL="3657509" algn="l" defTabSz="1219170" rtl="0" eaLnBrk="1" latinLnBrk="0" hangingPunct="1">
                  <a:defRPr sz="2400" kern="1200">
                    <a:solidFill>
                      <a:schemeClr val="dk1"/>
                    </a:solidFill>
                    <a:latin typeface="+mn-lt"/>
                    <a:ea typeface="+mn-ea"/>
                    <a:cs typeface="+mn-cs"/>
                  </a:defRPr>
                </a:lvl7pPr>
                <a:lvl8pPr marL="4267093" algn="l" defTabSz="1219170" rtl="0" eaLnBrk="1" latinLnBrk="0" hangingPunct="1">
                  <a:defRPr sz="2400" kern="1200">
                    <a:solidFill>
                      <a:schemeClr val="dk1"/>
                    </a:solidFill>
                    <a:latin typeface="+mn-lt"/>
                    <a:ea typeface="+mn-ea"/>
                    <a:cs typeface="+mn-cs"/>
                  </a:defRPr>
                </a:lvl8pPr>
                <a:lvl9pPr marL="4876678" algn="l" defTabSz="1219170" rtl="0" eaLnBrk="1" latinLnBrk="0" hangingPunct="1">
                  <a:defRPr sz="2400" kern="1200">
                    <a:solidFill>
                      <a:schemeClr val="dk1"/>
                    </a:solidFill>
                    <a:latin typeface="+mn-lt"/>
                    <a:ea typeface="+mn-ea"/>
                    <a:cs typeface="+mn-cs"/>
                  </a:defRPr>
                </a:lvl9pPr>
              </a:lstStyle>
              <a:p>
                <a:pPr algn="ctr"/>
                <a:endParaRPr lang="en-GB" sz="1000" dirty="0">
                  <a:solidFill>
                    <a:schemeClr val="accent5"/>
                  </a:solidFill>
                  <a:sym typeface="Helvetica"/>
                </a:endParaRPr>
              </a:p>
            </p:txBody>
          </p:sp>
          <p:pic>
            <p:nvPicPr>
              <p:cNvPr id="39" name="Рисунок 38">
                <a:extLst>
                  <a:ext uri="{FF2B5EF4-FFF2-40B4-BE49-F238E27FC236}">
                    <a16:creationId xmlns:lc="http://schemas.openxmlformats.org/drawingml/2006/lockedCanvas" xmlns:a16="http://schemas.microsoft.com/office/drawing/2014/main" xmlns="" id="{6578EE18-626E-5844-9A5B-58660A886B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2291" y="4826702"/>
                <a:ext cx="468000" cy="468000"/>
              </a:xfrm>
              <a:prstGeom prst="rect">
                <a:avLst/>
              </a:prstGeom>
              <a:effectLst>
                <a:outerShdw blurRad="50800" dist="38100" dir="2700000" algn="tl" rotWithShape="0">
                  <a:prstClr val="black">
                    <a:alpha val="40000"/>
                  </a:prstClr>
                </a:outerShdw>
              </a:effectLst>
            </p:spPr>
          </p:pic>
        </p:grpSp>
        <p:grpSp>
          <p:nvGrpSpPr>
            <p:cNvPr id="31" name="Группа 30">
              <a:extLst>
                <a:ext uri="{FF2B5EF4-FFF2-40B4-BE49-F238E27FC236}">
                  <a16:creationId xmlns:lc="http://schemas.openxmlformats.org/drawingml/2006/lockedCanvas" xmlns:a16="http://schemas.microsoft.com/office/drawing/2014/main" xmlns="" id="{EC8C8970-7E44-3E4C-950A-E6EF29013411}"/>
                </a:ext>
              </a:extLst>
            </p:cNvPr>
            <p:cNvGrpSpPr/>
            <p:nvPr/>
          </p:nvGrpSpPr>
          <p:grpSpPr>
            <a:xfrm>
              <a:off x="5972266" y="2713029"/>
              <a:ext cx="756000" cy="655538"/>
              <a:chOff x="6658580" y="3005570"/>
              <a:chExt cx="756000" cy="655538"/>
            </a:xfrm>
          </p:grpSpPr>
          <p:sp>
            <p:nvSpPr>
              <p:cNvPr id="36" name="Шестиугольник 35">
                <a:extLst>
                  <a:ext uri="{FF2B5EF4-FFF2-40B4-BE49-F238E27FC236}">
                    <a16:creationId xmlns:lc="http://schemas.openxmlformats.org/drawingml/2006/lockedCanvas" xmlns:a16="http://schemas.microsoft.com/office/drawing/2014/main" xmlns="" id="{025E6F84-1492-3D4E-913E-FCEED6764EBB}"/>
                  </a:ext>
                </a:extLst>
              </p:cNvPr>
              <p:cNvSpPr>
                <a:spLocks noChangeAspect="1"/>
              </p:cNvSpPr>
              <p:nvPr/>
            </p:nvSpPr>
            <p:spPr>
              <a:xfrm>
                <a:off x="6658580" y="3005570"/>
                <a:ext cx="756000" cy="655538"/>
              </a:xfrm>
              <a:prstGeom prst="hexagon">
                <a:avLst>
                  <a:gd name="adj" fmla="val 28062"/>
                  <a:gd name="vf" fmla="val 115470"/>
                </a:avLst>
              </a:prstGeom>
              <a:gradFill>
                <a:gsLst>
                  <a:gs pos="11000">
                    <a:schemeClr val="bg1">
                      <a:lumMod val="85000"/>
                    </a:schemeClr>
                  </a:gs>
                  <a:gs pos="100000">
                    <a:schemeClr val="bg1"/>
                  </a:gs>
                </a:gsLst>
                <a:lin ang="2700000" scaled="1"/>
              </a:gradFill>
              <a:ln>
                <a:noFill/>
              </a:ln>
              <a:effectLst>
                <a:outerShdw blurRad="127000" dist="88900" dir="2700000" algn="tl" rotWithShape="0">
                  <a:prstClr val="black">
                    <a:alpha val="40000"/>
                  </a:prstClr>
                </a:outerShdw>
              </a:effectLst>
              <a:scene3d>
                <a:camera prst="orthographicFront"/>
                <a:lightRig rig="threePt" dir="t"/>
              </a:scene3d>
              <a:sp3d>
                <a:bevelT w="133350" h="6350" prst="softRound"/>
              </a:sp3d>
            </p:spPr>
            <p:style>
              <a:lnRef idx="2">
                <a:schemeClr val="accent1"/>
              </a:lnRef>
              <a:fillRef idx="1">
                <a:schemeClr val="lt1"/>
              </a:fillRef>
              <a:effectRef idx="0">
                <a:schemeClr val="accent1"/>
              </a:effectRef>
              <a:fontRef idx="minor">
                <a:schemeClr val="dk1"/>
              </a:fontRef>
            </p:style>
            <p:txBody>
              <a:bodyPr lIns="0" rtlCol="0" anchor="ctr">
                <a:noAutofit/>
              </a:bodyPr>
              <a:lstStyle>
                <a:defPPr>
                  <a:defRPr lang="ru-RU"/>
                </a:defPPr>
                <a:lvl1pPr marL="0" algn="l" defTabSz="1219170" rtl="0" eaLnBrk="1" latinLnBrk="0" hangingPunct="1">
                  <a:defRPr sz="2400" kern="1200">
                    <a:solidFill>
                      <a:schemeClr val="dk1"/>
                    </a:solidFill>
                    <a:latin typeface="+mn-lt"/>
                    <a:ea typeface="+mn-ea"/>
                    <a:cs typeface="+mn-cs"/>
                  </a:defRPr>
                </a:lvl1pPr>
                <a:lvl2pPr marL="609585" algn="l" defTabSz="1219170" rtl="0" eaLnBrk="1" latinLnBrk="0" hangingPunct="1">
                  <a:defRPr sz="2400" kern="1200">
                    <a:solidFill>
                      <a:schemeClr val="dk1"/>
                    </a:solidFill>
                    <a:latin typeface="+mn-lt"/>
                    <a:ea typeface="+mn-ea"/>
                    <a:cs typeface="+mn-cs"/>
                  </a:defRPr>
                </a:lvl2pPr>
                <a:lvl3pPr marL="1219170" algn="l" defTabSz="1219170" rtl="0" eaLnBrk="1" latinLnBrk="0" hangingPunct="1">
                  <a:defRPr sz="2400" kern="1200">
                    <a:solidFill>
                      <a:schemeClr val="dk1"/>
                    </a:solidFill>
                    <a:latin typeface="+mn-lt"/>
                    <a:ea typeface="+mn-ea"/>
                    <a:cs typeface="+mn-cs"/>
                  </a:defRPr>
                </a:lvl3pPr>
                <a:lvl4pPr marL="1828754" algn="l" defTabSz="1219170" rtl="0" eaLnBrk="1" latinLnBrk="0" hangingPunct="1">
                  <a:defRPr sz="2400" kern="1200">
                    <a:solidFill>
                      <a:schemeClr val="dk1"/>
                    </a:solidFill>
                    <a:latin typeface="+mn-lt"/>
                    <a:ea typeface="+mn-ea"/>
                    <a:cs typeface="+mn-cs"/>
                  </a:defRPr>
                </a:lvl4pPr>
                <a:lvl5pPr marL="2438339" algn="l" defTabSz="1219170" rtl="0" eaLnBrk="1" latinLnBrk="0" hangingPunct="1">
                  <a:defRPr sz="2400" kern="1200">
                    <a:solidFill>
                      <a:schemeClr val="dk1"/>
                    </a:solidFill>
                    <a:latin typeface="+mn-lt"/>
                    <a:ea typeface="+mn-ea"/>
                    <a:cs typeface="+mn-cs"/>
                  </a:defRPr>
                </a:lvl5pPr>
                <a:lvl6pPr marL="3047924" algn="l" defTabSz="1219170" rtl="0" eaLnBrk="1" latinLnBrk="0" hangingPunct="1">
                  <a:defRPr sz="2400" kern="1200">
                    <a:solidFill>
                      <a:schemeClr val="dk1"/>
                    </a:solidFill>
                    <a:latin typeface="+mn-lt"/>
                    <a:ea typeface="+mn-ea"/>
                    <a:cs typeface="+mn-cs"/>
                  </a:defRPr>
                </a:lvl6pPr>
                <a:lvl7pPr marL="3657509" algn="l" defTabSz="1219170" rtl="0" eaLnBrk="1" latinLnBrk="0" hangingPunct="1">
                  <a:defRPr sz="2400" kern="1200">
                    <a:solidFill>
                      <a:schemeClr val="dk1"/>
                    </a:solidFill>
                    <a:latin typeface="+mn-lt"/>
                    <a:ea typeface="+mn-ea"/>
                    <a:cs typeface="+mn-cs"/>
                  </a:defRPr>
                </a:lvl7pPr>
                <a:lvl8pPr marL="4267093" algn="l" defTabSz="1219170" rtl="0" eaLnBrk="1" latinLnBrk="0" hangingPunct="1">
                  <a:defRPr sz="2400" kern="1200">
                    <a:solidFill>
                      <a:schemeClr val="dk1"/>
                    </a:solidFill>
                    <a:latin typeface="+mn-lt"/>
                    <a:ea typeface="+mn-ea"/>
                    <a:cs typeface="+mn-cs"/>
                  </a:defRPr>
                </a:lvl8pPr>
                <a:lvl9pPr marL="4876678" algn="l" defTabSz="1219170" rtl="0" eaLnBrk="1" latinLnBrk="0" hangingPunct="1">
                  <a:defRPr sz="2400" kern="1200">
                    <a:solidFill>
                      <a:schemeClr val="dk1"/>
                    </a:solidFill>
                    <a:latin typeface="+mn-lt"/>
                    <a:ea typeface="+mn-ea"/>
                    <a:cs typeface="+mn-cs"/>
                  </a:defRPr>
                </a:lvl9pPr>
              </a:lstStyle>
              <a:p>
                <a:pPr algn="ctr"/>
                <a:endParaRPr lang="en-GB" sz="1000" dirty="0">
                  <a:solidFill>
                    <a:schemeClr val="accent5"/>
                  </a:solidFill>
                  <a:sym typeface="Helvetica"/>
                </a:endParaRPr>
              </a:p>
            </p:txBody>
          </p:sp>
          <p:pic>
            <p:nvPicPr>
              <p:cNvPr id="37" name="Рисунок 36">
                <a:extLst>
                  <a:ext uri="{FF2B5EF4-FFF2-40B4-BE49-F238E27FC236}">
                    <a16:creationId xmlns:lc="http://schemas.openxmlformats.org/drawingml/2006/lockedCanvas" xmlns:a16="http://schemas.microsoft.com/office/drawing/2014/main" xmlns="" id="{2055C42C-ADC8-E147-8DC9-F9BE639DB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2580" y="3099339"/>
                <a:ext cx="468000" cy="468000"/>
              </a:xfrm>
              <a:prstGeom prst="rect">
                <a:avLst/>
              </a:prstGeom>
              <a:effectLst>
                <a:outerShdw blurRad="50800" dist="38100" dir="2700000" algn="tl" rotWithShape="0">
                  <a:prstClr val="black">
                    <a:alpha val="40000"/>
                  </a:prstClr>
                </a:outerShdw>
              </a:effectLst>
            </p:spPr>
          </p:pic>
        </p:grpSp>
        <p:grpSp>
          <p:nvGrpSpPr>
            <p:cNvPr id="32" name="Группа 31">
              <a:extLst>
                <a:ext uri="{FF2B5EF4-FFF2-40B4-BE49-F238E27FC236}">
                  <a16:creationId xmlns:lc="http://schemas.openxmlformats.org/drawingml/2006/lockedCanvas" xmlns:a16="http://schemas.microsoft.com/office/drawing/2014/main" xmlns="" id="{8BEF7E99-9A05-7743-9432-FA06F2EC71A8}"/>
                </a:ext>
              </a:extLst>
            </p:cNvPr>
            <p:cNvGrpSpPr/>
            <p:nvPr/>
          </p:nvGrpSpPr>
          <p:grpSpPr>
            <a:xfrm>
              <a:off x="5159451" y="2109602"/>
              <a:ext cx="756000" cy="655538"/>
              <a:chOff x="5794022" y="2120637"/>
              <a:chExt cx="756000" cy="655538"/>
            </a:xfrm>
          </p:grpSpPr>
          <p:sp>
            <p:nvSpPr>
              <p:cNvPr id="34" name="Шестиугольник 33">
                <a:extLst>
                  <a:ext uri="{FF2B5EF4-FFF2-40B4-BE49-F238E27FC236}">
                    <a16:creationId xmlns:lc="http://schemas.openxmlformats.org/drawingml/2006/lockedCanvas" xmlns:a16="http://schemas.microsoft.com/office/drawing/2014/main" xmlns="" id="{CEC019D6-2D83-0147-BA77-4D97633454F7}"/>
                  </a:ext>
                </a:extLst>
              </p:cNvPr>
              <p:cNvSpPr>
                <a:spLocks noChangeAspect="1"/>
              </p:cNvSpPr>
              <p:nvPr/>
            </p:nvSpPr>
            <p:spPr>
              <a:xfrm>
                <a:off x="5794022" y="2120637"/>
                <a:ext cx="756000" cy="655538"/>
              </a:xfrm>
              <a:prstGeom prst="hexagon">
                <a:avLst>
                  <a:gd name="adj" fmla="val 28062"/>
                  <a:gd name="vf" fmla="val 115470"/>
                </a:avLst>
              </a:prstGeom>
              <a:gradFill>
                <a:gsLst>
                  <a:gs pos="11000">
                    <a:schemeClr val="bg1">
                      <a:lumMod val="85000"/>
                    </a:schemeClr>
                  </a:gs>
                  <a:gs pos="100000">
                    <a:schemeClr val="bg1"/>
                  </a:gs>
                </a:gsLst>
                <a:lin ang="2700000" scaled="1"/>
              </a:gradFill>
              <a:ln>
                <a:noFill/>
              </a:ln>
              <a:effectLst>
                <a:outerShdw blurRad="127000" dist="88900" dir="2700000" algn="tl" rotWithShape="0">
                  <a:prstClr val="black">
                    <a:alpha val="40000"/>
                  </a:prstClr>
                </a:outerShdw>
              </a:effectLst>
              <a:scene3d>
                <a:camera prst="orthographicFront"/>
                <a:lightRig rig="threePt" dir="t"/>
              </a:scene3d>
              <a:sp3d>
                <a:bevelT w="133350" h="6350" prst="softRound"/>
              </a:sp3d>
            </p:spPr>
            <p:style>
              <a:lnRef idx="2">
                <a:schemeClr val="accent1"/>
              </a:lnRef>
              <a:fillRef idx="1">
                <a:schemeClr val="lt1"/>
              </a:fillRef>
              <a:effectRef idx="0">
                <a:schemeClr val="accent1"/>
              </a:effectRef>
              <a:fontRef idx="minor">
                <a:schemeClr val="dk1"/>
              </a:fontRef>
            </p:style>
            <p:txBody>
              <a:bodyPr lIns="0" rtlCol="0" anchor="ctr">
                <a:noAutofit/>
              </a:bodyPr>
              <a:lstStyle>
                <a:defPPr>
                  <a:defRPr lang="ru-RU"/>
                </a:defPPr>
                <a:lvl1pPr marL="0" algn="l" defTabSz="1219170" rtl="0" eaLnBrk="1" latinLnBrk="0" hangingPunct="1">
                  <a:defRPr sz="2400" kern="1200">
                    <a:solidFill>
                      <a:schemeClr val="dk1"/>
                    </a:solidFill>
                    <a:latin typeface="+mn-lt"/>
                    <a:ea typeface="+mn-ea"/>
                    <a:cs typeface="+mn-cs"/>
                  </a:defRPr>
                </a:lvl1pPr>
                <a:lvl2pPr marL="609585" algn="l" defTabSz="1219170" rtl="0" eaLnBrk="1" latinLnBrk="0" hangingPunct="1">
                  <a:defRPr sz="2400" kern="1200">
                    <a:solidFill>
                      <a:schemeClr val="dk1"/>
                    </a:solidFill>
                    <a:latin typeface="+mn-lt"/>
                    <a:ea typeface="+mn-ea"/>
                    <a:cs typeface="+mn-cs"/>
                  </a:defRPr>
                </a:lvl2pPr>
                <a:lvl3pPr marL="1219170" algn="l" defTabSz="1219170" rtl="0" eaLnBrk="1" latinLnBrk="0" hangingPunct="1">
                  <a:defRPr sz="2400" kern="1200">
                    <a:solidFill>
                      <a:schemeClr val="dk1"/>
                    </a:solidFill>
                    <a:latin typeface="+mn-lt"/>
                    <a:ea typeface="+mn-ea"/>
                    <a:cs typeface="+mn-cs"/>
                  </a:defRPr>
                </a:lvl3pPr>
                <a:lvl4pPr marL="1828754" algn="l" defTabSz="1219170" rtl="0" eaLnBrk="1" latinLnBrk="0" hangingPunct="1">
                  <a:defRPr sz="2400" kern="1200">
                    <a:solidFill>
                      <a:schemeClr val="dk1"/>
                    </a:solidFill>
                    <a:latin typeface="+mn-lt"/>
                    <a:ea typeface="+mn-ea"/>
                    <a:cs typeface="+mn-cs"/>
                  </a:defRPr>
                </a:lvl4pPr>
                <a:lvl5pPr marL="2438339" algn="l" defTabSz="1219170" rtl="0" eaLnBrk="1" latinLnBrk="0" hangingPunct="1">
                  <a:defRPr sz="2400" kern="1200">
                    <a:solidFill>
                      <a:schemeClr val="dk1"/>
                    </a:solidFill>
                    <a:latin typeface="+mn-lt"/>
                    <a:ea typeface="+mn-ea"/>
                    <a:cs typeface="+mn-cs"/>
                  </a:defRPr>
                </a:lvl5pPr>
                <a:lvl6pPr marL="3047924" algn="l" defTabSz="1219170" rtl="0" eaLnBrk="1" latinLnBrk="0" hangingPunct="1">
                  <a:defRPr sz="2400" kern="1200">
                    <a:solidFill>
                      <a:schemeClr val="dk1"/>
                    </a:solidFill>
                    <a:latin typeface="+mn-lt"/>
                    <a:ea typeface="+mn-ea"/>
                    <a:cs typeface="+mn-cs"/>
                  </a:defRPr>
                </a:lvl6pPr>
                <a:lvl7pPr marL="3657509" algn="l" defTabSz="1219170" rtl="0" eaLnBrk="1" latinLnBrk="0" hangingPunct="1">
                  <a:defRPr sz="2400" kern="1200">
                    <a:solidFill>
                      <a:schemeClr val="dk1"/>
                    </a:solidFill>
                    <a:latin typeface="+mn-lt"/>
                    <a:ea typeface="+mn-ea"/>
                    <a:cs typeface="+mn-cs"/>
                  </a:defRPr>
                </a:lvl7pPr>
                <a:lvl8pPr marL="4267093" algn="l" defTabSz="1219170" rtl="0" eaLnBrk="1" latinLnBrk="0" hangingPunct="1">
                  <a:defRPr sz="2400" kern="1200">
                    <a:solidFill>
                      <a:schemeClr val="dk1"/>
                    </a:solidFill>
                    <a:latin typeface="+mn-lt"/>
                    <a:ea typeface="+mn-ea"/>
                    <a:cs typeface="+mn-cs"/>
                  </a:defRPr>
                </a:lvl8pPr>
                <a:lvl9pPr marL="4876678" algn="l" defTabSz="1219170" rtl="0" eaLnBrk="1" latinLnBrk="0" hangingPunct="1">
                  <a:defRPr sz="2400" kern="1200">
                    <a:solidFill>
                      <a:schemeClr val="dk1"/>
                    </a:solidFill>
                    <a:latin typeface="+mn-lt"/>
                    <a:ea typeface="+mn-ea"/>
                    <a:cs typeface="+mn-cs"/>
                  </a:defRPr>
                </a:lvl9pPr>
              </a:lstStyle>
              <a:p>
                <a:pPr algn="ctr"/>
                <a:endParaRPr lang="en-GB" sz="1000" dirty="0">
                  <a:solidFill>
                    <a:schemeClr val="accent5"/>
                  </a:solidFill>
                  <a:sym typeface="Helvetica"/>
                </a:endParaRPr>
              </a:p>
            </p:txBody>
          </p:sp>
          <p:pic>
            <p:nvPicPr>
              <p:cNvPr id="35" name="Рисунок 34">
                <a:extLst>
                  <a:ext uri="{FF2B5EF4-FFF2-40B4-BE49-F238E27FC236}">
                    <a16:creationId xmlns:lc="http://schemas.openxmlformats.org/drawingml/2006/lockedCanvas" xmlns:a16="http://schemas.microsoft.com/office/drawing/2014/main" xmlns="" id="{A428F1EF-BDD9-7643-9565-3E38C6F92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022" y="2214406"/>
                <a:ext cx="468000" cy="468000"/>
              </a:xfrm>
              <a:prstGeom prst="rect">
                <a:avLst/>
              </a:prstGeom>
              <a:effectLst>
                <a:outerShdw blurRad="50800" dist="38100" dir="2700000" algn="tl" rotWithShape="0">
                  <a:prstClr val="black">
                    <a:alpha val="40000"/>
                  </a:prstClr>
                </a:outerShdw>
              </a:effectLst>
            </p:spPr>
          </p:pic>
        </p:grpSp>
        <p:pic>
          <p:nvPicPr>
            <p:cNvPr id="33" name="Рисунок 32"/>
            <p:cNvPicPr>
              <a:picLocks noChangeAspect="1"/>
            </p:cNvPicPr>
            <p:nvPr/>
          </p:nvPicPr>
          <p:blipFill rotWithShape="1">
            <a:blip r:embed="rId8">
              <a:clrChange>
                <a:clrFrom>
                  <a:srgbClr val="FFFFFF"/>
                </a:clrFrom>
                <a:clrTo>
                  <a:srgbClr val="FFFFFF">
                    <a:alpha val="0"/>
                  </a:srgbClr>
                </a:clrTo>
              </a:clrChange>
              <a:duotone>
                <a:schemeClr val="accent2">
                  <a:shade val="45000"/>
                  <a:satMod val="135000"/>
                </a:schemeClr>
                <a:prstClr val="white"/>
              </a:duotone>
            </a:blip>
            <a:srcRect r="40061" b="11064"/>
            <a:stretch/>
          </p:blipFill>
          <p:spPr>
            <a:xfrm>
              <a:off x="5031649" y="2814443"/>
              <a:ext cx="1154961" cy="1403515"/>
            </a:xfrm>
            <a:prstGeom prst="rect">
              <a:avLst/>
            </a:prstGeom>
          </p:spPr>
        </p:pic>
      </p:grpSp>
    </p:spTree>
    <p:extLst>
      <p:ext uri="{BB962C8B-B14F-4D97-AF65-F5344CB8AC3E}">
        <p14:creationId xmlns:p14="http://schemas.microsoft.com/office/powerpoint/2010/main" val="1977151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СОДЕРЖАНИЕ</a:t>
            </a:r>
            <a:endParaRPr lang="ru-RU" sz="2800" b="1" dirty="0">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805118925"/>
              </p:ext>
            </p:extLst>
          </p:nvPr>
        </p:nvGraphicFramePr>
        <p:xfrm>
          <a:off x="635000" y="846667"/>
          <a:ext cx="10921999" cy="5715600"/>
        </p:xfrm>
        <a:graphic>
          <a:graphicData uri="http://schemas.openxmlformats.org/drawingml/2006/table">
            <a:tbl>
              <a:tblPr firstRow="1" bandRow="1">
                <a:tableStyleId>{5940675A-B579-460E-94D1-54222C63F5DA}</a:tableStyleId>
              </a:tblPr>
              <a:tblGrid>
                <a:gridCol w="1251480">
                  <a:extLst>
                    <a:ext uri="{9D8B030D-6E8A-4147-A177-3AD203B41FA5}">
                      <a16:colId xmlns="" xmlns:a16="http://schemas.microsoft.com/office/drawing/2014/main" val="20000"/>
                    </a:ext>
                  </a:extLst>
                </a:gridCol>
                <a:gridCol w="9670519">
                  <a:extLst>
                    <a:ext uri="{9D8B030D-6E8A-4147-A177-3AD203B41FA5}">
                      <a16:colId xmlns="" xmlns:a16="http://schemas.microsoft.com/office/drawing/2014/main" val="20001"/>
                    </a:ext>
                  </a:extLst>
                </a:gridCol>
              </a:tblGrid>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b="1" dirty="0" smtClean="0">
                          <a:solidFill>
                            <a:srgbClr val="0070C0"/>
                          </a:solidFill>
                        </a:rPr>
                        <a:t>ОБЩИЕ ПРИНЦИПЫ, РЕЗУЛЬТАТЫ, ГРАФИК</a:t>
                      </a:r>
                    </a:p>
                    <a:p>
                      <a:r>
                        <a:rPr lang="ru-RU" sz="1600" dirty="0" smtClean="0"/>
                        <a:t>Цель и базовые принципы</a:t>
                      </a:r>
                    </a:p>
                    <a:p>
                      <a:r>
                        <a:rPr lang="ru-RU" sz="1600" dirty="0" smtClean="0"/>
                        <a:t>Результат работы</a:t>
                      </a:r>
                    </a:p>
                    <a:p>
                      <a:r>
                        <a:rPr lang="ru-RU" sz="1600" dirty="0" smtClean="0"/>
                        <a:t>Последовательность работы</a:t>
                      </a:r>
                    </a:p>
                    <a:p>
                      <a:r>
                        <a:rPr lang="ru-RU" sz="1600" dirty="0" smtClean="0"/>
                        <a:t>Календарный график</a:t>
                      </a:r>
                      <a:endParaRPr lang="ru-RU"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b="1" dirty="0" smtClean="0">
                          <a:solidFill>
                            <a:srgbClr val="0070C0"/>
                          </a:solidFill>
                        </a:rPr>
                        <a:t>ЭТАП </a:t>
                      </a:r>
                      <a:r>
                        <a:rPr lang="ru-RU" b="1" baseline="0" dirty="0" smtClean="0">
                          <a:solidFill>
                            <a:srgbClr val="0070C0"/>
                          </a:solidFill>
                        </a:rPr>
                        <a:t>1: ПОДГОТОВКА КРАТКОЙ ВЕРСИИ СТРАТЕГИИ</a:t>
                      </a:r>
                    </a:p>
                    <a:p>
                      <a:r>
                        <a:rPr lang="ru-RU" sz="1600" b="0" baseline="0" dirty="0" smtClean="0">
                          <a:solidFill>
                            <a:schemeClr val="tx1"/>
                          </a:solidFill>
                        </a:rPr>
                        <a:t>Последовательность действий</a:t>
                      </a:r>
                    </a:p>
                    <a:p>
                      <a:r>
                        <a:rPr lang="ru-RU" sz="1600" b="0" baseline="0" dirty="0" smtClean="0">
                          <a:solidFill>
                            <a:schemeClr val="tx1"/>
                          </a:solidFill>
                        </a:rPr>
                        <a:t>Формат презентации краткой версии стратегии</a:t>
                      </a:r>
                      <a:endParaRPr lang="ru-RU" sz="16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rgbClr val="0070C0"/>
                          </a:solidFill>
                        </a:rPr>
                        <a:t>ЭТАП </a:t>
                      </a:r>
                      <a:r>
                        <a:rPr lang="ru-RU" b="1" baseline="0" dirty="0" smtClean="0">
                          <a:solidFill>
                            <a:srgbClr val="0070C0"/>
                          </a:solidFill>
                        </a:rPr>
                        <a:t>2: ПОДГОТОВКА ПОЛНОЙ ВЕРСИИ СТРАТЕГИИ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baseline="0" dirty="0" smtClean="0">
                          <a:solidFill>
                            <a:schemeClr val="tx1"/>
                          </a:solidFill>
                        </a:rPr>
                        <a:t>Аналитический блок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baseline="0" dirty="0" smtClean="0">
                          <a:solidFill>
                            <a:schemeClr val="tx1"/>
                          </a:solidFill>
                        </a:rPr>
                        <a:t>Фронтальная стратегия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baseline="0" dirty="0" smtClean="0">
                          <a:solidFill>
                            <a:schemeClr val="tx1"/>
                          </a:solidFill>
                        </a:rPr>
                        <a:t>Отраслевые стратегии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baseline="0" dirty="0" smtClean="0">
                          <a:solidFill>
                            <a:schemeClr val="tx1"/>
                          </a:solidFill>
                        </a:rPr>
                        <a:t>Пространственное развитие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baseline="0" dirty="0" smtClean="0">
                          <a:solidFill>
                            <a:schemeClr val="tx1"/>
                          </a:solidFill>
                        </a:rPr>
                        <a:t>План мероприятий по реализации стратегии</a:t>
                      </a:r>
                      <a:endParaRPr lang="ru-RU" b="1"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b="1" dirty="0" smtClean="0">
                          <a:solidFill>
                            <a:srgbClr val="0070C0"/>
                          </a:solidFill>
                        </a:rPr>
                        <a:t>ГЛОССАРИЙ И </a:t>
                      </a:r>
                      <a:r>
                        <a:rPr lang="en-US" b="1" dirty="0" smtClean="0">
                          <a:solidFill>
                            <a:srgbClr val="0070C0"/>
                          </a:solidFill>
                        </a:rPr>
                        <a:t>FAQ</a:t>
                      </a:r>
                      <a:endParaRPr lang="ru-RU" b="1" dirty="0" smtClean="0">
                        <a:solidFill>
                          <a:srgbClr val="0070C0"/>
                        </a:solidFill>
                      </a:endParaRPr>
                    </a:p>
                    <a:p>
                      <a:endParaRPr lang="ru-RU" b="1" dirty="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pic>
        <p:nvPicPr>
          <p:cNvPr id="10" name="Picture 2" descr="https://dinkopukm.slemankab.go.id/wp-content/uploads/2018/07/icon-onboard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842" y="2657762"/>
            <a:ext cx="777096" cy="7770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avatars.mds.yandex.net/get-yablogs/61002/file_1539109129393/or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208" y="1062827"/>
            <a:ext cx="903154" cy="9031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img2.freepng.ru/20180312/skq/kisspng-book-design-creativity-vector-creative-design-three-books-5aa6a392db3d31.3801155815208702908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842" y="4220120"/>
            <a:ext cx="708305" cy="83422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a:off x="1212317" y="1906028"/>
            <a:ext cx="8467" cy="718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H="1">
            <a:off x="1229250" y="3479379"/>
            <a:ext cx="10053" cy="709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H="1">
            <a:off x="1220784" y="5144045"/>
            <a:ext cx="8468" cy="63291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16" descr="https://img2.freepng.ru/20180702/ytl/kisspng-question-outsourcing-business-freelancer-value-add-5b39b81dc10407.39234146153050934179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563" y="5776974"/>
            <a:ext cx="841375" cy="78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771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800" b="1" dirty="0">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50863114"/>
              </p:ext>
            </p:extLst>
          </p:nvPr>
        </p:nvGraphicFramePr>
        <p:xfrm>
          <a:off x="635000" y="1140569"/>
          <a:ext cx="10921999" cy="4953600"/>
        </p:xfrm>
        <a:graphic>
          <a:graphicData uri="http://schemas.openxmlformats.org/drawingml/2006/table">
            <a:tbl>
              <a:tblPr firstRow="1" bandRow="1">
                <a:tableStyleId>{5940675A-B579-460E-94D1-54222C63F5DA}</a:tableStyleId>
              </a:tblPr>
              <a:tblGrid>
                <a:gridCol w="1251480">
                  <a:extLst>
                    <a:ext uri="{9D8B030D-6E8A-4147-A177-3AD203B41FA5}">
                      <a16:colId xmlns="" xmlns:a16="http://schemas.microsoft.com/office/drawing/2014/main" val="20000"/>
                    </a:ext>
                  </a:extLst>
                </a:gridCol>
                <a:gridCol w="9670519">
                  <a:extLst>
                    <a:ext uri="{9D8B030D-6E8A-4147-A177-3AD203B41FA5}">
                      <a16:colId xmlns="" xmlns:a16="http://schemas.microsoft.com/office/drawing/2014/main" val="20001"/>
                    </a:ext>
                  </a:extLst>
                </a:gridCol>
              </a:tblGrid>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chemeClr val="bg1"/>
                        </a:solidFill>
                      </a:endParaRPr>
                    </a:p>
                    <a:p>
                      <a:r>
                        <a:rPr lang="ru-RU" b="1" dirty="0" smtClean="0">
                          <a:solidFill>
                            <a:schemeClr val="bg1"/>
                          </a:solidFill>
                        </a:rPr>
                        <a:t>ОБЩИЕ ПРИНЦИПЫ, РЕЗУЛЬТАТЫ, ГРАФИК</a:t>
                      </a:r>
                    </a:p>
                    <a:p>
                      <a:endParaRPr lang="ru-RU" b="1" dirty="0" smtClean="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 xmlns:a16="http://schemas.microsoft.com/office/drawing/2014/main" val="10000"/>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rgbClr val="0070C0"/>
                          </a:solidFill>
                        </a:rPr>
                        <a:t>ЭТАП </a:t>
                      </a:r>
                      <a:r>
                        <a:rPr lang="ru-RU" b="1" baseline="0" dirty="0" smtClean="0">
                          <a:solidFill>
                            <a:srgbClr val="0070C0"/>
                          </a:solidFill>
                        </a:rPr>
                        <a:t>1: ПОДГОТОВКА КРАТКОЙ ВЕРСИИ СТРАТЕГИИ</a:t>
                      </a:r>
                    </a:p>
                    <a:p>
                      <a:endParaRPr lang="ru-RU" b="1" baseline="0"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b="1"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rgbClr val="0070C0"/>
                          </a:solidFill>
                        </a:rPr>
                        <a:t>ЭТАП </a:t>
                      </a:r>
                      <a:r>
                        <a:rPr lang="ru-RU" b="1" baseline="0" dirty="0" smtClean="0">
                          <a:solidFill>
                            <a:srgbClr val="0070C0"/>
                          </a:solidFill>
                        </a:rPr>
                        <a:t>2: ПОДГОТОВКА ПОЛНОЙ ВЕРСИИ СТРАТЕГИИ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b="1" baseline="0" dirty="0" smtClean="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432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540000">
                <a:tc>
                  <a:txBody>
                    <a:bodyPr/>
                    <a:lstStyle/>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b="1" dirty="0" smtClean="0">
                        <a:solidFill>
                          <a:srgbClr val="0070C0"/>
                        </a:solidFill>
                      </a:endParaRPr>
                    </a:p>
                    <a:p>
                      <a:r>
                        <a:rPr lang="ru-RU" b="1" dirty="0" smtClean="0">
                          <a:solidFill>
                            <a:srgbClr val="0070C0"/>
                          </a:solidFill>
                        </a:rPr>
                        <a:t>ГЛОССАРИЙ И </a:t>
                      </a:r>
                      <a:r>
                        <a:rPr lang="en-US" b="1" dirty="0" smtClean="0">
                          <a:solidFill>
                            <a:srgbClr val="0070C0"/>
                          </a:solidFill>
                        </a:rPr>
                        <a:t>FAQ</a:t>
                      </a:r>
                      <a:endParaRPr lang="ru-RU" b="1" dirty="0" smtClean="0">
                        <a:solidFill>
                          <a:srgbClr val="0070C0"/>
                        </a:solidFill>
                      </a:endParaRPr>
                    </a:p>
                    <a:p>
                      <a:endParaRPr lang="ru-RU" b="1" dirty="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pic>
        <p:nvPicPr>
          <p:cNvPr id="10" name="Picture 2" descr="https://dinkopukm.slemankab.go.id/wp-content/uploads/2018/07/icon-onboard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292" y="2655377"/>
            <a:ext cx="642691" cy="642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avatars.mds.yandex.net/get-yablogs/61002/file_1539109129393/or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563" y="1241790"/>
            <a:ext cx="799520" cy="799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img2.freepng.ru/20180312/skq/kisspng-book-design-creativity-vector-creative-design-three-books-5aa6a392db3d31.3801155815208702908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912" y="4013356"/>
            <a:ext cx="556680" cy="65564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a:endCxn id="10" idx="0"/>
          </p:cNvCxnSpPr>
          <p:nvPr/>
        </p:nvCxnSpPr>
        <p:spPr>
          <a:xfrm>
            <a:off x="1208323" y="1952411"/>
            <a:ext cx="12315" cy="702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10" idx="2"/>
            <a:endCxn id="12" idx="0"/>
          </p:cNvCxnSpPr>
          <p:nvPr/>
        </p:nvCxnSpPr>
        <p:spPr>
          <a:xfrm>
            <a:off x="1220638" y="3298068"/>
            <a:ext cx="8614" cy="715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208323" y="4675967"/>
            <a:ext cx="12314" cy="699348"/>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16" descr="https://img2.freepng.ru/20180702/ytl/kisspng-question-outsourcing-business-freelancer-value-add-5b39b81dc10407.39234146153050934179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124" y="5375315"/>
            <a:ext cx="699026" cy="65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786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ЦЕЛЬ И БАЗОВЫЕ ПРИНЦИПЫ</a:t>
            </a:r>
            <a:endParaRPr lang="ru-RU" sz="2800" b="1" dirty="0">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548095453"/>
              </p:ext>
            </p:extLst>
          </p:nvPr>
        </p:nvGraphicFramePr>
        <p:xfrm>
          <a:off x="237506" y="762000"/>
          <a:ext cx="11578441" cy="5913120"/>
        </p:xfrm>
        <a:graphic>
          <a:graphicData uri="http://schemas.openxmlformats.org/drawingml/2006/table">
            <a:tbl>
              <a:tblPr firstRow="1" bandRow="1">
                <a:tableStyleId>{5940675A-B579-460E-94D1-54222C63F5DA}</a:tableStyleId>
              </a:tblPr>
              <a:tblGrid>
                <a:gridCol w="1048406">
                  <a:extLst>
                    <a:ext uri="{9D8B030D-6E8A-4147-A177-3AD203B41FA5}">
                      <a16:colId xmlns="" xmlns:a16="http://schemas.microsoft.com/office/drawing/2014/main" val="20000"/>
                    </a:ext>
                  </a:extLst>
                </a:gridCol>
                <a:gridCol w="10530035">
                  <a:extLst>
                    <a:ext uri="{9D8B030D-6E8A-4147-A177-3AD203B41FA5}">
                      <a16:colId xmlns="" xmlns:a16="http://schemas.microsoft.com/office/drawing/2014/main" val="20001"/>
                    </a:ext>
                  </a:extLst>
                </a:gridCol>
              </a:tblGrid>
              <a:tr h="72000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2000" b="1" dirty="0" smtClean="0">
                          <a:solidFill>
                            <a:srgbClr val="0070C0"/>
                          </a:solidFill>
                        </a:rPr>
                        <a:t>ЦЕЛЬ</a:t>
                      </a:r>
                    </a:p>
                    <a:p>
                      <a:endParaRPr lang="ru-RU" sz="1000" b="1" dirty="0" smtClean="0">
                        <a:solidFill>
                          <a:srgbClr val="0070C0"/>
                        </a:solidFill>
                      </a:endParaRPr>
                    </a:p>
                    <a:p>
                      <a:r>
                        <a:rPr lang="ru-RU" dirty="0" smtClean="0"/>
                        <a:t>Разработать стратегию</a:t>
                      </a:r>
                      <a:r>
                        <a:rPr lang="ru-RU" baseline="0" dirty="0" smtClean="0"/>
                        <a:t> социально-экономического развития Камчатского края до 2035 года</a:t>
                      </a:r>
                    </a:p>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720000">
                <a:tc>
                  <a:txBody>
                    <a:bodyPr/>
                    <a:lstStyle/>
                    <a:p>
                      <a:endParaRPr lang="ru-RU"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2000" b="1" dirty="0" smtClean="0">
                          <a:solidFill>
                            <a:srgbClr val="0070C0"/>
                          </a:solidFill>
                        </a:rPr>
                        <a:t>БАЗОВЫЕ ПРИНЦИПЫ</a:t>
                      </a:r>
                    </a:p>
                    <a:p>
                      <a:endParaRPr lang="ru-RU" sz="1000" b="1" dirty="0" smtClean="0">
                        <a:solidFill>
                          <a:srgbClr val="0070C0"/>
                        </a:solidFill>
                      </a:endParaRPr>
                    </a:p>
                    <a:p>
                      <a:pPr marL="285750" indent="-285750" algn="just">
                        <a:spcAft>
                          <a:spcPts val="600"/>
                        </a:spcAft>
                        <a:buClr>
                          <a:srgbClr val="0070C0"/>
                        </a:buClr>
                        <a:buFont typeface="Wingdings" panose="05000000000000000000" pitchFamily="2" charset="2"/>
                        <a:buChar char="Ø"/>
                      </a:pPr>
                      <a:r>
                        <a:rPr lang="ru-RU" sz="1600" dirty="0" smtClean="0"/>
                        <a:t>Мы не описываем всю деятельность Правительства Камчатского каря по отдельным направлениям работы, мы пишем стратегию изменений </a:t>
                      </a:r>
                    </a:p>
                    <a:p>
                      <a:pPr marL="285750" indent="-285750" algn="just">
                        <a:spcAft>
                          <a:spcPts val="600"/>
                        </a:spcAft>
                        <a:buClr>
                          <a:srgbClr val="0070C0"/>
                        </a:buClr>
                        <a:buFont typeface="Wingdings" panose="05000000000000000000" pitchFamily="2" charset="2"/>
                        <a:buChar char="Ø"/>
                      </a:pPr>
                      <a:r>
                        <a:rPr lang="ru-RU" sz="1600" dirty="0" smtClean="0"/>
                        <a:t>В триаде </a:t>
                      </a:r>
                      <a:r>
                        <a:rPr lang="ru-RU" sz="1600" dirty="0" err="1" smtClean="0"/>
                        <a:t>run</a:t>
                      </a:r>
                      <a:r>
                        <a:rPr lang="ru-RU" sz="1600" dirty="0" smtClean="0"/>
                        <a:t> – </a:t>
                      </a:r>
                      <a:r>
                        <a:rPr lang="ru-RU" sz="1600" dirty="0" err="1" smtClean="0"/>
                        <a:t>change</a:t>
                      </a:r>
                      <a:r>
                        <a:rPr lang="ru-RU" sz="1600" dirty="0" smtClean="0"/>
                        <a:t> – </a:t>
                      </a:r>
                      <a:r>
                        <a:rPr lang="ru-RU" sz="1600" dirty="0" err="1" smtClean="0"/>
                        <a:t>disrupt</a:t>
                      </a:r>
                      <a:r>
                        <a:rPr lang="ru-RU" sz="1600" dirty="0" smtClean="0"/>
                        <a:t> описываем только </a:t>
                      </a:r>
                      <a:r>
                        <a:rPr lang="ru-RU" sz="1600" dirty="0" err="1" smtClean="0"/>
                        <a:t>change</a:t>
                      </a:r>
                      <a:r>
                        <a:rPr lang="ru-RU" sz="1600" dirty="0" smtClean="0"/>
                        <a:t> и </a:t>
                      </a:r>
                      <a:r>
                        <a:rPr lang="ru-RU" sz="1600" dirty="0" err="1" smtClean="0"/>
                        <a:t>disrupt</a:t>
                      </a:r>
                      <a:r>
                        <a:rPr lang="ru-RU" sz="1600" dirty="0" smtClean="0"/>
                        <a:t> </a:t>
                      </a:r>
                    </a:p>
                    <a:p>
                      <a:pPr marL="285750" indent="-285750" algn="just">
                        <a:spcAft>
                          <a:spcPts val="600"/>
                        </a:spcAft>
                        <a:buClr>
                          <a:srgbClr val="0070C0"/>
                        </a:buClr>
                        <a:buFont typeface="Wingdings" panose="05000000000000000000" pitchFamily="2" charset="2"/>
                        <a:buChar char="Ø"/>
                      </a:pPr>
                      <a:r>
                        <a:rPr lang="ru-RU" sz="1600" dirty="0" smtClean="0"/>
                        <a:t>Стратегия представляет собой набор инициатив (проектов), которые обеспечивают переход от текущего состояния (</a:t>
                      </a:r>
                      <a:r>
                        <a:rPr lang="ru-RU" sz="1600" dirty="0" err="1" smtClean="0"/>
                        <a:t>as</a:t>
                      </a:r>
                      <a:r>
                        <a:rPr lang="ru-RU" sz="1600" dirty="0" smtClean="0"/>
                        <a:t> </a:t>
                      </a:r>
                      <a:r>
                        <a:rPr lang="ru-RU" sz="1600" dirty="0" err="1" smtClean="0"/>
                        <a:t>is</a:t>
                      </a:r>
                      <a:r>
                        <a:rPr lang="ru-RU" sz="1600" dirty="0" smtClean="0"/>
                        <a:t>) в желательное будущее (</a:t>
                      </a:r>
                      <a:r>
                        <a:rPr lang="ru-RU" sz="1600" dirty="0" err="1" smtClean="0"/>
                        <a:t>to</a:t>
                      </a:r>
                      <a:r>
                        <a:rPr lang="ru-RU" sz="1600" dirty="0" smtClean="0"/>
                        <a:t> </a:t>
                      </a:r>
                      <a:r>
                        <a:rPr lang="ru-RU" sz="1600" dirty="0" err="1" smtClean="0"/>
                        <a:t>be</a:t>
                      </a:r>
                      <a:r>
                        <a:rPr lang="ru-RU" sz="1600" dirty="0" smtClean="0"/>
                        <a:t>) в соответствующей сфере</a:t>
                      </a:r>
                    </a:p>
                    <a:p>
                      <a:pPr marL="285750" indent="-285750" algn="just">
                        <a:spcAft>
                          <a:spcPts val="600"/>
                        </a:spcAft>
                        <a:buClr>
                          <a:srgbClr val="0070C0"/>
                        </a:buClr>
                        <a:buFont typeface="Wingdings" panose="05000000000000000000" pitchFamily="2" charset="2"/>
                        <a:buChar char="Ø"/>
                      </a:pPr>
                      <a:r>
                        <a:rPr lang="ru-RU" sz="1600" dirty="0" smtClean="0"/>
                        <a:t>Задача – выделить прорывные инициативы, существенно меняющие жизнь к лучшему, служащие драйверами изменений в смежных сферах. Инициативы (проекты) должны иметь значимый системный эффект, конкретных бенефициаров, понятные и измеряемые результаты и носить межведомственный характер </a:t>
                      </a:r>
                    </a:p>
                    <a:p>
                      <a:pPr marL="285750" indent="-285750" algn="just">
                        <a:spcAft>
                          <a:spcPts val="600"/>
                        </a:spcAft>
                        <a:buClr>
                          <a:srgbClr val="0070C0"/>
                        </a:buClr>
                        <a:buFont typeface="Wingdings" panose="05000000000000000000" pitchFamily="2" charset="2"/>
                        <a:buChar char="Ø"/>
                      </a:pPr>
                      <a:r>
                        <a:rPr lang="ru-RU" sz="1600" dirty="0" smtClean="0"/>
                        <a:t>Три горизонта планирования: </a:t>
                      </a:r>
                    </a:p>
                    <a:p>
                      <a:pPr marL="541338" indent="-269875" algn="just">
                        <a:spcAft>
                          <a:spcPts val="600"/>
                        </a:spcAft>
                        <a:buClr>
                          <a:srgbClr val="0070C0"/>
                        </a:buClr>
                        <a:buFont typeface="Wingdings" panose="05000000000000000000" pitchFamily="2" charset="2"/>
                        <a:buChar char="§"/>
                      </a:pPr>
                      <a:r>
                        <a:rPr lang="ru-RU" sz="1600" dirty="0" smtClean="0"/>
                        <a:t>Быстрые победы, QW (результаты должны быть достигнуты до 2023</a:t>
                      </a:r>
                      <a:r>
                        <a:rPr lang="ru-RU" sz="1600" baseline="0" dirty="0" smtClean="0"/>
                        <a:t> года</a:t>
                      </a:r>
                      <a:r>
                        <a:rPr lang="ru-RU" sz="1600" dirty="0" smtClean="0"/>
                        <a:t>) </a:t>
                      </a:r>
                    </a:p>
                    <a:p>
                      <a:pPr marL="541338" indent="-269875" algn="just">
                        <a:spcAft>
                          <a:spcPts val="600"/>
                        </a:spcAft>
                        <a:buClr>
                          <a:srgbClr val="0070C0"/>
                        </a:buClr>
                        <a:buFont typeface="Wingdings" panose="05000000000000000000" pitchFamily="2" charset="2"/>
                        <a:buChar char="§"/>
                      </a:pPr>
                      <a:r>
                        <a:rPr lang="ru-RU" sz="1600" dirty="0" smtClean="0"/>
                        <a:t>Большие межведомственные проекты, BFR (результаты до декабря 2027 года) </a:t>
                      </a:r>
                    </a:p>
                    <a:p>
                      <a:pPr marL="541338" indent="-269875" algn="just">
                        <a:spcAft>
                          <a:spcPts val="600"/>
                        </a:spcAft>
                        <a:buClr>
                          <a:srgbClr val="0070C0"/>
                        </a:buClr>
                        <a:buFont typeface="Wingdings" panose="05000000000000000000" pitchFamily="2" charset="2"/>
                        <a:buChar char="§"/>
                      </a:pPr>
                      <a:r>
                        <a:rPr lang="ru-RU" sz="1600" dirty="0" smtClean="0"/>
                        <a:t>Стратегические инициативы (результаты до декабря 2034 года) </a:t>
                      </a:r>
                    </a:p>
                    <a:p>
                      <a:pPr marL="285750" indent="-285750" algn="just">
                        <a:spcAft>
                          <a:spcPts val="600"/>
                        </a:spcAft>
                        <a:buClr>
                          <a:srgbClr val="0070C0"/>
                        </a:buClr>
                        <a:buFont typeface="Wingdings" panose="05000000000000000000" pitchFamily="2" charset="2"/>
                        <a:buChar char="Ø"/>
                      </a:pPr>
                      <a:r>
                        <a:rPr lang="ru-RU" sz="1600" dirty="0" smtClean="0">
                          <a:solidFill>
                            <a:schemeClr val="tx1"/>
                          </a:solidFill>
                        </a:rPr>
                        <a:t>Стратегия включает в себя</a:t>
                      </a:r>
                      <a:r>
                        <a:rPr lang="ru-RU" sz="1600" baseline="0" dirty="0" smtClean="0">
                          <a:solidFill>
                            <a:schemeClr val="tx1"/>
                          </a:solidFill>
                        </a:rPr>
                        <a:t> </a:t>
                      </a:r>
                      <a:r>
                        <a:rPr lang="ru-RU" sz="1600" dirty="0" smtClean="0">
                          <a:solidFill>
                            <a:schemeClr val="tx1"/>
                          </a:solidFill>
                        </a:rPr>
                        <a:t>несколько томов,</a:t>
                      </a:r>
                      <a:r>
                        <a:rPr lang="ru-RU" sz="1600" baseline="0" dirty="0" smtClean="0">
                          <a:solidFill>
                            <a:schemeClr val="tx1"/>
                          </a:solidFill>
                        </a:rPr>
                        <a:t> что является сложным для восприятия.</a:t>
                      </a:r>
                      <a:r>
                        <a:rPr lang="ru-RU" sz="1600" dirty="0" smtClean="0">
                          <a:solidFill>
                            <a:schemeClr val="tx1"/>
                          </a:solidFill>
                        </a:rPr>
                        <a:t> Поэтому мы готовим и краткую версию стратегии. Краткость, понятный и общедоступный язык – обычный человек должен быть в состоянии дочитать краткую </a:t>
                      </a:r>
                      <a:r>
                        <a:rPr lang="ru-RU" sz="1600" dirty="0" smtClean="0"/>
                        <a:t>стратегию до конца и понять, что, собственно, будет делаться, и зачем это нужно</a:t>
                      </a:r>
                      <a:endParaRPr lang="ru-RU"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bl>
          </a:graphicData>
        </a:graphic>
      </p:graphicFrame>
      <p:pic>
        <p:nvPicPr>
          <p:cNvPr id="14" name="Picture 6" descr="https://img.pngio.com/mission-icon-png-198479-free-icons-library-free-png-of-a-target-with-people-2254_17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84" y="872066"/>
            <a:ext cx="663462" cy="5251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cdn.onlinewebfonts.com/svg/download_26554.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484" y="2040651"/>
            <a:ext cx="777874" cy="56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84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РЕЗУЛЬТАТ РАБОТЫ</a:t>
            </a:r>
            <a:endParaRPr lang="ru-RU" sz="2800" b="1" dirty="0">
              <a:latin typeface="Arial" panose="020B0604020202020204" pitchFamily="34" charset="0"/>
              <a:cs typeface="Arial" panose="020B0604020202020204" pitchFamily="34" charset="0"/>
            </a:endParaRPr>
          </a:p>
        </p:txBody>
      </p:sp>
      <p:sp>
        <p:nvSpPr>
          <p:cNvPr id="2" name="TextBox 1"/>
          <p:cNvSpPr txBox="1"/>
          <p:nvPr/>
        </p:nvSpPr>
        <p:spPr>
          <a:xfrm>
            <a:off x="3649124" y="698719"/>
            <a:ext cx="4707467" cy="369332"/>
          </a:xfrm>
          <a:prstGeom prst="rect">
            <a:avLst/>
          </a:prstGeom>
          <a:noFill/>
        </p:spPr>
        <p:txBody>
          <a:bodyPr wrap="square" rtlCol="0">
            <a:spAutoFit/>
          </a:bodyPr>
          <a:lstStyle/>
          <a:p>
            <a:pPr algn="ctr"/>
            <a:r>
              <a:rPr lang="ru-RU" b="1" dirty="0" smtClean="0">
                <a:solidFill>
                  <a:srgbClr val="0070C0"/>
                </a:solidFill>
              </a:rPr>
              <a:t>Состав документов Стратегии - 2035</a:t>
            </a:r>
            <a:endParaRPr lang="ru-RU" b="1" dirty="0">
              <a:solidFill>
                <a:srgbClr val="0070C0"/>
              </a:solidFill>
            </a:endParaRPr>
          </a:p>
        </p:txBody>
      </p:sp>
      <p:sp>
        <p:nvSpPr>
          <p:cNvPr id="3" name="TextBox 2"/>
          <p:cNvSpPr txBox="1"/>
          <p:nvPr/>
        </p:nvSpPr>
        <p:spPr>
          <a:xfrm>
            <a:off x="905300" y="1322475"/>
            <a:ext cx="778934" cy="369332"/>
          </a:xfrm>
          <a:prstGeom prst="rect">
            <a:avLst/>
          </a:prstGeom>
          <a:noFill/>
          <a:ln>
            <a:solidFill>
              <a:srgbClr val="0070C0"/>
            </a:solidFill>
          </a:ln>
        </p:spPr>
        <p:txBody>
          <a:bodyPr wrap="square" rtlCol="0">
            <a:spAutoFit/>
          </a:bodyPr>
          <a:lstStyle/>
          <a:p>
            <a:pPr algn="ctr"/>
            <a:r>
              <a:rPr lang="ru-RU" dirty="0" smtClean="0"/>
              <a:t>Том 1</a:t>
            </a:r>
            <a:endParaRPr lang="ru-RU" dirty="0"/>
          </a:p>
        </p:txBody>
      </p:sp>
      <p:sp>
        <p:nvSpPr>
          <p:cNvPr id="4" name="TextBox 3"/>
          <p:cNvSpPr txBox="1"/>
          <p:nvPr/>
        </p:nvSpPr>
        <p:spPr>
          <a:xfrm>
            <a:off x="6346" y="2461655"/>
            <a:ext cx="2556933" cy="523220"/>
          </a:xfrm>
          <a:prstGeom prst="rect">
            <a:avLst/>
          </a:prstGeom>
          <a:noFill/>
        </p:spPr>
        <p:txBody>
          <a:bodyPr wrap="square" rtlCol="0">
            <a:spAutoFit/>
          </a:bodyPr>
          <a:lstStyle/>
          <a:p>
            <a:pPr algn="ctr"/>
            <a:r>
              <a:rPr lang="ru-RU" sz="1400" dirty="0" smtClean="0"/>
              <a:t>Анализ социально-экономического развития</a:t>
            </a:r>
            <a:endParaRPr lang="ru-RU" sz="1400" dirty="0"/>
          </a:p>
        </p:txBody>
      </p:sp>
      <p:sp>
        <p:nvSpPr>
          <p:cNvPr id="10" name="TextBox 9"/>
          <p:cNvSpPr txBox="1"/>
          <p:nvPr/>
        </p:nvSpPr>
        <p:spPr>
          <a:xfrm>
            <a:off x="3272351" y="1322475"/>
            <a:ext cx="778934" cy="369332"/>
          </a:xfrm>
          <a:prstGeom prst="rect">
            <a:avLst/>
          </a:prstGeom>
          <a:noFill/>
          <a:ln>
            <a:solidFill>
              <a:srgbClr val="0070C0"/>
            </a:solidFill>
          </a:ln>
        </p:spPr>
        <p:txBody>
          <a:bodyPr wrap="square" rtlCol="0">
            <a:spAutoFit/>
          </a:bodyPr>
          <a:lstStyle/>
          <a:p>
            <a:pPr algn="ctr"/>
            <a:r>
              <a:rPr lang="ru-RU" dirty="0" smtClean="0"/>
              <a:t>Том 2</a:t>
            </a:r>
            <a:endParaRPr lang="ru-RU" dirty="0"/>
          </a:p>
        </p:txBody>
      </p:sp>
      <p:sp>
        <p:nvSpPr>
          <p:cNvPr id="11" name="TextBox 10"/>
          <p:cNvSpPr txBox="1"/>
          <p:nvPr/>
        </p:nvSpPr>
        <p:spPr>
          <a:xfrm>
            <a:off x="5588166" y="1322475"/>
            <a:ext cx="778934" cy="369332"/>
          </a:xfrm>
          <a:prstGeom prst="rect">
            <a:avLst/>
          </a:prstGeom>
          <a:noFill/>
          <a:ln>
            <a:solidFill>
              <a:srgbClr val="0070C0"/>
            </a:solidFill>
          </a:ln>
        </p:spPr>
        <p:txBody>
          <a:bodyPr wrap="square" rtlCol="0">
            <a:spAutoFit/>
          </a:bodyPr>
          <a:lstStyle/>
          <a:p>
            <a:pPr algn="ctr"/>
            <a:r>
              <a:rPr lang="ru-RU" dirty="0" smtClean="0"/>
              <a:t>Том 3</a:t>
            </a:r>
            <a:endParaRPr lang="ru-RU" dirty="0"/>
          </a:p>
        </p:txBody>
      </p:sp>
      <p:sp>
        <p:nvSpPr>
          <p:cNvPr id="12" name="TextBox 11"/>
          <p:cNvSpPr txBox="1"/>
          <p:nvPr/>
        </p:nvSpPr>
        <p:spPr>
          <a:xfrm>
            <a:off x="8044405" y="1321496"/>
            <a:ext cx="778934" cy="369332"/>
          </a:xfrm>
          <a:prstGeom prst="rect">
            <a:avLst/>
          </a:prstGeom>
          <a:noFill/>
          <a:ln>
            <a:solidFill>
              <a:srgbClr val="0070C0"/>
            </a:solidFill>
          </a:ln>
        </p:spPr>
        <p:txBody>
          <a:bodyPr wrap="square" rtlCol="0">
            <a:spAutoFit/>
          </a:bodyPr>
          <a:lstStyle/>
          <a:p>
            <a:pPr algn="ctr"/>
            <a:r>
              <a:rPr lang="ru-RU" dirty="0" smtClean="0"/>
              <a:t>Том 4</a:t>
            </a:r>
            <a:endParaRPr lang="ru-RU" dirty="0"/>
          </a:p>
        </p:txBody>
      </p:sp>
      <p:sp>
        <p:nvSpPr>
          <p:cNvPr id="13" name="TextBox 12"/>
          <p:cNvSpPr txBox="1"/>
          <p:nvPr/>
        </p:nvSpPr>
        <p:spPr>
          <a:xfrm>
            <a:off x="10427722" y="1321496"/>
            <a:ext cx="778934" cy="369332"/>
          </a:xfrm>
          <a:prstGeom prst="rect">
            <a:avLst/>
          </a:prstGeom>
          <a:noFill/>
          <a:ln>
            <a:solidFill>
              <a:srgbClr val="0070C0"/>
            </a:solidFill>
          </a:ln>
        </p:spPr>
        <p:txBody>
          <a:bodyPr wrap="square" rtlCol="0">
            <a:spAutoFit/>
          </a:bodyPr>
          <a:lstStyle/>
          <a:p>
            <a:pPr algn="ctr"/>
            <a:r>
              <a:rPr lang="ru-RU" dirty="0" smtClean="0"/>
              <a:t>Том 5</a:t>
            </a:r>
            <a:endParaRPr lang="ru-RU" dirty="0"/>
          </a:p>
        </p:txBody>
      </p:sp>
      <p:sp>
        <p:nvSpPr>
          <p:cNvPr id="14" name="TextBox 13"/>
          <p:cNvSpPr txBox="1"/>
          <p:nvPr/>
        </p:nvSpPr>
        <p:spPr>
          <a:xfrm>
            <a:off x="2370657" y="2427615"/>
            <a:ext cx="2556933" cy="307777"/>
          </a:xfrm>
          <a:prstGeom prst="rect">
            <a:avLst/>
          </a:prstGeom>
          <a:noFill/>
        </p:spPr>
        <p:txBody>
          <a:bodyPr wrap="square" rtlCol="0">
            <a:spAutoFit/>
          </a:bodyPr>
          <a:lstStyle/>
          <a:p>
            <a:pPr algn="ctr"/>
            <a:r>
              <a:rPr lang="ru-RU" sz="1400" dirty="0" smtClean="0"/>
              <a:t>Фронтальная стратегия</a:t>
            </a:r>
            <a:endParaRPr lang="ru-RU" sz="1400" dirty="0"/>
          </a:p>
        </p:txBody>
      </p:sp>
      <p:sp>
        <p:nvSpPr>
          <p:cNvPr id="15" name="TextBox 14"/>
          <p:cNvSpPr txBox="1"/>
          <p:nvPr/>
        </p:nvSpPr>
        <p:spPr>
          <a:xfrm>
            <a:off x="4724390" y="2435269"/>
            <a:ext cx="2556933" cy="307777"/>
          </a:xfrm>
          <a:prstGeom prst="rect">
            <a:avLst/>
          </a:prstGeom>
          <a:noFill/>
        </p:spPr>
        <p:txBody>
          <a:bodyPr wrap="square" rtlCol="0">
            <a:spAutoFit/>
          </a:bodyPr>
          <a:lstStyle/>
          <a:p>
            <a:pPr algn="ctr"/>
            <a:r>
              <a:rPr lang="ru-RU" sz="1400" dirty="0" smtClean="0"/>
              <a:t>Отраслевые стратегии</a:t>
            </a:r>
            <a:endParaRPr lang="ru-RU" sz="1400" dirty="0"/>
          </a:p>
        </p:txBody>
      </p:sp>
      <p:sp>
        <p:nvSpPr>
          <p:cNvPr id="16" name="TextBox 15"/>
          <p:cNvSpPr txBox="1"/>
          <p:nvPr/>
        </p:nvSpPr>
        <p:spPr>
          <a:xfrm>
            <a:off x="7101397" y="2436081"/>
            <a:ext cx="2556933" cy="307777"/>
          </a:xfrm>
          <a:prstGeom prst="rect">
            <a:avLst/>
          </a:prstGeom>
          <a:noFill/>
        </p:spPr>
        <p:txBody>
          <a:bodyPr wrap="square" rtlCol="0">
            <a:spAutoFit/>
          </a:bodyPr>
          <a:lstStyle/>
          <a:p>
            <a:pPr algn="ctr"/>
            <a:r>
              <a:rPr lang="ru-RU" sz="1400" dirty="0" smtClean="0"/>
              <a:t>Пространственное развитие</a:t>
            </a:r>
            <a:endParaRPr lang="ru-RU" sz="1400" dirty="0"/>
          </a:p>
        </p:txBody>
      </p:sp>
      <p:sp>
        <p:nvSpPr>
          <p:cNvPr id="17" name="TextBox 16"/>
          <p:cNvSpPr txBox="1"/>
          <p:nvPr/>
        </p:nvSpPr>
        <p:spPr>
          <a:xfrm>
            <a:off x="9620412" y="2398159"/>
            <a:ext cx="2556933" cy="523220"/>
          </a:xfrm>
          <a:prstGeom prst="rect">
            <a:avLst/>
          </a:prstGeom>
          <a:noFill/>
        </p:spPr>
        <p:txBody>
          <a:bodyPr wrap="square" rtlCol="0">
            <a:spAutoFit/>
          </a:bodyPr>
          <a:lstStyle/>
          <a:p>
            <a:pPr algn="ctr"/>
            <a:r>
              <a:rPr lang="ru-RU" sz="1400" dirty="0" smtClean="0"/>
              <a:t>План мероприятий по реализации стратегии</a:t>
            </a:r>
            <a:endParaRPr lang="ru-RU" sz="1400" dirty="0"/>
          </a:p>
        </p:txBody>
      </p:sp>
      <p:pic>
        <p:nvPicPr>
          <p:cNvPr id="4108" name="Picture 12" descr="https://www.pngkey.com/png/detail/131-1315465_books-to-improve-essay-writing-skills-book-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576" y="1779808"/>
            <a:ext cx="516471" cy="6254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https://www.pngkey.com/png/detail/131-1315465_books-to-improve-essay-writing-skills-book-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8953" y="1755735"/>
            <a:ext cx="516471" cy="6254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https://www.pngkey.com/png/detail/131-1315465_books-to-improve-essay-writing-skills-book-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861" y="1767772"/>
            <a:ext cx="516471" cy="6254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s://www.pngkey.com/png/detail/131-1315465_books-to-improve-essay-writing-skills-book-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398" y="1783565"/>
            <a:ext cx="516471" cy="6254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ttps://www.pngkey.com/png/detail/131-1315465_books-to-improve-essay-writing-skills-book-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3583" y="1836221"/>
            <a:ext cx="516471" cy="62543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513661" y="3137830"/>
            <a:ext cx="4461924" cy="923330"/>
          </a:xfrm>
          <a:prstGeom prst="rect">
            <a:avLst/>
          </a:prstGeom>
          <a:noFill/>
        </p:spPr>
        <p:txBody>
          <a:bodyPr wrap="square" rtlCol="0">
            <a:spAutoFit/>
          </a:bodyPr>
          <a:lstStyle/>
          <a:p>
            <a:pPr algn="ctr"/>
            <a:r>
              <a:rPr lang="ru-RU" b="1" dirty="0" smtClean="0">
                <a:solidFill>
                  <a:srgbClr val="C00000"/>
                </a:solidFill>
              </a:rPr>
              <a:t>Фронтальная стратегия </a:t>
            </a:r>
          </a:p>
          <a:p>
            <a:pPr algn="ctr"/>
            <a:r>
              <a:rPr lang="ru-RU" b="1" dirty="0" smtClean="0">
                <a:solidFill>
                  <a:srgbClr val="C00000"/>
                </a:solidFill>
              </a:rPr>
              <a:t>социально-экономического развития Камчатского края</a:t>
            </a:r>
            <a:endParaRPr lang="ru-RU" b="1" dirty="0">
              <a:solidFill>
                <a:srgbClr val="C00000"/>
              </a:solidFill>
            </a:endParaRPr>
          </a:p>
        </p:txBody>
      </p:sp>
      <p:graphicFrame>
        <p:nvGraphicFramePr>
          <p:cNvPr id="7" name="Схема 6"/>
          <p:cNvGraphicFramePr/>
          <p:nvPr>
            <p:extLst>
              <p:ext uri="{D42A27DB-BD31-4B8C-83A1-F6EECF244321}">
                <p14:modId xmlns:p14="http://schemas.microsoft.com/office/powerpoint/2010/main" val="3211072882"/>
              </p:ext>
            </p:extLst>
          </p:nvPr>
        </p:nvGraphicFramePr>
        <p:xfrm>
          <a:off x="2371027" y="4215048"/>
          <a:ext cx="7552265" cy="2406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905300" y="4307381"/>
            <a:ext cx="830997" cy="2295819"/>
          </a:xfrm>
          <a:prstGeom prst="rect">
            <a:avLst/>
          </a:prstGeom>
          <a:noFill/>
          <a:ln>
            <a:solidFill>
              <a:srgbClr val="0070C0"/>
            </a:solidFill>
          </a:ln>
        </p:spPr>
        <p:txBody>
          <a:bodyPr vert="vert270" wrap="square" rtlCol="0">
            <a:spAutoFit/>
          </a:bodyPr>
          <a:lstStyle/>
          <a:p>
            <a:pPr algn="ctr"/>
            <a:r>
              <a:rPr lang="ru-RU" sz="1400" dirty="0" smtClean="0">
                <a:solidFill>
                  <a:srgbClr val="0070C0"/>
                </a:solidFill>
              </a:rPr>
              <a:t>Проекции жизненных пространств </a:t>
            </a:r>
          </a:p>
          <a:p>
            <a:pPr algn="ctr"/>
            <a:r>
              <a:rPr lang="ru-RU" sz="1400" dirty="0" smtClean="0">
                <a:solidFill>
                  <a:srgbClr val="0070C0"/>
                </a:solidFill>
              </a:rPr>
              <a:t>(</a:t>
            </a:r>
            <a:r>
              <a:rPr lang="ru-RU" sz="1400" b="1" dirty="0" smtClean="0">
                <a:solidFill>
                  <a:srgbClr val="0070C0"/>
                </a:solidFill>
              </a:rPr>
              <a:t>разделы стратегии</a:t>
            </a:r>
            <a:r>
              <a:rPr lang="ru-RU" sz="1400" dirty="0" smtClean="0">
                <a:solidFill>
                  <a:srgbClr val="0070C0"/>
                </a:solidFill>
              </a:rPr>
              <a:t>)</a:t>
            </a:r>
            <a:endParaRPr lang="ru-RU" sz="1400" dirty="0">
              <a:solidFill>
                <a:srgbClr val="0070C0"/>
              </a:solidFill>
            </a:endParaRPr>
          </a:p>
        </p:txBody>
      </p:sp>
      <p:sp>
        <p:nvSpPr>
          <p:cNvPr id="30" name="TextBox 29"/>
          <p:cNvSpPr txBox="1"/>
          <p:nvPr/>
        </p:nvSpPr>
        <p:spPr>
          <a:xfrm>
            <a:off x="10591103" y="4307380"/>
            <a:ext cx="615553" cy="2295819"/>
          </a:xfrm>
          <a:prstGeom prst="rect">
            <a:avLst/>
          </a:prstGeom>
          <a:noFill/>
          <a:ln>
            <a:solidFill>
              <a:srgbClr val="0070C0"/>
            </a:solidFill>
          </a:ln>
        </p:spPr>
        <p:txBody>
          <a:bodyPr vert="vert" wrap="square" rtlCol="0">
            <a:spAutoFit/>
          </a:bodyPr>
          <a:lstStyle/>
          <a:p>
            <a:pPr algn="ctr"/>
            <a:r>
              <a:rPr lang="ru-RU" sz="1400" dirty="0" smtClean="0">
                <a:solidFill>
                  <a:srgbClr val="0070C0"/>
                </a:solidFill>
              </a:rPr>
              <a:t>Рабочие группы</a:t>
            </a:r>
          </a:p>
          <a:p>
            <a:pPr algn="ctr"/>
            <a:r>
              <a:rPr lang="ru-RU" sz="1400" dirty="0" smtClean="0">
                <a:solidFill>
                  <a:srgbClr val="0070C0"/>
                </a:solidFill>
              </a:rPr>
              <a:t>(</a:t>
            </a:r>
            <a:r>
              <a:rPr lang="ru-RU" sz="1400" b="1" dirty="0" smtClean="0">
                <a:solidFill>
                  <a:srgbClr val="0070C0"/>
                </a:solidFill>
              </a:rPr>
              <a:t>лаборатории</a:t>
            </a:r>
            <a:r>
              <a:rPr lang="ru-RU" sz="1400" dirty="0" smtClean="0">
                <a:solidFill>
                  <a:srgbClr val="0070C0"/>
                </a:solidFill>
              </a:rPr>
              <a:t>)</a:t>
            </a:r>
            <a:endParaRPr lang="ru-RU" sz="1400" dirty="0">
              <a:solidFill>
                <a:srgbClr val="0070C0"/>
              </a:solidFill>
            </a:endParaRPr>
          </a:p>
        </p:txBody>
      </p:sp>
    </p:spTree>
    <p:extLst>
      <p:ext uri="{BB962C8B-B14F-4D97-AF65-F5344CB8AC3E}">
        <p14:creationId xmlns:p14="http://schemas.microsoft.com/office/powerpoint/2010/main" val="2777588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ПОСЛЕДОВАТЕЛЬНОСТЬ РАБОТЫ</a:t>
            </a:r>
            <a:endParaRPr lang="ru-RU" sz="2800" b="1" dirty="0">
              <a:latin typeface="Arial" panose="020B0604020202020204" pitchFamily="34" charset="0"/>
              <a:cs typeface="Arial" panose="020B0604020202020204" pitchFamily="34" charset="0"/>
            </a:endParaRPr>
          </a:p>
        </p:txBody>
      </p:sp>
      <p:graphicFrame>
        <p:nvGraphicFramePr>
          <p:cNvPr id="3" name="Схема 2"/>
          <p:cNvGraphicFramePr/>
          <p:nvPr>
            <p:extLst>
              <p:ext uri="{D42A27DB-BD31-4B8C-83A1-F6EECF244321}">
                <p14:modId xmlns:p14="http://schemas.microsoft.com/office/powerpoint/2010/main" val="3344441620"/>
              </p:ext>
            </p:extLst>
          </p:nvPr>
        </p:nvGraphicFramePr>
        <p:xfrm>
          <a:off x="203200" y="1278467"/>
          <a:ext cx="11760200"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2" descr="https://clipartio.com/wp-content/uploads/2020/08/green-check-mark-clipart-for-powerpoint-9231-1789x204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335" y="5448932"/>
            <a:ext cx="354079" cy="4053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clipartio.com/wp-content/uploads/2020/08/green-check-mark-clipart-for-powerpoint-9231-1789x204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2734" y="5318127"/>
            <a:ext cx="354079" cy="4053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78492" y="5651602"/>
            <a:ext cx="508000" cy="261610"/>
          </a:xfrm>
          <a:prstGeom prst="rect">
            <a:avLst/>
          </a:prstGeom>
          <a:noFill/>
        </p:spPr>
        <p:txBody>
          <a:bodyPr wrap="square" rtlCol="0">
            <a:spAutoFit/>
          </a:bodyPr>
          <a:lstStyle/>
          <a:p>
            <a:r>
              <a:rPr lang="en-US" sz="1100" i="1" dirty="0" smtClean="0">
                <a:solidFill>
                  <a:schemeClr val="accent6">
                    <a:lumMod val="50000"/>
                  </a:schemeClr>
                </a:solidFill>
              </a:rPr>
              <a:t>done</a:t>
            </a:r>
            <a:endParaRPr lang="ru-RU" sz="1100" i="1" dirty="0">
              <a:solidFill>
                <a:schemeClr val="accent6">
                  <a:lumMod val="50000"/>
                </a:schemeClr>
              </a:solidFill>
            </a:endParaRPr>
          </a:p>
        </p:txBody>
      </p:sp>
      <p:sp>
        <p:nvSpPr>
          <p:cNvPr id="15" name="TextBox 14"/>
          <p:cNvSpPr txBox="1"/>
          <p:nvPr/>
        </p:nvSpPr>
        <p:spPr>
          <a:xfrm>
            <a:off x="7959773" y="5520797"/>
            <a:ext cx="508000" cy="261610"/>
          </a:xfrm>
          <a:prstGeom prst="rect">
            <a:avLst/>
          </a:prstGeom>
          <a:noFill/>
        </p:spPr>
        <p:txBody>
          <a:bodyPr wrap="square" rtlCol="0">
            <a:spAutoFit/>
          </a:bodyPr>
          <a:lstStyle/>
          <a:p>
            <a:r>
              <a:rPr lang="en-US" sz="1100" i="1" dirty="0" smtClean="0">
                <a:solidFill>
                  <a:schemeClr val="accent6">
                    <a:lumMod val="50000"/>
                  </a:schemeClr>
                </a:solidFill>
              </a:rPr>
              <a:t>done</a:t>
            </a:r>
            <a:endParaRPr lang="ru-RU" sz="1100" i="1" dirty="0">
              <a:solidFill>
                <a:schemeClr val="accent6">
                  <a:lumMod val="50000"/>
                </a:schemeClr>
              </a:solidFill>
            </a:endParaRPr>
          </a:p>
        </p:txBody>
      </p:sp>
      <p:sp>
        <p:nvSpPr>
          <p:cNvPr id="16" name="TextBox 15"/>
          <p:cNvSpPr txBox="1"/>
          <p:nvPr/>
        </p:nvSpPr>
        <p:spPr>
          <a:xfrm>
            <a:off x="2435526" y="5432387"/>
            <a:ext cx="878879" cy="261610"/>
          </a:xfrm>
          <a:prstGeom prst="rect">
            <a:avLst/>
          </a:prstGeom>
          <a:noFill/>
        </p:spPr>
        <p:txBody>
          <a:bodyPr wrap="square" rtlCol="0">
            <a:spAutoFit/>
          </a:bodyPr>
          <a:lstStyle/>
          <a:p>
            <a:r>
              <a:rPr lang="ru-RU" sz="1100" i="1" dirty="0">
                <a:solidFill>
                  <a:schemeClr val="bg1"/>
                </a:solidFill>
              </a:rPr>
              <a:t>д</a:t>
            </a:r>
            <a:r>
              <a:rPr lang="ru-RU" sz="1100" i="1" dirty="0" smtClean="0">
                <a:solidFill>
                  <a:schemeClr val="bg1"/>
                </a:solidFill>
              </a:rPr>
              <a:t>екабрь</a:t>
            </a:r>
            <a:r>
              <a:rPr lang="en-US" sz="1100" i="1" dirty="0" smtClean="0">
                <a:solidFill>
                  <a:schemeClr val="bg1"/>
                </a:solidFill>
              </a:rPr>
              <a:t>’</a:t>
            </a:r>
            <a:r>
              <a:rPr lang="ru-RU" sz="1100" i="1" dirty="0" smtClean="0">
                <a:solidFill>
                  <a:schemeClr val="bg1"/>
                </a:solidFill>
              </a:rPr>
              <a:t>20</a:t>
            </a:r>
            <a:endParaRPr lang="ru-RU" sz="1100" i="1" dirty="0">
              <a:solidFill>
                <a:schemeClr val="bg1"/>
              </a:solidFill>
            </a:endParaRPr>
          </a:p>
        </p:txBody>
      </p:sp>
      <p:sp>
        <p:nvSpPr>
          <p:cNvPr id="17" name="TextBox 16"/>
          <p:cNvSpPr txBox="1"/>
          <p:nvPr/>
        </p:nvSpPr>
        <p:spPr>
          <a:xfrm>
            <a:off x="6242392" y="5314384"/>
            <a:ext cx="1441303" cy="261610"/>
          </a:xfrm>
          <a:prstGeom prst="rect">
            <a:avLst/>
          </a:prstGeom>
          <a:noFill/>
        </p:spPr>
        <p:txBody>
          <a:bodyPr wrap="square" rtlCol="0">
            <a:spAutoFit/>
          </a:bodyPr>
          <a:lstStyle/>
          <a:p>
            <a:r>
              <a:rPr lang="ru-RU" sz="1100" i="1" dirty="0" smtClean="0">
                <a:solidFill>
                  <a:schemeClr val="bg1"/>
                </a:solidFill>
              </a:rPr>
              <a:t>январь-февраль</a:t>
            </a:r>
            <a:r>
              <a:rPr lang="en-US" sz="1100" i="1" dirty="0" smtClean="0">
                <a:solidFill>
                  <a:schemeClr val="bg1"/>
                </a:solidFill>
              </a:rPr>
              <a:t>’</a:t>
            </a:r>
            <a:r>
              <a:rPr lang="ru-RU" sz="1100" i="1" dirty="0" smtClean="0">
                <a:solidFill>
                  <a:schemeClr val="bg1"/>
                </a:solidFill>
              </a:rPr>
              <a:t>21</a:t>
            </a:r>
            <a:endParaRPr lang="ru-RU" sz="1100" i="1" dirty="0">
              <a:solidFill>
                <a:schemeClr val="bg1"/>
              </a:solidFill>
            </a:endParaRPr>
          </a:p>
        </p:txBody>
      </p:sp>
      <p:sp>
        <p:nvSpPr>
          <p:cNvPr id="18" name="TextBox 17"/>
          <p:cNvSpPr txBox="1"/>
          <p:nvPr/>
        </p:nvSpPr>
        <p:spPr>
          <a:xfrm>
            <a:off x="11126854" y="5461857"/>
            <a:ext cx="878879" cy="261610"/>
          </a:xfrm>
          <a:prstGeom prst="rect">
            <a:avLst/>
          </a:prstGeom>
          <a:noFill/>
        </p:spPr>
        <p:txBody>
          <a:bodyPr wrap="square" rtlCol="0">
            <a:spAutoFit/>
          </a:bodyPr>
          <a:lstStyle/>
          <a:p>
            <a:r>
              <a:rPr lang="ru-RU" sz="1100" i="1" dirty="0" smtClean="0">
                <a:solidFill>
                  <a:schemeClr val="bg1"/>
                </a:solidFill>
              </a:rPr>
              <a:t>март</a:t>
            </a:r>
            <a:r>
              <a:rPr lang="en-US" sz="1100" i="1" dirty="0" smtClean="0">
                <a:solidFill>
                  <a:schemeClr val="bg1"/>
                </a:solidFill>
              </a:rPr>
              <a:t>’</a:t>
            </a:r>
            <a:r>
              <a:rPr lang="ru-RU" sz="1100" i="1" dirty="0" smtClean="0">
                <a:solidFill>
                  <a:schemeClr val="bg1"/>
                </a:solidFill>
              </a:rPr>
              <a:t>21</a:t>
            </a:r>
            <a:endParaRPr lang="ru-RU" sz="1100" i="1" dirty="0">
              <a:solidFill>
                <a:schemeClr val="bg1"/>
              </a:solidFill>
            </a:endParaRPr>
          </a:p>
        </p:txBody>
      </p:sp>
    </p:spTree>
    <p:extLst>
      <p:ext uri="{BB962C8B-B14F-4D97-AF65-F5344CB8AC3E}">
        <p14:creationId xmlns:p14="http://schemas.microsoft.com/office/powerpoint/2010/main" val="1479465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ПОСЛЕДОВАТЕЛЬНОСТЬ РАБОТЫ</a:t>
            </a:r>
            <a:endParaRPr lang="ru-RU" sz="2800" b="1" dirty="0">
              <a:latin typeface="Arial" panose="020B0604020202020204" pitchFamily="34" charset="0"/>
              <a:cs typeface="Arial" panose="020B0604020202020204" pitchFamily="34" charset="0"/>
            </a:endParaRPr>
          </a:p>
        </p:txBody>
      </p:sp>
      <p:graphicFrame>
        <p:nvGraphicFramePr>
          <p:cNvPr id="5" name="Схема 4"/>
          <p:cNvGraphicFramePr/>
          <p:nvPr>
            <p:extLst>
              <p:ext uri="{D42A27DB-BD31-4B8C-83A1-F6EECF244321}">
                <p14:modId xmlns:p14="http://schemas.microsoft.com/office/powerpoint/2010/main" val="143912834"/>
              </p:ext>
            </p:extLst>
          </p:nvPr>
        </p:nvGraphicFramePr>
        <p:xfrm>
          <a:off x="0" y="1896531"/>
          <a:ext cx="12192000" cy="4080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Скругленная прямоугольная выноска 3"/>
          <p:cNvSpPr/>
          <p:nvPr/>
        </p:nvSpPr>
        <p:spPr>
          <a:xfrm>
            <a:off x="251882" y="1151679"/>
            <a:ext cx="1320800" cy="448733"/>
          </a:xfrm>
          <a:prstGeom prst="wedgeRoundRect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i="1" dirty="0" smtClean="0"/>
              <a:t>Контрольная точка</a:t>
            </a:r>
            <a:endParaRPr lang="ru-RU" sz="1400" b="1" i="1" dirty="0"/>
          </a:p>
        </p:txBody>
      </p:sp>
      <p:sp>
        <p:nvSpPr>
          <p:cNvPr id="6" name="Выноска 1 (граница и черта) 5"/>
          <p:cNvSpPr/>
          <p:nvPr/>
        </p:nvSpPr>
        <p:spPr>
          <a:xfrm>
            <a:off x="1976966" y="761999"/>
            <a:ext cx="1126067" cy="745065"/>
          </a:xfrm>
          <a:prstGeom prst="accentBorderCallout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rPr>
              <a:t>Защита фронтальной стратегии у Губернатора</a:t>
            </a:r>
            <a:endParaRPr lang="ru-RU" sz="1200" dirty="0">
              <a:solidFill>
                <a:schemeClr val="tx1"/>
              </a:solidFill>
            </a:endParaRPr>
          </a:p>
        </p:txBody>
      </p:sp>
      <p:sp>
        <p:nvSpPr>
          <p:cNvPr id="9" name="Скругленная прямоугольная выноска 8"/>
          <p:cNvSpPr/>
          <p:nvPr/>
        </p:nvSpPr>
        <p:spPr>
          <a:xfrm>
            <a:off x="4775200" y="1142997"/>
            <a:ext cx="1320800" cy="448733"/>
          </a:xfrm>
          <a:prstGeom prst="wedgeRoundRect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i="1" dirty="0" smtClean="0"/>
              <a:t>Контрольная точка</a:t>
            </a:r>
            <a:endParaRPr lang="ru-RU" sz="1400" b="1" i="1" dirty="0"/>
          </a:p>
        </p:txBody>
      </p:sp>
      <p:sp>
        <p:nvSpPr>
          <p:cNvPr id="10" name="Выноска 1 (граница и черта) 9"/>
          <p:cNvSpPr/>
          <p:nvPr/>
        </p:nvSpPr>
        <p:spPr>
          <a:xfrm>
            <a:off x="6512301" y="749516"/>
            <a:ext cx="1126067" cy="745065"/>
          </a:xfrm>
          <a:prstGeom prst="accentBorderCallout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rPr>
              <a:t>Защита отраслевых стратегий у Губернатора</a:t>
            </a:r>
            <a:endParaRPr lang="ru-RU" sz="1200" dirty="0">
              <a:solidFill>
                <a:schemeClr val="tx1"/>
              </a:solidFill>
            </a:endParaRPr>
          </a:p>
        </p:txBody>
      </p:sp>
      <p:sp>
        <p:nvSpPr>
          <p:cNvPr id="11" name="Скругленная прямоугольная выноска 10"/>
          <p:cNvSpPr/>
          <p:nvPr/>
        </p:nvSpPr>
        <p:spPr>
          <a:xfrm>
            <a:off x="9298518" y="1167755"/>
            <a:ext cx="1320800" cy="448733"/>
          </a:xfrm>
          <a:prstGeom prst="wedgeRoundRect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i="1" dirty="0" smtClean="0"/>
              <a:t>Контрольная точка</a:t>
            </a:r>
            <a:endParaRPr lang="ru-RU" sz="1400" b="1" i="1" dirty="0"/>
          </a:p>
        </p:txBody>
      </p:sp>
      <p:sp>
        <p:nvSpPr>
          <p:cNvPr id="12" name="Выноска 1 (граница и черта) 11"/>
          <p:cNvSpPr/>
          <p:nvPr/>
        </p:nvSpPr>
        <p:spPr>
          <a:xfrm>
            <a:off x="11047636" y="745497"/>
            <a:ext cx="1126067" cy="745065"/>
          </a:xfrm>
          <a:prstGeom prst="accentBorderCallout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rPr>
              <a:t>Направление стратегии на согласование</a:t>
            </a:r>
            <a:endParaRPr lang="ru-RU" sz="1200" dirty="0">
              <a:solidFill>
                <a:schemeClr val="tx1"/>
              </a:solidFill>
            </a:endParaRPr>
          </a:p>
        </p:txBody>
      </p:sp>
      <p:sp>
        <p:nvSpPr>
          <p:cNvPr id="20" name="TextBox 19"/>
          <p:cNvSpPr txBox="1"/>
          <p:nvPr/>
        </p:nvSpPr>
        <p:spPr>
          <a:xfrm>
            <a:off x="2252133" y="5715857"/>
            <a:ext cx="1080419" cy="261610"/>
          </a:xfrm>
          <a:prstGeom prst="rect">
            <a:avLst/>
          </a:prstGeom>
          <a:noFill/>
        </p:spPr>
        <p:txBody>
          <a:bodyPr wrap="square" rtlCol="0">
            <a:spAutoFit/>
          </a:bodyPr>
          <a:lstStyle/>
          <a:p>
            <a:r>
              <a:rPr lang="ru-RU" sz="1100" i="1" dirty="0" smtClean="0">
                <a:solidFill>
                  <a:schemeClr val="bg1"/>
                </a:solidFill>
              </a:rPr>
              <a:t>апрель-май</a:t>
            </a:r>
            <a:r>
              <a:rPr lang="en-US" sz="1100" i="1" dirty="0" smtClean="0">
                <a:solidFill>
                  <a:schemeClr val="bg1"/>
                </a:solidFill>
              </a:rPr>
              <a:t>’</a:t>
            </a:r>
            <a:r>
              <a:rPr lang="ru-RU" sz="1100" i="1" dirty="0" smtClean="0">
                <a:solidFill>
                  <a:schemeClr val="bg1"/>
                </a:solidFill>
              </a:rPr>
              <a:t>21</a:t>
            </a:r>
            <a:endParaRPr lang="ru-RU" sz="1100" i="1" dirty="0">
              <a:solidFill>
                <a:schemeClr val="bg1"/>
              </a:solidFill>
            </a:endParaRPr>
          </a:p>
        </p:txBody>
      </p:sp>
      <p:sp>
        <p:nvSpPr>
          <p:cNvPr id="21" name="TextBox 20"/>
          <p:cNvSpPr txBox="1"/>
          <p:nvPr/>
        </p:nvSpPr>
        <p:spPr>
          <a:xfrm>
            <a:off x="6978795" y="5720948"/>
            <a:ext cx="878879" cy="261610"/>
          </a:xfrm>
          <a:prstGeom prst="rect">
            <a:avLst/>
          </a:prstGeom>
          <a:noFill/>
        </p:spPr>
        <p:txBody>
          <a:bodyPr wrap="square" rtlCol="0">
            <a:spAutoFit/>
          </a:bodyPr>
          <a:lstStyle/>
          <a:p>
            <a:r>
              <a:rPr lang="ru-RU" sz="1100" i="1" dirty="0" smtClean="0">
                <a:solidFill>
                  <a:schemeClr val="bg1"/>
                </a:solidFill>
              </a:rPr>
              <a:t>июнь</a:t>
            </a:r>
            <a:r>
              <a:rPr lang="en-US" sz="1100" i="1" dirty="0" smtClean="0">
                <a:solidFill>
                  <a:schemeClr val="bg1"/>
                </a:solidFill>
              </a:rPr>
              <a:t>’</a:t>
            </a:r>
            <a:r>
              <a:rPr lang="ru-RU" sz="1100" i="1" dirty="0" smtClean="0">
                <a:solidFill>
                  <a:schemeClr val="bg1"/>
                </a:solidFill>
              </a:rPr>
              <a:t>21</a:t>
            </a:r>
            <a:endParaRPr lang="ru-RU" sz="1100" i="1" dirty="0">
              <a:solidFill>
                <a:schemeClr val="bg1"/>
              </a:solidFill>
            </a:endParaRPr>
          </a:p>
        </p:txBody>
      </p:sp>
      <p:sp>
        <p:nvSpPr>
          <p:cNvPr id="22" name="TextBox 21"/>
          <p:cNvSpPr txBox="1"/>
          <p:nvPr/>
        </p:nvSpPr>
        <p:spPr>
          <a:xfrm>
            <a:off x="11092167" y="5715857"/>
            <a:ext cx="1037004" cy="261610"/>
          </a:xfrm>
          <a:prstGeom prst="rect">
            <a:avLst/>
          </a:prstGeom>
          <a:noFill/>
        </p:spPr>
        <p:txBody>
          <a:bodyPr wrap="square" rtlCol="0">
            <a:spAutoFit/>
          </a:bodyPr>
          <a:lstStyle/>
          <a:p>
            <a:r>
              <a:rPr lang="ru-RU" sz="1100" i="1" dirty="0" smtClean="0">
                <a:solidFill>
                  <a:schemeClr val="bg1"/>
                </a:solidFill>
              </a:rPr>
              <a:t>август</a:t>
            </a:r>
            <a:r>
              <a:rPr lang="en-US" sz="1100" i="1" dirty="0" smtClean="0">
                <a:solidFill>
                  <a:schemeClr val="bg1"/>
                </a:solidFill>
              </a:rPr>
              <a:t>’</a:t>
            </a:r>
            <a:r>
              <a:rPr lang="ru-RU" sz="1100" i="1" dirty="0" smtClean="0">
                <a:solidFill>
                  <a:schemeClr val="bg1"/>
                </a:solidFill>
              </a:rPr>
              <a:t>21</a:t>
            </a:r>
            <a:endParaRPr lang="ru-RU" sz="1100" i="1" dirty="0">
              <a:solidFill>
                <a:schemeClr val="bg1"/>
              </a:solidFill>
            </a:endParaRPr>
          </a:p>
        </p:txBody>
      </p:sp>
    </p:spTree>
    <p:extLst>
      <p:ext uri="{BB962C8B-B14F-4D97-AF65-F5344CB8AC3E}">
        <p14:creationId xmlns:p14="http://schemas.microsoft.com/office/powerpoint/2010/main" val="3332442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12192000" cy="6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Arial" panose="020B0604020202020204" pitchFamily="34" charset="0"/>
                <a:cs typeface="Arial" panose="020B0604020202020204" pitchFamily="34" charset="0"/>
              </a:rPr>
              <a:t>КАЛЕНДАРНЫЙ ГРАФИК</a:t>
            </a:r>
            <a:endParaRPr lang="ru-RU" sz="2800" b="1"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2"/>
          <a:srcRect l="708" t="19300" r="87871" b="14064"/>
          <a:stretch/>
        </p:blipFill>
        <p:spPr>
          <a:xfrm>
            <a:off x="753533" y="626533"/>
            <a:ext cx="2801016" cy="3257488"/>
          </a:xfrm>
          <a:prstGeom prst="rect">
            <a:avLst/>
          </a:prstGeom>
        </p:spPr>
      </p:pic>
      <p:pic>
        <p:nvPicPr>
          <p:cNvPr id="4" name="Рисунок 3"/>
          <p:cNvPicPr>
            <a:picLocks noChangeAspect="1"/>
          </p:cNvPicPr>
          <p:nvPr/>
        </p:nvPicPr>
        <p:blipFill rotWithShape="1">
          <a:blip r:embed="rId3"/>
          <a:srcRect l="653" t="19060" r="54514" b="18722"/>
          <a:stretch/>
        </p:blipFill>
        <p:spPr>
          <a:xfrm>
            <a:off x="753533" y="3949337"/>
            <a:ext cx="10947400" cy="2908663"/>
          </a:xfrm>
          <a:prstGeom prst="rect">
            <a:avLst/>
          </a:prstGeom>
        </p:spPr>
      </p:pic>
      <p:pic>
        <p:nvPicPr>
          <p:cNvPr id="7" name="Рисунок 6"/>
          <p:cNvPicPr>
            <a:picLocks noChangeAspect="1"/>
          </p:cNvPicPr>
          <p:nvPr/>
        </p:nvPicPr>
        <p:blipFill rotWithShape="1">
          <a:blip r:embed="rId2"/>
          <a:srcRect l="12097" t="19300" r="57970" b="14064"/>
          <a:stretch/>
        </p:blipFill>
        <p:spPr>
          <a:xfrm>
            <a:off x="3554549" y="626533"/>
            <a:ext cx="8146384" cy="3257488"/>
          </a:xfrm>
          <a:prstGeom prst="rect">
            <a:avLst/>
          </a:prstGeom>
        </p:spPr>
      </p:pic>
    </p:spTree>
    <p:extLst>
      <p:ext uri="{BB962C8B-B14F-4D97-AF65-F5344CB8AC3E}">
        <p14:creationId xmlns:p14="http://schemas.microsoft.com/office/powerpoint/2010/main" val="1421384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2718</Words>
  <Application>Microsoft Office PowerPoint</Application>
  <PresentationFormat>Широкоэкранный</PresentationFormat>
  <Paragraphs>382</Paragraphs>
  <Slides>28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28</vt:i4>
      </vt:variant>
    </vt:vector>
  </HeadingPairs>
  <TitlesOfParts>
    <vt:vector size="34" baseType="lpstr">
      <vt:lpstr>Arial</vt:lpstr>
      <vt:lpstr>Calibri</vt:lpstr>
      <vt:lpstr>Calibri Light</vt:lpstr>
      <vt:lpstr>Helvetica</vt:lpstr>
      <vt:lpstr>Wingdings</vt:lpstr>
      <vt:lpstr>Тема Office</vt:lpstr>
      <vt:lpstr>МЕТОДИЧЕСКИЕ РЕКОМЕНДАЦИИ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МЕТОДИЧЕСКИЕ РЕКОМЕНДАЦИИ</dc:title>
  <dc:creator>User</dc:creator>
  <cp:lastModifiedBy>Рожкова Марина Анатольевна</cp:lastModifiedBy>
  <cp:revision>16</cp:revision>
  <cp:lastPrinted>2021-03-14T22:29:18Z</cp:lastPrinted>
  <dcterms:modified xsi:type="dcterms:W3CDTF">2021-03-30T23:39:34Z</dcterms:modified>
</cp:coreProperties>
</file>