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6" r:id="rId2"/>
    <p:sldId id="363" r:id="rId3"/>
    <p:sldId id="357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64" r:id="rId14"/>
    <p:sldId id="375" r:id="rId15"/>
    <p:sldId id="376" r:id="rId16"/>
    <p:sldId id="377" r:id="rId17"/>
    <p:sldId id="378" r:id="rId18"/>
    <p:sldId id="379" r:id="rId19"/>
    <p:sldId id="365" r:id="rId20"/>
    <p:sldId id="380" r:id="rId21"/>
    <p:sldId id="321" r:id="rId22"/>
  </p:sldIdLst>
  <p:sldSz cx="12192000" cy="6858000"/>
  <p:notesSz cx="6797675" cy="9926638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840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  <p15:guide id="11" pos="22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.naumova" initials="a" lastIdx="0" clrIdx="0"/>
  <p:cmAuthor id="1" name="Чижова Анастасия" initials="ЧА" lastIdx="2" clrIdx="1">
    <p:extLst>
      <p:ext uri="{19B8F6BF-5375-455C-9EA6-DF929625EA0E}">
        <p15:presenceInfo xmlns:p15="http://schemas.microsoft.com/office/powerpoint/2012/main" userId="S-1-5-21-3072793402-1269328534-3041700628-10278" providerId="AD"/>
      </p:ext>
    </p:extLst>
  </p:cmAuthor>
  <p:cmAuthor id="2" name="Пользователь" initials="n/a" lastIdx="6" clrIdx="2">
    <p:extLst>
      <p:ext uri="{19B8F6BF-5375-455C-9EA6-DF929625EA0E}">
        <p15:presenceInfo xmlns:p15="http://schemas.microsoft.com/office/powerpoint/2012/main" userId="Пользователь" providerId="None"/>
      </p:ext>
    </p:extLst>
  </p:cmAuthor>
  <p:cmAuthor id="3" name="Anna Makarova" initials="AM" lastIdx="1" clrIdx="3">
    <p:extLst>
      <p:ext uri="{19B8F6BF-5375-455C-9EA6-DF929625EA0E}">
        <p15:presenceInfo xmlns:p15="http://schemas.microsoft.com/office/powerpoint/2012/main" userId="e77e4bba560e81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009999"/>
    <a:srgbClr val="666699"/>
    <a:srgbClr val="CC00CC"/>
    <a:srgbClr val="FF9900"/>
    <a:srgbClr val="FF6600"/>
    <a:srgbClr val="5DBEE9"/>
    <a:srgbClr val="73BAE8"/>
    <a:srgbClr val="007382"/>
    <a:srgbClr val="737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4087" autoAdjust="0"/>
  </p:normalViewPr>
  <p:slideViewPr>
    <p:cSldViewPr snapToGrid="0">
      <p:cViewPr varScale="1">
        <p:scale>
          <a:sx n="65" d="100"/>
          <a:sy n="65" d="100"/>
        </p:scale>
        <p:origin x="984" y="78"/>
      </p:cViewPr>
      <p:guideLst>
        <p:guide pos="3840"/>
        <p:guide orient="horz" pos="1512"/>
        <p:guide pos="2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8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E821C-EC60-4AF8-8C1A-99B9CD868A86}" type="datetimeFigureOut">
              <a:rPr lang="ru-RU" smtClean="0"/>
              <a:t>05.04.2021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500A1-7367-4D3D-9E19-DA1DAD187F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303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076C5-AE02-4E80-8BF0-306DA9874ABB}" type="datetimeFigureOut">
              <a:rPr lang="ru-RU" smtClean="0"/>
              <a:pPr/>
              <a:t>05.04.2021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FA2CA-7A95-4D15-A43A-B3B65824BA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245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4384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799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728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278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2591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017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1862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816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3727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2254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6202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94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268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392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5633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3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703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00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5516" y="512026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cxnSp>
        <p:nvCxnSpPr>
          <p:cNvPr id="24" name="Прямая соединительная линия 23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9791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901" r:id="rId2"/>
    <p:sldLayoutId id="2147483902" r:id="rId3"/>
    <p:sldLayoutId id="2147483903" r:id="rId4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powerbi.com/groups/me/reports/1854a7fa-f0bd-4d4f-a098-3b996995b146/ReportSection986c0de7294c25c1ddcb?pbi_source=PowerPoin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581890" y="2973741"/>
            <a:ext cx="11422875" cy="4800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Проекция жизненного пространства </a:t>
            </a: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smtClean="0"/>
              <a:t>ЭКОЛОГИЯ»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«Здоровые» условия жизни: чистые вода, воздух, </a:t>
            </a:r>
            <a:r>
              <a:rPr lang="ru-RU" dirty="0" smtClean="0"/>
              <a:t>земля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61" y="1097087"/>
            <a:ext cx="3856007" cy="20542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7450" y="1072547"/>
            <a:ext cx="3948134" cy="21033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9881" y="1103317"/>
            <a:ext cx="3890377" cy="20725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7450" y="3512251"/>
            <a:ext cx="3948134" cy="21033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9881" y="3566454"/>
            <a:ext cx="3890377" cy="19949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452" y="3498710"/>
            <a:ext cx="3910216" cy="206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39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«Здоровые» условия жизни: чистые вода, воздух, </a:t>
            </a:r>
            <a:r>
              <a:rPr lang="ru-RU" dirty="0" smtClean="0"/>
              <a:t>земля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5052" y="1134106"/>
            <a:ext cx="3938954" cy="20984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721" y="3640347"/>
            <a:ext cx="4622528" cy="24625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1345" y="1116854"/>
            <a:ext cx="3971338" cy="21156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56" y="1116854"/>
            <a:ext cx="3915163" cy="20857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902" y="3640347"/>
            <a:ext cx="4622529" cy="246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">
            <a:hlinkClick r:id="rId3"/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49" b="62807"/>
          <a:stretch/>
        </p:blipFill>
        <p:spPr>
          <a:xfrm>
            <a:off x="84364" y="1395884"/>
            <a:ext cx="12020550" cy="230043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96232" y="4112240"/>
            <a:ext cx="6459229" cy="16592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000" dirty="0" smtClean="0">
                <a:solidFill>
                  <a:srgbClr val="000000"/>
                </a:solidFill>
              </a:rPr>
              <a:t>Наибольшую проблему для региона по мнению респондентов представляет ситуация с утилизацией отходов. 82% ответивших оценивают ее ниже среднего уровня (53% дали худшую оценку).</a:t>
            </a:r>
          </a:p>
          <a:p>
            <a:endParaRPr lang="ru-RU" sz="1000" dirty="0">
              <a:solidFill>
                <a:srgbClr val="000000"/>
              </a:solidFill>
            </a:endParaRPr>
          </a:p>
          <a:p>
            <a:r>
              <a:rPr lang="ru-RU" sz="1000" dirty="0" smtClean="0">
                <a:solidFill>
                  <a:srgbClr val="000000"/>
                </a:solidFill>
              </a:rPr>
              <a:t>Среди респондентов в возрасте старше 65 лет худшую оценку утилизации отходов дали 43%, то среди респондентов до 25 лет этот показатель составил 54%.</a:t>
            </a:r>
          </a:p>
          <a:p>
            <a:endParaRPr lang="ru-RU" sz="1000" dirty="0">
              <a:solidFill>
                <a:srgbClr val="000000"/>
              </a:solidFill>
            </a:endParaRPr>
          </a:p>
          <a:p>
            <a:r>
              <a:rPr lang="ru-RU" sz="1000" dirty="0" smtClean="0">
                <a:solidFill>
                  <a:srgbClr val="000000"/>
                </a:solidFill>
              </a:rPr>
              <a:t>Большую озабоченность ситуацией с утилизацией отходов по сравнению с уровнем по всей выборке проявили как респонденты с доходом до 35 тыс. руб. (56% дали худшую оценку), так и респонденты с доходом свыше 120 тыс. руб. (61%).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Качество окружающей </a:t>
            </a:r>
            <a:r>
              <a:rPr lang="ru-RU" dirty="0" smtClean="0"/>
              <a:t>среды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27093" y="879335"/>
            <a:ext cx="6955571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населения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360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ЭКОЛОГИЯ: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«БИЗНЕС»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677965"/>
              </p:ext>
            </p:extLst>
          </p:nvPr>
        </p:nvGraphicFramePr>
        <p:xfrm>
          <a:off x="151038" y="1305688"/>
          <a:ext cx="11887200" cy="158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5332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551868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Повышение </a:t>
                      </a:r>
                      <a:r>
                        <a:rPr lang="ru-RU" sz="90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ресурсоэффективности</a:t>
                      </a: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деятельности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Потребление </a:t>
                      </a:r>
                      <a:r>
                        <a:rPr lang="ru-RU" sz="90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ээ</a:t>
                      </a: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м2 в сегменте «торговля и офисы»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Потребление </a:t>
                      </a:r>
                      <a:r>
                        <a:rPr lang="ru-RU" sz="90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ээ</a:t>
                      </a: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м2 в сегменте «производственные объекты»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Снижение доли расходов бизнеса на ресурсы 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646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Повышение </a:t>
            </a:r>
            <a:r>
              <a:rPr lang="ru-RU" dirty="0" err="1"/>
              <a:t>ресурсоэффективности</a:t>
            </a:r>
            <a:r>
              <a:rPr lang="ru-RU" dirty="0"/>
              <a:t> деятельности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39" y="1000658"/>
            <a:ext cx="4838190" cy="26830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2611" y="1061049"/>
            <a:ext cx="4729292" cy="26226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539" y="3840323"/>
            <a:ext cx="4838190" cy="268308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2611" y="3802073"/>
            <a:ext cx="4729292" cy="262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79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Повышение </a:t>
            </a:r>
            <a:r>
              <a:rPr lang="ru-RU" dirty="0" err="1"/>
              <a:t>ресурсоэффективности</a:t>
            </a:r>
            <a:r>
              <a:rPr lang="ru-RU" dirty="0"/>
              <a:t> деятельности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431" y="1086929"/>
            <a:ext cx="4862870" cy="26967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0858" y="1086929"/>
            <a:ext cx="4680485" cy="25879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431" y="3927911"/>
            <a:ext cx="4862870" cy="26967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4832" y="3783699"/>
            <a:ext cx="4796987" cy="26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3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Повышение </a:t>
            </a:r>
            <a:r>
              <a:rPr lang="ru-RU" dirty="0" err="1"/>
              <a:t>ресурсоэффективности</a:t>
            </a:r>
            <a:r>
              <a:rPr lang="ru-RU" dirty="0"/>
              <a:t> деятельности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32" y="1009289"/>
            <a:ext cx="4872695" cy="27022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5306" y="1009289"/>
            <a:ext cx="4872695" cy="27022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432" y="3778079"/>
            <a:ext cx="4933080" cy="27357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5306" y="3778079"/>
            <a:ext cx="4822675" cy="267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3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Повышение </a:t>
            </a:r>
            <a:r>
              <a:rPr lang="ru-RU" dirty="0" err="1"/>
              <a:t>ресурсоэффективности</a:t>
            </a:r>
            <a:r>
              <a:rPr lang="ru-RU" dirty="0"/>
              <a:t> деятельности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34" y="1035170"/>
            <a:ext cx="5145866" cy="28537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6755" y="1035170"/>
            <a:ext cx="4804580" cy="26830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534" y="3888879"/>
            <a:ext cx="5145866" cy="27165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6755" y="3810700"/>
            <a:ext cx="4804580" cy="266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65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Повышение </a:t>
            </a:r>
            <a:r>
              <a:rPr lang="ru-RU" dirty="0" err="1"/>
              <a:t>ресурсоэффективности</a:t>
            </a:r>
            <a:r>
              <a:rPr lang="ru-RU" dirty="0"/>
              <a:t> деятельности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97" y="1042233"/>
            <a:ext cx="4114800" cy="22819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9697" y="1034240"/>
            <a:ext cx="4044232" cy="22427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929" y="1134165"/>
            <a:ext cx="3906537" cy="2166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97" y="3526870"/>
            <a:ext cx="4467254" cy="2477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2409" y="3526870"/>
            <a:ext cx="4511517" cy="250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9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ЭКОЛОГИЯ: </a:t>
            </a:r>
            <a:r>
              <a:rPr lang="ru-RU" dirty="0" err="1"/>
              <a:t>стейкхолдер</a:t>
            </a:r>
            <a:r>
              <a:rPr lang="ru-RU" dirty="0"/>
              <a:t> «БУДУЩИЕ </a:t>
            </a:r>
            <a:r>
              <a:rPr lang="ru-RU" dirty="0" smtClean="0"/>
              <a:t>ПОКОЛЕНИЯ»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438949"/>
              </p:ext>
            </p:extLst>
          </p:nvPr>
        </p:nvGraphicFramePr>
        <p:xfrm>
          <a:off x="180109" y="1264125"/>
          <a:ext cx="12011891" cy="194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80807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631084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Сбалансированное развитие экологии и экономики: сохранение и восстановление природных ресурсов, безопасная среда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объемов и уровня загрязнения ресурсов (леса, </a:t>
                      </a:r>
                      <a:r>
                        <a:rPr lang="ru-RU" sz="90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аквакультура</a:t>
                      </a: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почва)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биоразнообразия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Экологическое воздействие (Глобальных гектаров на душу населения)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предприятий использующих возобновляемые ресурсы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ветеринарной безопасности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0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Модель </a:t>
            </a:r>
            <a:r>
              <a:rPr lang="ru-RU" dirty="0" smtClean="0"/>
              <a:t>жизненного </a:t>
            </a:r>
            <a:r>
              <a:rPr lang="ru-RU" dirty="0"/>
              <a:t>пространства для стратегического управления Камчатского края </a:t>
            </a:r>
            <a:endParaRPr lang="en-US" dirty="0"/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FC11159A-A684-4920-810A-0F5CB0A4A1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793" y="1680825"/>
          <a:ext cx="2912637" cy="39553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12637">
                  <a:extLst>
                    <a:ext uri="{9D8B030D-6E8A-4147-A177-3AD203B41FA5}">
                      <a16:colId xmlns:a16="http://schemas.microsoft.com/office/drawing/2014/main" val="917334412"/>
                    </a:ext>
                  </a:extLst>
                </a:gridCol>
              </a:tblGrid>
              <a:tr h="131843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1"/>
                          </a:solidFill>
                        </a:rPr>
                        <a:t>ЧЕЛОВЕК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816567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БИЗНЕС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039502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БУДУЩИЕ ПОКОЛЕНИЯ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050336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4574066" y="1059756"/>
            <a:ext cx="5271701" cy="5508001"/>
            <a:chOff x="3387417" y="1218875"/>
            <a:chExt cx="4327404" cy="4521373"/>
          </a:xfrm>
        </p:grpSpPr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CD3AF90E-B6BA-4F45-94D5-4ACF06B40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3498" y="1800879"/>
              <a:ext cx="3887907" cy="3371254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C0784B84-030B-C540-BFE8-1F7E6EFD36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937" y="2037114"/>
              <a:ext cx="3343028" cy="2898783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5" name="Шестиугольник 14">
              <a:extLst>
                <a:ext uri="{FF2B5EF4-FFF2-40B4-BE49-F238E27FC236}">
                  <a16:creationId xmlns:a16="http://schemas.microsoft.com/office/drawing/2014/main" id="{875D0F49-18E3-CF4D-9864-8AE85598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4463" y="210747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CC00CC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Образование и развитие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F97F6A3C-638A-1148-BDCA-1E4E5F354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121887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66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1. </a:t>
              </a:r>
              <a:r>
                <a:rPr kumimoji="0" lang="ru-RU" sz="1000" b="1" i="0" u="none" strike="noStrike" cap="none" spc="0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Сильная Экономика</a:t>
              </a:r>
              <a:endParaRPr kumimoji="0" lang="en-GB" sz="1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5A950E00-E5F4-0A43-BCD5-C0E7E98C68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7417" y="2075668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99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Справедливое общество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89B6152-5847-2642-A736-693526C50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62747" y="383285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99CC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5.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Экология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FD9DB295-7044-264D-9908-EA141DDB0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9483" y="387508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6666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3.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Здоровье и активное долголетие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774DADD0-E3BE-8745-A7C6-71FC7DA7D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460401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0099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4. Комфортная среда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E3E31916-020B-A64E-BD5D-DDCDEDDA1721}"/>
                </a:ext>
              </a:extLst>
            </p:cNvPr>
            <p:cNvGrpSpPr/>
            <p:nvPr/>
          </p:nvGrpSpPr>
          <p:grpSpPr>
            <a:xfrm>
              <a:off x="5167774" y="4257006"/>
              <a:ext cx="756000" cy="655538"/>
              <a:chOff x="5779889" y="4530414"/>
              <a:chExt cx="756000" cy="655538"/>
            </a:xfrm>
          </p:grpSpPr>
          <p:sp>
            <p:nvSpPr>
              <p:cNvPr id="38" name="Шестиугольник 37">
                <a:extLst>
                  <a:ext uri="{FF2B5EF4-FFF2-40B4-BE49-F238E27FC236}">
                    <a16:creationId xmlns:a16="http://schemas.microsoft.com/office/drawing/2014/main" id="{627FBF4D-37A6-1641-BC0F-52D60CE3D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9889" y="4530414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C96EC0E9-9AFF-0E45-9793-FB24A0BC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3889" y="4624183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24DB5575-4D66-144B-B1A9-35A90E7C340B}"/>
                </a:ext>
              </a:extLst>
            </p:cNvPr>
            <p:cNvGrpSpPr/>
            <p:nvPr/>
          </p:nvGrpSpPr>
          <p:grpSpPr>
            <a:xfrm>
              <a:off x="6095912" y="2697394"/>
              <a:ext cx="756000" cy="655538"/>
              <a:chOff x="6683793" y="2155818"/>
              <a:chExt cx="756000" cy="655538"/>
            </a:xfrm>
          </p:grpSpPr>
          <p:sp>
            <p:nvSpPr>
              <p:cNvPr id="36" name="Шестиугольник 35">
                <a:extLst>
                  <a:ext uri="{FF2B5EF4-FFF2-40B4-BE49-F238E27FC236}">
                    <a16:creationId xmlns:a16="http://schemas.microsoft.com/office/drawing/2014/main" id="{3108B6D2-D50F-3047-A7E9-03E6A6D44E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3793" y="215581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802439F3-BE1C-BF40-9EE8-EE78595DA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7792" y="2249587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83A8BDB7-2210-3A49-9602-4A1BBDEBA9F1}"/>
                </a:ext>
              </a:extLst>
            </p:cNvPr>
            <p:cNvGrpSpPr/>
            <p:nvPr/>
          </p:nvGrpSpPr>
          <p:grpSpPr>
            <a:xfrm>
              <a:off x="6071577" y="3772874"/>
              <a:ext cx="756000" cy="655538"/>
              <a:chOff x="6556409" y="3977512"/>
              <a:chExt cx="756000" cy="655538"/>
            </a:xfrm>
          </p:grpSpPr>
          <p:sp>
            <p:nvSpPr>
              <p:cNvPr id="34" name="Шестиугольник 33">
                <a:extLst>
                  <a:ext uri="{FF2B5EF4-FFF2-40B4-BE49-F238E27FC236}">
                    <a16:creationId xmlns:a16="http://schemas.microsoft.com/office/drawing/2014/main" id="{ADD5A27D-560C-034C-9AA0-BC9A97D978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6409" y="3977512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FF78F137-12A5-0B4A-9129-585766C84C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406" y="4071282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49CE65DB-486C-D14D-8417-D37968F2DD65}"/>
                </a:ext>
              </a:extLst>
            </p:cNvPr>
            <p:cNvGrpSpPr/>
            <p:nvPr/>
          </p:nvGrpSpPr>
          <p:grpSpPr>
            <a:xfrm>
              <a:off x="4239994" y="3766547"/>
              <a:ext cx="756000" cy="655538"/>
              <a:chOff x="4826020" y="4774658"/>
              <a:chExt cx="756000" cy="655538"/>
            </a:xfrm>
          </p:grpSpPr>
          <p:sp>
            <p:nvSpPr>
              <p:cNvPr id="32" name="Шестиугольник 31">
                <a:extLst>
                  <a:ext uri="{FF2B5EF4-FFF2-40B4-BE49-F238E27FC236}">
                    <a16:creationId xmlns:a16="http://schemas.microsoft.com/office/drawing/2014/main" id="{63B7A705-0862-694A-9B8A-2B020DED2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26020" y="477465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6578EE18-626E-5844-9A5B-58660A886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0017" y="4868428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EC8C8970-7E44-3E4C-950A-E6EF29013411}"/>
                </a:ext>
              </a:extLst>
            </p:cNvPr>
            <p:cNvGrpSpPr/>
            <p:nvPr/>
          </p:nvGrpSpPr>
          <p:grpSpPr>
            <a:xfrm>
              <a:off x="4269057" y="2684459"/>
              <a:ext cx="756000" cy="655538"/>
              <a:chOff x="4955371" y="2977001"/>
              <a:chExt cx="756000" cy="655538"/>
            </a:xfrm>
          </p:grpSpPr>
          <p:sp>
            <p:nvSpPr>
              <p:cNvPr id="30" name="Шестиугольник 29">
                <a:extLst>
                  <a:ext uri="{FF2B5EF4-FFF2-40B4-BE49-F238E27FC236}">
                    <a16:creationId xmlns:a16="http://schemas.microsoft.com/office/drawing/2014/main" id="{025E6F84-1492-3D4E-913E-FCEED6764E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5371" y="2977001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1" name="Рисунок 30">
                <a:extLst>
                  <a:ext uri="{FF2B5EF4-FFF2-40B4-BE49-F238E27FC236}">
                    <a16:creationId xmlns:a16="http://schemas.microsoft.com/office/drawing/2014/main" id="{2055C42C-ADC8-E147-8DC9-F9BE639D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368" y="3070770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BEF7E99-9A05-7743-9432-FA06F2EC71A8}"/>
                </a:ext>
              </a:extLst>
            </p:cNvPr>
            <p:cNvGrpSpPr/>
            <p:nvPr/>
          </p:nvGrpSpPr>
          <p:grpSpPr>
            <a:xfrm>
              <a:off x="5159451" y="2109601"/>
              <a:ext cx="756000" cy="655538"/>
              <a:chOff x="5794022" y="2120637"/>
              <a:chExt cx="756000" cy="655538"/>
            </a:xfrm>
          </p:grpSpPr>
          <p:sp>
            <p:nvSpPr>
              <p:cNvPr id="28" name="Шестиугольник 27">
                <a:extLst>
                  <a:ext uri="{FF2B5EF4-FFF2-40B4-BE49-F238E27FC236}">
                    <a16:creationId xmlns:a16="http://schemas.microsoft.com/office/drawing/2014/main" id="{CEC019D6-2D83-0147-BA77-4D97633454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4022" y="2120637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29" name="Рисунок 28">
                <a:extLst>
                  <a:ext uri="{FF2B5EF4-FFF2-40B4-BE49-F238E27FC236}">
                    <a16:creationId xmlns:a16="http://schemas.microsoft.com/office/drawing/2014/main" id="{A428F1EF-BDD9-7643-9565-3E38C6F92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022" y="2214406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40061" b="11064"/>
            <a:stretch/>
          </p:blipFill>
          <p:spPr>
            <a:xfrm>
              <a:off x="5031649" y="2814443"/>
              <a:ext cx="1154961" cy="1403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06416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>
          <a:xfrm>
            <a:off x="5516" y="370936"/>
            <a:ext cx="12192002" cy="571781"/>
          </a:xfrm>
        </p:spPr>
        <p:txBody>
          <a:bodyPr/>
          <a:lstStyle/>
          <a:p>
            <a:r>
              <a:rPr lang="ru-RU" dirty="0"/>
              <a:t>Сбалансированное развитие экологии и экономики: сохранение и восстановление природных ресурсов, безопасная среда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73" y="1068730"/>
            <a:ext cx="5312644" cy="29461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4921" y="1068730"/>
            <a:ext cx="5312644" cy="29461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2106" y="4140941"/>
            <a:ext cx="4553518" cy="252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3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ЭКОЛОГИЯ: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«ЧЕЛОВЕК»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857318"/>
              </p:ext>
            </p:extLst>
          </p:nvPr>
        </p:nvGraphicFramePr>
        <p:xfrm>
          <a:off x="164892" y="1513507"/>
          <a:ext cx="11859491" cy="276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5226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534265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«Здоровые» условия жизни: чистые вода, воздух, земля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 / домохозяйств, обеспеченного питьевой водой, отвечающей санитарным нормам 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</a:t>
                      </a:r>
                      <a:r>
                        <a:rPr lang="ru-RU" sz="9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Nox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деградации и загрязнения земель населенных территорий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заболеваний, связанных с загрязненностью воздуха / воды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Доступность инструментов сохранения окружающей среды в повседневной жизни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внедрения раздельного сбора мусора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внедрения энергосберегающих технологий в ЖКХ: потребление </a:t>
                      </a:r>
                      <a:r>
                        <a:rPr lang="ru-RU" sz="9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ээ</a:t>
                      </a: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домохозяйство (жилые районы)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099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0545" y="1081957"/>
            <a:ext cx="7405525" cy="2594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Статистические показатели, характеризующие «здоровые» условия жизни, демонстрируют хороший уровень Камчатского края по показателям обеспеченности населения качественной питьевой водой, доле проб почвы, не соответствующих гигиеническим нормативам; выбросы загрязняющих атмосферу веществ от стационарных источников в расчете на одного жителя соответствуют общероссийским.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Данный уровень требует усилий по поддержанию хорошего уровня и недопущения ухудшения сводных показателей экологического состояния (место Камчатского края в Национальном экологическом рейтинге существенно снизилось: с 35 места летом 2019г.  до 44 места осенью 2020г. (расшифровка рейтинга по Камчатскому краю см. на следующем слайде)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97" y="993610"/>
            <a:ext cx="4454148" cy="1858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0545" y="3926058"/>
            <a:ext cx="3491346" cy="26502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3491" y="3926057"/>
            <a:ext cx="3727797" cy="26502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67" y="2923409"/>
            <a:ext cx="4436977" cy="1875989"/>
          </a:xfrm>
          <a:prstGeom prst="rect">
            <a:avLst/>
          </a:prstGeom>
        </p:spPr>
      </p:pic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«Здоровые» условия жизни: чистые вода, воздух, </a:t>
            </a:r>
            <a:r>
              <a:rPr lang="ru-RU" dirty="0" smtClean="0"/>
              <a:t>земля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768" y="4870435"/>
            <a:ext cx="4410575" cy="179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8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105649" y="1034550"/>
            <a:ext cx="4943475" cy="3373202"/>
            <a:chOff x="5137377" y="1041569"/>
            <a:chExt cx="7053262" cy="3819927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37377" y="1041569"/>
              <a:ext cx="7053262" cy="2149306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68843" y="3171825"/>
              <a:ext cx="6990330" cy="1689671"/>
            </a:xfrm>
            <a:prstGeom prst="rect">
              <a:avLst/>
            </a:prstGeom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034550"/>
            <a:ext cx="6115050" cy="36473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475" y="4623597"/>
            <a:ext cx="5943599" cy="20119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315200" y="6058050"/>
            <a:ext cx="451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</a:rPr>
              <a:t>Источник: портал Национального экологического рейтинга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https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://greenpatrol.ru/ru/regiony/kamchatskiy-kray</a:t>
            </a:r>
            <a:endParaRPr lang="ru-RU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Национальный экологический </a:t>
            </a:r>
            <a:r>
              <a:rPr lang="ru-RU" dirty="0" smtClean="0"/>
              <a:t>рейтинг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925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«Здоровые» условия жизни: чистые вода, воздух, </a:t>
            </a:r>
            <a:r>
              <a:rPr lang="ru-RU" dirty="0" smtClean="0"/>
              <a:t>земля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60" y="1108460"/>
            <a:ext cx="5148741" cy="26101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656" y="1027462"/>
            <a:ext cx="5042735" cy="26911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396" y="3884328"/>
            <a:ext cx="5045224" cy="26026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9655" y="3884327"/>
            <a:ext cx="5042735" cy="260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53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«Здоровые» условия жизни: чистые вода, воздух, </a:t>
            </a:r>
            <a:r>
              <a:rPr lang="ru-RU" dirty="0" smtClean="0"/>
              <a:t>земля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81" y="1129078"/>
            <a:ext cx="4855442" cy="25047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9916" y="1086928"/>
            <a:ext cx="4937149" cy="25469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781" y="3820231"/>
            <a:ext cx="4889948" cy="252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6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«Здоровые» условия жизни: чистые вода, воздух, </a:t>
            </a:r>
            <a:r>
              <a:rPr lang="ru-RU" dirty="0" smtClean="0"/>
              <a:t>земля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27" y="1032075"/>
            <a:ext cx="5191592" cy="27657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310" y="1069674"/>
            <a:ext cx="5201978" cy="2771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327" y="3806460"/>
            <a:ext cx="5226378" cy="27842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0310" y="3921351"/>
            <a:ext cx="5201978" cy="266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5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«Здоровые» условия жизни: чистые вода, воздух, </a:t>
            </a:r>
            <a:r>
              <a:rPr lang="ru-RU" dirty="0" smtClean="0"/>
              <a:t>земля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51" y="1149076"/>
            <a:ext cx="4907201" cy="26142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043" y="1216324"/>
            <a:ext cx="4780970" cy="254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01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 160317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a:spPr>
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000" dirty="0" err="1" smtClean="0">
            <a:solidFill>
              <a:srgbClr val="000000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Регион Sky 191007" id="{F8CBA59A-2F34-4784-9232-447A37059641}" vid="{AB5DACB5-F67D-43B3-9C27-4ECCDC68AA7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СГУ Регион Sky 191007</Template>
  <TotalTime>9219</TotalTime>
  <Words>605</Words>
  <Application>Microsoft Office PowerPoint</Application>
  <PresentationFormat>Широкоэкранный</PresentationFormat>
  <Paragraphs>77</Paragraphs>
  <Slides>21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Helvetica</vt:lpstr>
      <vt:lpstr>Wingdings</vt:lpstr>
      <vt:lpstr>Шаблон презентации 160317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763</cp:revision>
  <cp:lastPrinted>2019-07-15T09:25:10Z</cp:lastPrinted>
  <dcterms:created xsi:type="dcterms:W3CDTF">2020-09-24T09:59:49Z</dcterms:created>
  <dcterms:modified xsi:type="dcterms:W3CDTF">2021-04-04T23:07:50Z</dcterms:modified>
</cp:coreProperties>
</file>