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76" r:id="rId2"/>
    <p:sldId id="356" r:id="rId3"/>
    <p:sldId id="353" r:id="rId4"/>
    <p:sldId id="357" r:id="rId5"/>
    <p:sldId id="358" r:id="rId6"/>
    <p:sldId id="359" r:id="rId7"/>
    <p:sldId id="360" r:id="rId8"/>
    <p:sldId id="354" r:id="rId9"/>
    <p:sldId id="361" r:id="rId10"/>
    <p:sldId id="362" r:id="rId11"/>
    <p:sldId id="363" r:id="rId12"/>
    <p:sldId id="364" r:id="rId13"/>
    <p:sldId id="355" r:id="rId14"/>
    <p:sldId id="365" r:id="rId15"/>
    <p:sldId id="366" r:id="rId16"/>
    <p:sldId id="367" r:id="rId17"/>
    <p:sldId id="368" r:id="rId18"/>
    <p:sldId id="321" r:id="rId19"/>
  </p:sldIdLst>
  <p:sldSz cx="12192000" cy="6858000"/>
  <p:notesSz cx="6797675" cy="9926638"/>
  <p:defaultTextStyle>
    <a:defPPr>
      <a:defRPr lang="ru-RU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5" pos="3840" userDrawn="1">
          <p15:clr>
            <a:srgbClr val="A4A3A4"/>
          </p15:clr>
        </p15:guide>
        <p15:guide id="10" orient="horz" pos="1512" userDrawn="1">
          <p15:clr>
            <a:srgbClr val="A4A3A4"/>
          </p15:clr>
        </p15:guide>
        <p15:guide id="11" pos="220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.naumova" initials="a" lastIdx="0" clrIdx="0"/>
  <p:cmAuthor id="1" name="Чижова Анастасия" initials="ЧА" lastIdx="2" clrIdx="1">
    <p:extLst>
      <p:ext uri="{19B8F6BF-5375-455C-9EA6-DF929625EA0E}">
        <p15:presenceInfo xmlns:p15="http://schemas.microsoft.com/office/powerpoint/2012/main" userId="S-1-5-21-3072793402-1269328534-3041700628-10278" providerId="AD"/>
      </p:ext>
    </p:extLst>
  </p:cmAuthor>
  <p:cmAuthor id="2" name="Пользователь" initials="n/a" lastIdx="6" clrIdx="2">
    <p:extLst>
      <p:ext uri="{19B8F6BF-5375-455C-9EA6-DF929625EA0E}">
        <p15:presenceInfo xmlns:p15="http://schemas.microsoft.com/office/powerpoint/2012/main" userId="Пользователь" providerId="None"/>
      </p:ext>
    </p:extLst>
  </p:cmAuthor>
  <p:cmAuthor id="3" name="Anna Makarova" initials="AM" lastIdx="1" clrIdx="3">
    <p:extLst>
      <p:ext uri="{19B8F6BF-5375-455C-9EA6-DF929625EA0E}">
        <p15:presenceInfo xmlns:p15="http://schemas.microsoft.com/office/powerpoint/2012/main" userId="e77e4bba560e813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CC"/>
    <a:srgbClr val="009999"/>
    <a:srgbClr val="FF9900"/>
    <a:srgbClr val="99CC00"/>
    <a:srgbClr val="666699"/>
    <a:srgbClr val="FF6600"/>
    <a:srgbClr val="5DBEE9"/>
    <a:srgbClr val="73BAE8"/>
    <a:srgbClr val="007382"/>
    <a:srgbClr val="737C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1EBBBCC-DAD2-459C-BE2E-F6DE35CF9A28}" styleName="Темный стиль 2 —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B9631B5-78F2-41C9-869B-9F39066F8104}" styleName="Средний стиль 3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08" autoAdjust="0"/>
    <p:restoredTop sz="94939" autoAdjust="0"/>
  </p:normalViewPr>
  <p:slideViewPr>
    <p:cSldViewPr snapToGrid="0">
      <p:cViewPr varScale="1">
        <p:scale>
          <a:sx n="66" d="100"/>
          <a:sy n="66" d="100"/>
        </p:scale>
        <p:origin x="948" y="60"/>
      </p:cViewPr>
      <p:guideLst>
        <p:guide pos="3840"/>
        <p:guide orient="horz" pos="1512"/>
        <p:guide pos="220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286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5E821C-EC60-4AF8-8C1A-99B9CD868A86}" type="datetimeFigureOut">
              <a:rPr lang="ru-RU" smtClean="0"/>
              <a:t>05.04.2021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E500A1-7367-4D3D-9E19-DA1DAD187F9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43036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D076C5-AE02-4E80-8BF0-306DA9874ABB}" type="datetimeFigureOut">
              <a:rPr lang="ru-RU" smtClean="0"/>
              <a:pPr/>
              <a:t>05.04.2021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9FA2CA-7A95-4D15-A43A-B3B65824BA0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7245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FA2CA-7A95-4D15-A43A-B3B65824BA01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13239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FA2CA-7A95-4D15-A43A-B3B65824BA01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1277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FA2CA-7A95-4D15-A43A-B3B65824BA01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29463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FA2CA-7A95-4D15-A43A-B3B65824BA01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1389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FA2CA-7A95-4D15-A43A-B3B65824BA01}" type="slidenum">
              <a:rPr lang="ru-RU" smtClean="0"/>
              <a:pPr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11117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FA2CA-7A95-4D15-A43A-B3B65824BA01}" type="slidenum">
              <a:rPr lang="ru-RU" smtClean="0"/>
              <a:pPr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26759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FA2CA-7A95-4D15-A43A-B3B65824BA01}" type="slidenum">
              <a:rPr lang="ru-RU" smtClean="0"/>
              <a:pPr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22014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FA2CA-7A95-4D15-A43A-B3B65824BA01}" type="slidenum">
              <a:rPr lang="ru-RU" smtClean="0"/>
              <a:pPr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52588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7_Титульный слайд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Рисунок 5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235" name="Freeform 101"/>
          <p:cNvSpPr>
            <a:spLocks noEditPoints="1"/>
          </p:cNvSpPr>
          <p:nvPr/>
        </p:nvSpPr>
        <p:spPr bwMode="auto">
          <a:xfrm>
            <a:off x="6342036" y="3822357"/>
            <a:ext cx="192000" cy="192000"/>
          </a:xfrm>
          <a:custGeom>
            <a:avLst/>
            <a:gdLst>
              <a:gd name="T0" fmla="*/ 239 w 477"/>
              <a:gd name="T1" fmla="*/ 53 h 477"/>
              <a:gd name="T2" fmla="*/ 424 w 477"/>
              <a:gd name="T3" fmla="*/ 238 h 477"/>
              <a:gd name="T4" fmla="*/ 239 w 477"/>
              <a:gd name="T5" fmla="*/ 424 h 477"/>
              <a:gd name="T6" fmla="*/ 53 w 477"/>
              <a:gd name="T7" fmla="*/ 238 h 477"/>
              <a:gd name="T8" fmla="*/ 239 w 477"/>
              <a:gd name="T9" fmla="*/ 53 h 477"/>
              <a:gd name="T10" fmla="*/ 239 w 477"/>
              <a:gd name="T11" fmla="*/ 0 h 477"/>
              <a:gd name="T12" fmla="*/ 0 w 477"/>
              <a:gd name="T13" fmla="*/ 238 h 477"/>
              <a:gd name="T14" fmla="*/ 239 w 477"/>
              <a:gd name="T15" fmla="*/ 477 h 477"/>
              <a:gd name="T16" fmla="*/ 477 w 477"/>
              <a:gd name="T17" fmla="*/ 238 h 477"/>
              <a:gd name="T18" fmla="*/ 239 w 477"/>
              <a:gd name="T19" fmla="*/ 0 h 477"/>
              <a:gd name="T20" fmla="*/ 349 w 477"/>
              <a:gd name="T21" fmla="*/ 128 h 477"/>
              <a:gd name="T22" fmla="*/ 336 w 477"/>
              <a:gd name="T23" fmla="*/ 124 h 477"/>
              <a:gd name="T24" fmla="*/ 179 w 477"/>
              <a:gd name="T25" fmla="*/ 170 h 477"/>
              <a:gd name="T26" fmla="*/ 170 w 477"/>
              <a:gd name="T27" fmla="*/ 179 h 477"/>
              <a:gd name="T28" fmla="*/ 125 w 477"/>
              <a:gd name="T29" fmla="*/ 336 h 477"/>
              <a:gd name="T30" fmla="*/ 128 w 477"/>
              <a:gd name="T31" fmla="*/ 349 h 477"/>
              <a:gd name="T32" fmla="*/ 137 w 477"/>
              <a:gd name="T33" fmla="*/ 353 h 477"/>
              <a:gd name="T34" fmla="*/ 141 w 477"/>
              <a:gd name="T35" fmla="*/ 352 h 477"/>
              <a:gd name="T36" fmla="*/ 298 w 477"/>
              <a:gd name="T37" fmla="*/ 307 h 477"/>
              <a:gd name="T38" fmla="*/ 307 w 477"/>
              <a:gd name="T39" fmla="*/ 298 h 477"/>
              <a:gd name="T40" fmla="*/ 353 w 477"/>
              <a:gd name="T41" fmla="*/ 141 h 477"/>
              <a:gd name="T42" fmla="*/ 349 w 477"/>
              <a:gd name="T43" fmla="*/ 128 h 477"/>
              <a:gd name="T44" fmla="*/ 156 w 477"/>
              <a:gd name="T45" fmla="*/ 320 h 477"/>
              <a:gd name="T46" fmla="*/ 193 w 477"/>
              <a:gd name="T47" fmla="*/ 193 h 477"/>
              <a:gd name="T48" fmla="*/ 284 w 477"/>
              <a:gd name="T49" fmla="*/ 284 h 477"/>
              <a:gd name="T50" fmla="*/ 156 w 477"/>
              <a:gd name="T51" fmla="*/ 320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77" h="477">
                <a:moveTo>
                  <a:pt x="239" y="53"/>
                </a:moveTo>
                <a:cubicBezTo>
                  <a:pt x="341" y="53"/>
                  <a:pt x="424" y="136"/>
                  <a:pt x="424" y="238"/>
                </a:cubicBezTo>
                <a:cubicBezTo>
                  <a:pt x="424" y="341"/>
                  <a:pt x="341" y="424"/>
                  <a:pt x="239" y="424"/>
                </a:cubicBezTo>
                <a:cubicBezTo>
                  <a:pt x="136" y="424"/>
                  <a:pt x="53" y="341"/>
                  <a:pt x="53" y="238"/>
                </a:cubicBezTo>
                <a:cubicBezTo>
                  <a:pt x="53" y="136"/>
                  <a:pt x="136" y="53"/>
                  <a:pt x="239" y="53"/>
                </a:cubicBezTo>
                <a:moveTo>
                  <a:pt x="239" y="0"/>
                </a:moveTo>
                <a:cubicBezTo>
                  <a:pt x="107" y="0"/>
                  <a:pt x="0" y="107"/>
                  <a:pt x="0" y="238"/>
                </a:cubicBezTo>
                <a:cubicBezTo>
                  <a:pt x="0" y="370"/>
                  <a:pt x="107" y="477"/>
                  <a:pt x="239" y="477"/>
                </a:cubicBezTo>
                <a:cubicBezTo>
                  <a:pt x="370" y="477"/>
                  <a:pt x="477" y="370"/>
                  <a:pt x="477" y="238"/>
                </a:cubicBezTo>
                <a:cubicBezTo>
                  <a:pt x="477" y="107"/>
                  <a:pt x="370" y="0"/>
                  <a:pt x="239" y="0"/>
                </a:cubicBezTo>
                <a:close/>
                <a:moveTo>
                  <a:pt x="349" y="128"/>
                </a:moveTo>
                <a:cubicBezTo>
                  <a:pt x="346" y="124"/>
                  <a:pt x="341" y="123"/>
                  <a:pt x="336" y="124"/>
                </a:cubicBezTo>
                <a:lnTo>
                  <a:pt x="179" y="170"/>
                </a:lnTo>
                <a:cubicBezTo>
                  <a:pt x="174" y="171"/>
                  <a:pt x="171" y="174"/>
                  <a:pt x="170" y="179"/>
                </a:cubicBezTo>
                <a:lnTo>
                  <a:pt x="125" y="336"/>
                </a:lnTo>
                <a:cubicBezTo>
                  <a:pt x="123" y="341"/>
                  <a:pt x="124" y="346"/>
                  <a:pt x="128" y="349"/>
                </a:cubicBezTo>
                <a:cubicBezTo>
                  <a:pt x="130" y="352"/>
                  <a:pt x="134" y="353"/>
                  <a:pt x="137" y="353"/>
                </a:cubicBezTo>
                <a:lnTo>
                  <a:pt x="141" y="352"/>
                </a:lnTo>
                <a:lnTo>
                  <a:pt x="298" y="307"/>
                </a:lnTo>
                <a:cubicBezTo>
                  <a:pt x="303" y="306"/>
                  <a:pt x="306" y="303"/>
                  <a:pt x="307" y="298"/>
                </a:cubicBezTo>
                <a:lnTo>
                  <a:pt x="353" y="141"/>
                </a:lnTo>
                <a:cubicBezTo>
                  <a:pt x="354" y="136"/>
                  <a:pt x="353" y="131"/>
                  <a:pt x="349" y="128"/>
                </a:cubicBezTo>
                <a:close/>
                <a:moveTo>
                  <a:pt x="156" y="320"/>
                </a:moveTo>
                <a:lnTo>
                  <a:pt x="193" y="193"/>
                </a:lnTo>
                <a:lnTo>
                  <a:pt x="284" y="284"/>
                </a:lnTo>
                <a:lnTo>
                  <a:pt x="156" y="3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ru-RU" sz="2400" dirty="0"/>
          </a:p>
        </p:txBody>
      </p:sp>
      <p:sp>
        <p:nvSpPr>
          <p:cNvPr id="418" name="Прямоугольник 417"/>
          <p:cNvSpPr/>
          <p:nvPr/>
        </p:nvSpPr>
        <p:spPr>
          <a:xfrm>
            <a:off x="6099530" y="3550499"/>
            <a:ext cx="6088287" cy="609600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419" name="Скругленный прямоугольник 418"/>
          <p:cNvSpPr/>
          <p:nvPr/>
        </p:nvSpPr>
        <p:spPr>
          <a:xfrm>
            <a:off x="6232499" y="3671896"/>
            <a:ext cx="5959501" cy="384000"/>
          </a:xfrm>
          <a:prstGeom prst="roundRect">
            <a:avLst>
              <a:gd name="adj" fmla="val 0"/>
            </a:avLst>
          </a:prstGeom>
          <a:solidFill>
            <a:srgbClr val="4E988F"/>
          </a:solidFill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32000" tIns="67200" rIns="144000" bIns="96000" rtlCol="0" anchor="t" anchorCtr="0">
            <a:noAutofit/>
          </a:bodyPr>
          <a:lstStyle/>
          <a:p>
            <a:r>
              <a:rPr lang="ru-RU" sz="1600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СТРАТЕГИЯ</a:t>
            </a:r>
          </a:p>
        </p:txBody>
      </p:sp>
      <p:sp>
        <p:nvSpPr>
          <p:cNvPr id="420" name="Freeform 101"/>
          <p:cNvSpPr>
            <a:spLocks noEditPoints="1"/>
          </p:cNvSpPr>
          <p:nvPr/>
        </p:nvSpPr>
        <p:spPr bwMode="auto">
          <a:xfrm>
            <a:off x="6372772" y="3763563"/>
            <a:ext cx="192000" cy="192000"/>
          </a:xfrm>
          <a:custGeom>
            <a:avLst/>
            <a:gdLst>
              <a:gd name="T0" fmla="*/ 239 w 477"/>
              <a:gd name="T1" fmla="*/ 53 h 477"/>
              <a:gd name="T2" fmla="*/ 424 w 477"/>
              <a:gd name="T3" fmla="*/ 238 h 477"/>
              <a:gd name="T4" fmla="*/ 239 w 477"/>
              <a:gd name="T5" fmla="*/ 424 h 477"/>
              <a:gd name="T6" fmla="*/ 53 w 477"/>
              <a:gd name="T7" fmla="*/ 238 h 477"/>
              <a:gd name="T8" fmla="*/ 239 w 477"/>
              <a:gd name="T9" fmla="*/ 53 h 477"/>
              <a:gd name="T10" fmla="*/ 239 w 477"/>
              <a:gd name="T11" fmla="*/ 0 h 477"/>
              <a:gd name="T12" fmla="*/ 0 w 477"/>
              <a:gd name="T13" fmla="*/ 238 h 477"/>
              <a:gd name="T14" fmla="*/ 239 w 477"/>
              <a:gd name="T15" fmla="*/ 477 h 477"/>
              <a:gd name="T16" fmla="*/ 477 w 477"/>
              <a:gd name="T17" fmla="*/ 238 h 477"/>
              <a:gd name="T18" fmla="*/ 239 w 477"/>
              <a:gd name="T19" fmla="*/ 0 h 477"/>
              <a:gd name="T20" fmla="*/ 349 w 477"/>
              <a:gd name="T21" fmla="*/ 128 h 477"/>
              <a:gd name="T22" fmla="*/ 336 w 477"/>
              <a:gd name="T23" fmla="*/ 124 h 477"/>
              <a:gd name="T24" fmla="*/ 179 w 477"/>
              <a:gd name="T25" fmla="*/ 170 h 477"/>
              <a:gd name="T26" fmla="*/ 170 w 477"/>
              <a:gd name="T27" fmla="*/ 179 h 477"/>
              <a:gd name="T28" fmla="*/ 125 w 477"/>
              <a:gd name="T29" fmla="*/ 336 h 477"/>
              <a:gd name="T30" fmla="*/ 128 w 477"/>
              <a:gd name="T31" fmla="*/ 349 h 477"/>
              <a:gd name="T32" fmla="*/ 137 w 477"/>
              <a:gd name="T33" fmla="*/ 353 h 477"/>
              <a:gd name="T34" fmla="*/ 141 w 477"/>
              <a:gd name="T35" fmla="*/ 352 h 477"/>
              <a:gd name="T36" fmla="*/ 298 w 477"/>
              <a:gd name="T37" fmla="*/ 307 h 477"/>
              <a:gd name="T38" fmla="*/ 307 w 477"/>
              <a:gd name="T39" fmla="*/ 298 h 477"/>
              <a:gd name="T40" fmla="*/ 353 w 477"/>
              <a:gd name="T41" fmla="*/ 141 h 477"/>
              <a:gd name="T42" fmla="*/ 349 w 477"/>
              <a:gd name="T43" fmla="*/ 128 h 477"/>
              <a:gd name="T44" fmla="*/ 156 w 477"/>
              <a:gd name="T45" fmla="*/ 320 h 477"/>
              <a:gd name="T46" fmla="*/ 193 w 477"/>
              <a:gd name="T47" fmla="*/ 193 h 477"/>
              <a:gd name="T48" fmla="*/ 284 w 477"/>
              <a:gd name="T49" fmla="*/ 284 h 477"/>
              <a:gd name="T50" fmla="*/ 156 w 477"/>
              <a:gd name="T51" fmla="*/ 320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77" h="477">
                <a:moveTo>
                  <a:pt x="239" y="53"/>
                </a:moveTo>
                <a:cubicBezTo>
                  <a:pt x="341" y="53"/>
                  <a:pt x="424" y="136"/>
                  <a:pt x="424" y="238"/>
                </a:cubicBezTo>
                <a:cubicBezTo>
                  <a:pt x="424" y="341"/>
                  <a:pt x="341" y="424"/>
                  <a:pt x="239" y="424"/>
                </a:cubicBezTo>
                <a:cubicBezTo>
                  <a:pt x="136" y="424"/>
                  <a:pt x="53" y="341"/>
                  <a:pt x="53" y="238"/>
                </a:cubicBezTo>
                <a:cubicBezTo>
                  <a:pt x="53" y="136"/>
                  <a:pt x="136" y="53"/>
                  <a:pt x="239" y="53"/>
                </a:cubicBezTo>
                <a:moveTo>
                  <a:pt x="239" y="0"/>
                </a:moveTo>
                <a:cubicBezTo>
                  <a:pt x="107" y="0"/>
                  <a:pt x="0" y="107"/>
                  <a:pt x="0" y="238"/>
                </a:cubicBezTo>
                <a:cubicBezTo>
                  <a:pt x="0" y="370"/>
                  <a:pt x="107" y="477"/>
                  <a:pt x="239" y="477"/>
                </a:cubicBezTo>
                <a:cubicBezTo>
                  <a:pt x="370" y="477"/>
                  <a:pt x="477" y="370"/>
                  <a:pt x="477" y="238"/>
                </a:cubicBezTo>
                <a:cubicBezTo>
                  <a:pt x="477" y="107"/>
                  <a:pt x="370" y="0"/>
                  <a:pt x="239" y="0"/>
                </a:cubicBezTo>
                <a:close/>
                <a:moveTo>
                  <a:pt x="349" y="128"/>
                </a:moveTo>
                <a:cubicBezTo>
                  <a:pt x="346" y="124"/>
                  <a:pt x="341" y="123"/>
                  <a:pt x="336" y="124"/>
                </a:cubicBezTo>
                <a:lnTo>
                  <a:pt x="179" y="170"/>
                </a:lnTo>
                <a:cubicBezTo>
                  <a:pt x="174" y="171"/>
                  <a:pt x="171" y="174"/>
                  <a:pt x="170" y="179"/>
                </a:cubicBezTo>
                <a:lnTo>
                  <a:pt x="125" y="336"/>
                </a:lnTo>
                <a:cubicBezTo>
                  <a:pt x="123" y="341"/>
                  <a:pt x="124" y="346"/>
                  <a:pt x="128" y="349"/>
                </a:cubicBezTo>
                <a:cubicBezTo>
                  <a:pt x="130" y="352"/>
                  <a:pt x="134" y="353"/>
                  <a:pt x="137" y="353"/>
                </a:cubicBezTo>
                <a:lnTo>
                  <a:pt x="141" y="352"/>
                </a:lnTo>
                <a:lnTo>
                  <a:pt x="298" y="307"/>
                </a:lnTo>
                <a:cubicBezTo>
                  <a:pt x="303" y="306"/>
                  <a:pt x="306" y="303"/>
                  <a:pt x="307" y="298"/>
                </a:cubicBezTo>
                <a:lnTo>
                  <a:pt x="353" y="141"/>
                </a:lnTo>
                <a:cubicBezTo>
                  <a:pt x="354" y="136"/>
                  <a:pt x="353" y="131"/>
                  <a:pt x="349" y="128"/>
                </a:cubicBezTo>
                <a:close/>
                <a:moveTo>
                  <a:pt x="156" y="320"/>
                </a:moveTo>
                <a:lnTo>
                  <a:pt x="193" y="193"/>
                </a:lnTo>
                <a:lnTo>
                  <a:pt x="284" y="284"/>
                </a:lnTo>
                <a:lnTo>
                  <a:pt x="156" y="3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ru-RU" sz="2400" dirty="0"/>
          </a:p>
        </p:txBody>
      </p:sp>
      <p:sp>
        <p:nvSpPr>
          <p:cNvPr id="423" name="Прямоугольник 422"/>
          <p:cNvSpPr/>
          <p:nvPr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424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  <p:grpSp>
        <p:nvGrpSpPr>
          <p:cNvPr id="34" name="Группа 33"/>
          <p:cNvGrpSpPr/>
          <p:nvPr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36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371E1A22-7F8F-9142-8505-0A59F41D8BA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521" y="645996"/>
            <a:ext cx="1780771" cy="5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134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33" name="Рисунок 3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18" name="Прямоугольник 17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4" name="Прямоугольник 33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5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36" name="Прямоугольник 35"/>
          <p:cNvSpPr/>
          <p:nvPr userDrawn="1"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37" name="Прямая соединительная линия 36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42" name="Рисунок 4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46" name="Прямоугольник 45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7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B05740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48" name="Прямая соединительная линия 47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99531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4201">
          <p15:clr>
            <a:srgbClr val="FBAE40"/>
          </p15:clr>
        </p15:guide>
        <p15:guide id="6" orient="horz" pos="618">
          <p15:clr>
            <a:srgbClr val="FBAE40"/>
          </p15:clr>
        </p15:guide>
        <p15:guide id="7" orient="horz" pos="346">
          <p15:clr>
            <a:srgbClr val="FBAE40"/>
          </p15:clr>
        </p15:guide>
        <p15:guide id="11" pos="7559">
          <p15:clr>
            <a:srgbClr val="FBAE40"/>
          </p15:clr>
        </p15:guide>
        <p15:guide id="12" orient="horz" pos="731">
          <p15:clr>
            <a:srgbClr val="FBAE40"/>
          </p15:clr>
        </p15:guide>
        <p15:guide id="13" orient="horz" pos="4065">
          <p15:clr>
            <a:srgbClr val="FBAE40"/>
          </p15:clr>
        </p15:guide>
        <p15:guide id="14" pos="121">
          <p15:clr>
            <a:srgbClr val="FBAE40"/>
          </p15:clr>
        </p15:guide>
        <p15:guide id="15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Благодари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Рисунок 5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3" y="0"/>
            <a:ext cx="12192002" cy="6858000"/>
          </a:xfrm>
          <a:prstGeom prst="rect">
            <a:avLst/>
          </a:prstGeom>
        </p:spPr>
      </p:pic>
      <p:sp>
        <p:nvSpPr>
          <p:cNvPr id="443" name="Прямоугольник 442"/>
          <p:cNvSpPr/>
          <p:nvPr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71" name="Прямоугольник 70"/>
          <p:cNvSpPr/>
          <p:nvPr userDrawn="1"/>
        </p:nvSpPr>
        <p:spPr>
          <a:xfrm>
            <a:off x="3363340" y="3561650"/>
            <a:ext cx="8817087" cy="609600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72" name="Скругленный прямоугольник 71"/>
          <p:cNvSpPr/>
          <p:nvPr userDrawn="1"/>
        </p:nvSpPr>
        <p:spPr>
          <a:xfrm>
            <a:off x="3487272" y="3674501"/>
            <a:ext cx="8704729" cy="384000"/>
          </a:xfrm>
          <a:prstGeom prst="roundRect">
            <a:avLst>
              <a:gd name="adj" fmla="val 0"/>
            </a:avLst>
          </a:prstGeom>
          <a:solidFill>
            <a:srgbClr val="7F7F7F"/>
          </a:solidFill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36000" tIns="76800" rIns="144000" bIns="96000" rtlCol="0" anchor="t" anchorCtr="0">
            <a:noAutofit/>
          </a:bodyPr>
          <a:lstStyle/>
          <a:p>
            <a:endParaRPr lang="ru-RU" sz="1200" b="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1" name="Группа 30"/>
          <p:cNvGrpSpPr/>
          <p:nvPr userDrawn="1"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33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51" name="Прямоугольник 50"/>
          <p:cNvSpPr/>
          <p:nvPr userDrawn="1"/>
        </p:nvSpPr>
        <p:spPr>
          <a:xfrm>
            <a:off x="578511" y="2986644"/>
            <a:ext cx="34892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dirty="0"/>
              <a:t>Благодарим за внимание!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2E69BD12-309F-8148-891F-D8E1464FA55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1"/>
          <a:stretch/>
        </p:blipFill>
        <p:spPr>
          <a:xfrm>
            <a:off x="2227070" y="421874"/>
            <a:ext cx="2316985" cy="999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1642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Прямоугольник 36"/>
          <p:cNvSpPr/>
          <p:nvPr userDrawn="1"/>
        </p:nvSpPr>
        <p:spPr>
          <a:xfrm>
            <a:off x="0" y="483479"/>
            <a:ext cx="12192000" cy="43933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47" name="Прямая соединительная линия 46"/>
          <p:cNvCxnSpPr/>
          <p:nvPr userDrawn="1"/>
        </p:nvCxnSpPr>
        <p:spPr>
          <a:xfrm>
            <a:off x="2759" y="922815"/>
            <a:ext cx="12192000" cy="0"/>
          </a:xfrm>
          <a:prstGeom prst="line">
            <a:avLst/>
          </a:prstGeom>
          <a:ln>
            <a:solidFill>
              <a:srgbClr val="E6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Прямоугольник 48"/>
          <p:cNvSpPr/>
          <p:nvPr userDrawn="1"/>
        </p:nvSpPr>
        <p:spPr>
          <a:xfrm>
            <a:off x="11577837" y="6669087"/>
            <a:ext cx="614162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50" name="Slide Number Placeholder 5"/>
          <p:cNvSpPr txBox="1">
            <a:spLocks/>
          </p:cNvSpPr>
          <p:nvPr userDrawn="1"/>
        </p:nvSpPr>
        <p:spPr>
          <a:xfrm>
            <a:off x="11664860" y="6691400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6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64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cxnSp>
        <p:nvCxnSpPr>
          <p:cNvPr id="52" name="Прямая соединительная линия 51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Прямоугольник 52"/>
          <p:cNvSpPr/>
          <p:nvPr userDrawn="1"/>
        </p:nvSpPr>
        <p:spPr>
          <a:xfrm>
            <a:off x="4" y="6669090"/>
            <a:ext cx="11588969" cy="18891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54" name="Прямоугольник 53"/>
          <p:cNvSpPr/>
          <p:nvPr userDrawn="1"/>
        </p:nvSpPr>
        <p:spPr>
          <a:xfrm>
            <a:off x="11577837" y="6669087"/>
            <a:ext cx="614162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55" name="Slide Number Placeholder 5"/>
          <p:cNvSpPr txBox="1">
            <a:spLocks/>
          </p:cNvSpPr>
          <p:nvPr userDrawn="1"/>
        </p:nvSpPr>
        <p:spPr>
          <a:xfrm>
            <a:off x="11664860" y="6691400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6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007382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64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007382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56" name="Прямоугольник 55"/>
          <p:cNvSpPr/>
          <p:nvPr userDrawn="1"/>
        </p:nvSpPr>
        <p:spPr>
          <a:xfrm>
            <a:off x="11575077" y="6669090"/>
            <a:ext cx="139086" cy="188913"/>
          </a:xfrm>
          <a:prstGeom prst="rect">
            <a:avLst/>
          </a:prstGeom>
          <a:solidFill>
            <a:srgbClr val="007382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2" name="Прямоугольник 1"/>
          <p:cNvSpPr/>
          <p:nvPr userDrawn="1"/>
        </p:nvSpPr>
        <p:spPr>
          <a:xfrm>
            <a:off x="-1362" y="6668842"/>
            <a:ext cx="479200" cy="18915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45721" rIns="91440" bIns="4572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001" dirty="0">
              <a:solidFill>
                <a:schemeClr val="accent5"/>
              </a:solidFill>
            </a:endParaRPr>
          </a:p>
        </p:txBody>
      </p:sp>
      <p:cxnSp>
        <p:nvCxnSpPr>
          <p:cNvPr id="57" name="Прямая соединительная линия 56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0073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5516" y="512026"/>
            <a:ext cx="12192002" cy="430691"/>
          </a:xfrm>
          <a:prstGeom prst="rect">
            <a:avLst/>
          </a:prstGeom>
          <a:solidFill>
            <a:srgbClr val="FFFFFF"/>
          </a:solidFill>
        </p:spPr>
        <p:txBody>
          <a:bodyPr wrap="square" lIns="468000" tIns="54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chemeClr val="accent6">
                    <a:lumMod val="50000"/>
                  </a:schemeClr>
                </a:solidFill>
                <a:latin typeface="+mj-lt"/>
                <a:cs typeface="Arial" panose="020B0604020202020204" pitchFamily="34" charset="0"/>
              </a:defRPr>
            </a:lvl1pPr>
            <a:lvl2pPr marL="609582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64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45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27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cxnSp>
        <p:nvCxnSpPr>
          <p:cNvPr id="24" name="Прямая соединительная линия 23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592384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00">
          <p15:clr>
            <a:srgbClr val="FBAE40"/>
          </p15:clr>
        </p15:guide>
        <p15:guide id="2" orient="horz" pos="709">
          <p15:clr>
            <a:srgbClr val="FBAE40"/>
          </p15:clr>
        </p15:guide>
        <p15:guide id="3" pos="73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48" r:id="rId1"/>
    <p:sldLayoutId id="2147483901" r:id="rId2"/>
    <p:sldLayoutId id="2147483902" r:id="rId3"/>
    <p:sldLayoutId id="2147483903" r:id="rId4"/>
  </p:sldLayoutIdLs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581890" y="2973741"/>
            <a:ext cx="11422875" cy="480000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Проекция жизненного пространства </a:t>
            </a:r>
            <a:r>
              <a:rPr lang="ru-RU" dirty="0" smtClean="0">
                <a:solidFill>
                  <a:schemeClr val="tx1"/>
                </a:solidFill>
              </a:rPr>
              <a:t>«</a:t>
            </a:r>
            <a:r>
              <a:rPr lang="ru-RU" dirty="0"/>
              <a:t>ОБРАЗОВАНИЕ И РАЗВИТИЕ</a:t>
            </a:r>
            <a:r>
              <a:rPr lang="ru-RU" dirty="0" smtClean="0"/>
              <a:t>»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920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Трудовые ресурсы с необходимой квалификацией и требуемыми </a:t>
            </a:r>
            <a:r>
              <a:rPr lang="ru-RU" dirty="0" smtClean="0"/>
              <a:t>компетенциями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114" y="1215542"/>
            <a:ext cx="5337056" cy="268765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2575" y="1215542"/>
            <a:ext cx="5337055" cy="2687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549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dirty="0"/>
              <a:t>Оцените возможность системы образования Камчатского края удовлетворить потребность бизнеса в квалифицированных кадрах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3055" r="47175" b="9372"/>
          <a:stretch/>
        </p:blipFill>
        <p:spPr>
          <a:xfrm>
            <a:off x="88391" y="1197863"/>
            <a:ext cx="5749969" cy="544068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157125" y="1870841"/>
            <a:ext cx="4599501" cy="34330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 smtClean="0">
                <a:solidFill>
                  <a:srgbClr val="000000"/>
                </a:solidFill>
              </a:rPr>
              <a:t>Система высшего образования Края получает наиболее низкие оценки у </a:t>
            </a:r>
            <a:r>
              <a:rPr lang="ru-RU" sz="1100" dirty="0">
                <a:solidFill>
                  <a:srgbClr val="000000"/>
                </a:solidFill>
              </a:rPr>
              <a:t>компаний:</a:t>
            </a:r>
          </a:p>
          <a:p>
            <a:pPr marL="357188" indent="-17780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0000"/>
                </a:solidFill>
              </a:rPr>
              <a:t>Крупного бизнеса – 88,8%</a:t>
            </a:r>
          </a:p>
          <a:p>
            <a:pPr marL="357188" indent="-17780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0000"/>
                </a:solidFill>
              </a:rPr>
              <a:t>Энергетической отрасли  – 100%</a:t>
            </a:r>
          </a:p>
          <a:p>
            <a:pPr marL="357188" indent="-17780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0000"/>
                </a:solidFill>
              </a:rPr>
              <a:t>Горнодобывающей отрасли – 80,0%</a:t>
            </a:r>
          </a:p>
          <a:p>
            <a:pPr marL="357188" indent="-17780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0000"/>
                </a:solidFill>
              </a:rPr>
              <a:t>Сельского хозяйства – 75,0%</a:t>
            </a:r>
          </a:p>
          <a:p>
            <a:pPr marL="171450" indent="-17145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 smtClean="0">
                <a:solidFill>
                  <a:srgbClr val="000000"/>
                </a:solidFill>
              </a:rPr>
              <a:t>Система </a:t>
            </a:r>
            <a:r>
              <a:rPr lang="ru-RU" sz="1100" dirty="0">
                <a:solidFill>
                  <a:srgbClr val="000000"/>
                </a:solidFill>
              </a:rPr>
              <a:t>повышения квалификации Края получает наиболее низкие оценки у </a:t>
            </a:r>
            <a:r>
              <a:rPr lang="ru-RU" sz="1100" dirty="0" smtClean="0">
                <a:solidFill>
                  <a:srgbClr val="000000"/>
                </a:solidFill>
              </a:rPr>
              <a:t>компаний:</a:t>
            </a:r>
            <a:endParaRPr lang="ru-RU" sz="1100" dirty="0">
              <a:solidFill>
                <a:srgbClr val="000000"/>
              </a:solidFill>
            </a:endParaRPr>
          </a:p>
          <a:p>
            <a:pPr marL="357188" indent="-17780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0000"/>
                </a:solidFill>
              </a:rPr>
              <a:t>Крупного бизнеса – 77,8%</a:t>
            </a:r>
          </a:p>
          <a:p>
            <a:pPr marL="357188" indent="-17780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0000"/>
                </a:solidFill>
              </a:rPr>
              <a:t>Энергетической отрасли – 100%</a:t>
            </a:r>
          </a:p>
          <a:p>
            <a:pPr marL="357188" indent="-17780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0000"/>
                </a:solidFill>
              </a:rPr>
              <a:t>Горнодобывающей промышленности – 80,0%</a:t>
            </a:r>
          </a:p>
          <a:p>
            <a:pPr marL="357188" indent="-17780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0000"/>
                </a:solidFill>
              </a:rPr>
              <a:t>Сельского хозяйства – 75,0%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09554" y="1276096"/>
            <a:ext cx="685800" cy="3749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55,2%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55954" y="1276096"/>
            <a:ext cx="685800" cy="3749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53,5%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229063" y="1048661"/>
            <a:ext cx="6962937" cy="2274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</a:pPr>
            <a:r>
              <a:rPr lang="ru-RU" sz="1000" dirty="0" smtClean="0">
                <a:solidFill>
                  <a:srgbClr val="498DB2"/>
                </a:solidFill>
              </a:rPr>
              <a:t>Респонденты – представители бизнес-сообщества Камчатского </a:t>
            </a:r>
            <a:r>
              <a:rPr lang="ru-RU" sz="1000" dirty="0" smtClean="0">
                <a:solidFill>
                  <a:srgbClr val="498DB2"/>
                </a:solidFill>
              </a:rPr>
              <a:t>края</a:t>
            </a:r>
            <a:r>
              <a:rPr lang="en-US" sz="1000" dirty="0" smtClean="0">
                <a:solidFill>
                  <a:srgbClr val="498DB2"/>
                </a:solidFill>
              </a:rPr>
              <a:t> </a:t>
            </a:r>
            <a:r>
              <a:rPr lang="ru-RU" sz="1000" dirty="0">
                <a:solidFill>
                  <a:srgbClr val="498DB2"/>
                </a:solidFill>
              </a:rPr>
              <a:t>(1 – худшая оценка, 4 – лучшая оценка)</a:t>
            </a:r>
            <a:endParaRPr lang="ru-RU" sz="1000" dirty="0">
              <a:solidFill>
                <a:srgbClr val="498D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300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r="41548" b="17365"/>
          <a:stretch/>
        </p:blipFill>
        <p:spPr>
          <a:xfrm>
            <a:off x="88392" y="1242466"/>
            <a:ext cx="6809519" cy="541436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438269" y="1938223"/>
            <a:ext cx="4599501" cy="37273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0000"/>
                </a:solidFill>
              </a:rPr>
              <a:t>Наиболее дефицитными являются сотрудники инженерно-технического персонала, в том числе для компаний:</a:t>
            </a:r>
          </a:p>
          <a:p>
            <a:pPr marL="357188" indent="-17780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0000"/>
                </a:solidFill>
              </a:rPr>
              <a:t>Крупного бизнеса – 77,7%</a:t>
            </a:r>
          </a:p>
          <a:p>
            <a:pPr marL="357188" indent="-17780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0000"/>
                </a:solidFill>
              </a:rPr>
              <a:t>Горнодобывающей промышленности – 100%</a:t>
            </a:r>
          </a:p>
          <a:p>
            <a:pPr marL="357188" indent="-17780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0000"/>
                </a:solidFill>
              </a:rPr>
              <a:t>Пищевой промышленности – 85,7%</a:t>
            </a:r>
          </a:p>
          <a:p>
            <a:pPr marL="357188" indent="-17780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0000"/>
                </a:solidFill>
              </a:rPr>
              <a:t>Туристической индустрии – 83,4%</a:t>
            </a:r>
          </a:p>
          <a:p>
            <a:pPr marL="171450" indent="-17145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 smtClean="0">
                <a:solidFill>
                  <a:srgbClr val="000000"/>
                </a:solidFill>
              </a:rPr>
              <a:t>Так </a:t>
            </a:r>
            <a:r>
              <a:rPr lang="ru-RU" sz="1100" dirty="0">
                <a:solidFill>
                  <a:srgbClr val="000000"/>
                </a:solidFill>
              </a:rPr>
              <a:t>же отмечается дефицит сотрудников рабочих специальностей, в том числе для компаний:</a:t>
            </a:r>
          </a:p>
          <a:p>
            <a:pPr marL="357188" indent="-17780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0000"/>
                </a:solidFill>
              </a:rPr>
              <a:t>Крупного бизнеса – 89,0%</a:t>
            </a:r>
          </a:p>
          <a:p>
            <a:pPr marL="357188" indent="-17780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0000"/>
                </a:solidFill>
              </a:rPr>
              <a:t>Горнодобывающей промышленности – 100%</a:t>
            </a:r>
          </a:p>
          <a:p>
            <a:pPr marL="357188" indent="-17780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0000"/>
                </a:solidFill>
              </a:rPr>
              <a:t>Рыбной отрасли – 75,0%</a:t>
            </a:r>
          </a:p>
          <a:p>
            <a:pPr marL="357188" indent="-17780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0000"/>
                </a:solidFill>
              </a:rPr>
              <a:t>Транспортной отрасли – 72,0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900" dirty="0" smtClean="0">
              <a:solidFill>
                <a:srgbClr val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34954" y="1707896"/>
            <a:ext cx="685800" cy="3749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71,5%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868754" y="4357963"/>
            <a:ext cx="685800" cy="3749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63,0%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004220" y="1563319"/>
            <a:ext cx="685800" cy="3749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44,3%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524516" y="1060071"/>
            <a:ext cx="6667484" cy="2285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</a:pPr>
            <a:r>
              <a:rPr lang="ru-RU" sz="1000" dirty="0" smtClean="0">
                <a:solidFill>
                  <a:srgbClr val="498DB2"/>
                </a:solidFill>
              </a:rPr>
              <a:t>Респонденты – представители бизнес-сообщества Камчатского </a:t>
            </a:r>
            <a:r>
              <a:rPr lang="ru-RU" sz="1000" dirty="0" smtClean="0">
                <a:solidFill>
                  <a:srgbClr val="498DB2"/>
                </a:solidFill>
              </a:rPr>
              <a:t>края</a:t>
            </a:r>
            <a:r>
              <a:rPr lang="en-US" sz="1000" dirty="0" smtClean="0">
                <a:solidFill>
                  <a:srgbClr val="498DB2"/>
                </a:solidFill>
              </a:rPr>
              <a:t> </a:t>
            </a:r>
            <a:r>
              <a:rPr lang="ru-RU" sz="1000" dirty="0">
                <a:solidFill>
                  <a:srgbClr val="498DB2"/>
                </a:solidFill>
              </a:rPr>
              <a:t>(1 – худшая оценка, 4 – лучшая оценка)</a:t>
            </a:r>
            <a:endParaRPr lang="ru-RU" sz="1000" dirty="0">
              <a:solidFill>
                <a:srgbClr val="498DB2"/>
              </a:solidFill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Достаточность квалифицированных работников различных </a:t>
            </a:r>
            <a:r>
              <a:rPr lang="ru-RU" dirty="0" smtClean="0"/>
              <a:t>специальностей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8132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 smtClean="0"/>
              <a:t>ОБРАЗОВАНИЕ И РАЗВИТИЕ: </a:t>
            </a:r>
            <a:r>
              <a:rPr lang="ru-RU" dirty="0" err="1"/>
              <a:t>с</a:t>
            </a:r>
            <a:r>
              <a:rPr lang="ru-RU" dirty="0" err="1" smtClean="0"/>
              <a:t>тейкхолдер</a:t>
            </a:r>
            <a:r>
              <a:rPr lang="ru-RU" dirty="0" smtClean="0"/>
              <a:t> «БУДУЩИЕ </a:t>
            </a:r>
            <a:r>
              <a:rPr lang="ru-RU" dirty="0"/>
              <a:t>ПОКОЛЕНИЯ</a:t>
            </a:r>
            <a:r>
              <a:rPr lang="ru-RU" dirty="0" smtClean="0"/>
              <a:t>»</a:t>
            </a:r>
            <a:endParaRPr lang="ru-RU" dirty="0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71433A94-264A-43F6-BA7D-B6CCFE27C1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1707867"/>
              </p:ext>
            </p:extLst>
          </p:nvPr>
        </p:nvGraphicFramePr>
        <p:xfrm>
          <a:off x="69151" y="1259989"/>
          <a:ext cx="12050973" cy="32218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95061">
                  <a:extLst>
                    <a:ext uri="{9D8B030D-6E8A-4147-A177-3AD203B41FA5}">
                      <a16:colId xmlns:a16="http://schemas.microsoft.com/office/drawing/2014/main" val="1190865364"/>
                    </a:ext>
                  </a:extLst>
                </a:gridCol>
                <a:gridCol w="7655912">
                  <a:extLst>
                    <a:ext uri="{9D8B030D-6E8A-4147-A177-3AD203B41FA5}">
                      <a16:colId xmlns:a16="http://schemas.microsoft.com/office/drawing/2014/main" val="1067164655"/>
                    </a:ext>
                  </a:extLst>
                </a:gridCol>
              </a:tblGrid>
              <a:tr h="392400"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Формулировка</a:t>
                      </a:r>
                      <a:r>
                        <a:rPr lang="ru-RU" sz="1000" b="1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з</a:t>
                      </a:r>
                      <a:r>
                        <a:rPr lang="ru-RU" sz="10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апроса </a:t>
                      </a:r>
                      <a:r>
                        <a:rPr lang="ru-RU" sz="1000" b="1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стейкхолдера</a:t>
                      </a:r>
                      <a:endParaRPr lang="ru-RU" sz="1000" b="1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C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Данные, на основе которых мы понимаем, что запрос удовлетворен или нет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131044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90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Финансовая обеспеченность образовательной сферы</a:t>
                      </a:r>
                      <a:endParaRPr lang="ru-RU" sz="900" u="none" strike="noStrike" kern="1200" baseline="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Число бюджетных мест ВУЗы, </a:t>
                      </a:r>
                      <a:r>
                        <a:rPr lang="ru-RU" sz="900" u="none" strike="noStrike" kern="1200" baseline="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СУЗы</a:t>
                      </a:r>
                      <a:r>
                        <a:rPr lang="ru-RU" sz="90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/ 10 000 населения (или на сегмент населения в возрасте 16 - 18 лет)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4166861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Обеспечение значимости получения образования. </a:t>
                      </a:r>
                      <a:r>
                        <a:rPr lang="ru-RU" sz="90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Быстрая адаптация образовательных учреждений  к современным запросам, в том числе рынка труда.</a:t>
                      </a:r>
                      <a:endParaRPr lang="ru-RU" sz="9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Разница (коэффициенты) в уровнях дохода граждан со средним/средне-специальным/высшим/пост-высшим уровнем образования</a:t>
                      </a:r>
                    </a:p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ru-RU" sz="90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Высокие позиции образовательных организаций в рейтинге образовательных организаций на территории ДФО</a:t>
                      </a:r>
                    </a:p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ru-RU" sz="90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Количество абитуриентов на одно место в УЗ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населения со средне-специальным и высшим образованием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Число студентов на 10 000 населения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6923847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90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Поддержка одаренных детей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Количество призеров и лауреатов олимпиад/конкурсов, получивших возможность бесплатного обучения в престижных образовательных учреждениях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961618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90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Безопасность информационной образовательной среды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нежелательного контента</a:t>
                      </a:r>
                      <a:r>
                        <a:rPr lang="ru-RU" sz="90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для определенных возрастных групп</a:t>
                      </a:r>
                      <a:endParaRPr lang="ru-RU" sz="9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36520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4716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830618" y="993609"/>
            <a:ext cx="7270724" cy="285449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tIns="36000" rIns="36000" bIns="36000" rtlCol="0" anchor="t">
            <a:noAutofit/>
          </a:bodyPr>
          <a:lstStyle/>
          <a:p>
            <a:r>
              <a:rPr lang="ru-RU" sz="1100" dirty="0" smtClean="0">
                <a:solidFill>
                  <a:schemeClr val="accent5"/>
                </a:solidFill>
              </a:rPr>
              <a:t>Текущая структура распределения численности занятых по уровню образования в Камчатском крае показывает наибольшую долю занятых с высшим образованием (более 37%), что является более высоким значением как для </a:t>
            </a:r>
            <a:r>
              <a:rPr lang="ru-RU" sz="1100" dirty="0" err="1" smtClean="0">
                <a:solidFill>
                  <a:schemeClr val="accent5"/>
                </a:solidFill>
              </a:rPr>
              <a:t>ДвФО</a:t>
            </a:r>
            <a:r>
              <a:rPr lang="ru-RU" sz="1100" dirty="0" smtClean="0">
                <a:solidFill>
                  <a:schemeClr val="accent5"/>
                </a:solidFill>
              </a:rPr>
              <a:t>, так и для РФ в целом. По доле занятых с уровнем образования по программам среднего звена и подготовки квалифицированных рабочих показатели Камчатского края сопоставимы с показателями по </a:t>
            </a:r>
            <a:r>
              <a:rPr lang="ru-RU" sz="1100" dirty="0" err="1" smtClean="0">
                <a:solidFill>
                  <a:schemeClr val="accent5"/>
                </a:solidFill>
              </a:rPr>
              <a:t>ДвФО</a:t>
            </a:r>
            <a:r>
              <a:rPr lang="ru-RU" sz="1100" dirty="0" smtClean="0">
                <a:solidFill>
                  <a:schemeClr val="accent5"/>
                </a:solidFill>
              </a:rPr>
              <a:t> и по РФ в целом.</a:t>
            </a:r>
            <a:endParaRPr lang="en-US" sz="1100" dirty="0" smtClean="0">
              <a:solidFill>
                <a:schemeClr val="accent5"/>
              </a:solidFill>
            </a:endParaRPr>
          </a:p>
          <a:p>
            <a:r>
              <a:rPr lang="ru-RU" sz="1100" dirty="0" smtClean="0">
                <a:solidFill>
                  <a:schemeClr val="accent5"/>
                </a:solidFill>
              </a:rPr>
              <a:t>В то же время структура студентов, обучающихся по разным уровням программ подготовки, демонстрирует существенно более низкий уровень Камчатского края по числу студентов высшего образования как в сравнении с </a:t>
            </a:r>
            <a:r>
              <a:rPr lang="ru-RU" sz="1100" dirty="0" err="1" smtClean="0">
                <a:solidFill>
                  <a:schemeClr val="accent5"/>
                </a:solidFill>
              </a:rPr>
              <a:t>ДвФО</a:t>
            </a:r>
            <a:r>
              <a:rPr lang="ru-RU" sz="1100" dirty="0" smtClean="0">
                <a:solidFill>
                  <a:schemeClr val="accent5"/>
                </a:solidFill>
              </a:rPr>
              <a:t>, так и по РФ в целом, при сопоставимых показателях Камчатского края с </a:t>
            </a:r>
            <a:r>
              <a:rPr lang="ru-RU" sz="1100" dirty="0" err="1" smtClean="0">
                <a:solidFill>
                  <a:schemeClr val="accent5"/>
                </a:solidFill>
              </a:rPr>
              <a:t>ДвФО</a:t>
            </a:r>
            <a:r>
              <a:rPr lang="ru-RU" sz="1100" dirty="0" smtClean="0">
                <a:solidFill>
                  <a:schemeClr val="accent5"/>
                </a:solidFill>
              </a:rPr>
              <a:t> и РФ по количеству студентов на программах подготовки квалифицированных рабочих и более высоких показателях в сравнении с РФ по количеству студентов на программах специалистов среднего звена. Такая структура студентов в дальнейшем может привести к изменению структуры занятых по уровню образования в сторону занятых с образованием по программам подготовки специалистов среднего звена и квалифицированных рабочих. </a:t>
            </a:r>
          </a:p>
          <a:p>
            <a:r>
              <a:rPr lang="ru-RU" sz="1100" dirty="0" smtClean="0">
                <a:solidFill>
                  <a:schemeClr val="accent5"/>
                </a:solidFill>
              </a:rPr>
              <a:t>Необходимо иметь прогнозный баланс трудовых ресурсов для региона для подтверждения правильности или </a:t>
            </a:r>
            <a:r>
              <a:rPr lang="ru-RU" sz="1100" dirty="0" err="1" smtClean="0">
                <a:solidFill>
                  <a:schemeClr val="accent5"/>
                </a:solidFill>
              </a:rPr>
              <a:t>проблемности</a:t>
            </a:r>
            <a:r>
              <a:rPr lang="ru-RU" sz="1100" smtClean="0">
                <a:solidFill>
                  <a:schemeClr val="accent5"/>
                </a:solidFill>
              </a:rPr>
              <a:t> смещения </a:t>
            </a:r>
            <a:r>
              <a:rPr lang="ru-RU" sz="1100" dirty="0" smtClean="0">
                <a:solidFill>
                  <a:schemeClr val="accent5"/>
                </a:solidFill>
              </a:rPr>
              <a:t>структуры занятых в сторону уровня образования по программам подготовки среднего звена и квалифицированных рабочих, либо </a:t>
            </a:r>
            <a:endParaRPr lang="en-US" sz="1100" dirty="0" smtClean="0">
              <a:solidFill>
                <a:schemeClr val="accent5"/>
              </a:solidFill>
            </a:endParaRPr>
          </a:p>
          <a:p>
            <a:endParaRPr lang="ru-RU" sz="1100" dirty="0">
              <a:solidFill>
                <a:schemeClr val="accent5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892" y="4369915"/>
            <a:ext cx="3716435" cy="223381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681" y="993609"/>
            <a:ext cx="4515551" cy="329659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2694" y="4311647"/>
            <a:ext cx="4551538" cy="229208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27987" y="4369319"/>
            <a:ext cx="3621473" cy="2176737"/>
          </a:xfrm>
          <a:prstGeom prst="rect">
            <a:avLst/>
          </a:prstGeom>
        </p:spPr>
      </p:pic>
      <p:sp>
        <p:nvSpPr>
          <p:cNvPr id="8" name="Текст 7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sz="1100" dirty="0"/>
              <a:t>Обеспечение значимости получения образования. Быстрая адаптация образовательных учреждений  к современным запросам, в том числе рынка труда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0559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Финансовая обеспеченность образовательной сферы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401" y="1137905"/>
            <a:ext cx="6803726" cy="3426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650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Обеспечение значимости получения </a:t>
            </a:r>
            <a:r>
              <a:rPr lang="ru-RU" dirty="0" smtClean="0"/>
              <a:t>образования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779" y="3828634"/>
            <a:ext cx="5533002" cy="278633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1517" y="1017917"/>
            <a:ext cx="5533003" cy="278633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2424" y="3879450"/>
            <a:ext cx="5331188" cy="268470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9779" y="1017917"/>
            <a:ext cx="5462347" cy="2750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59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Обеспечение значимости получения </a:t>
            </a:r>
            <a:r>
              <a:rPr lang="ru-RU" dirty="0" smtClean="0"/>
              <a:t>образования. Поддержка </a:t>
            </a:r>
            <a:r>
              <a:rPr lang="ru-RU" dirty="0"/>
              <a:t>одаренных детей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792" y="1064033"/>
            <a:ext cx="5089586" cy="256303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7721" y="1113087"/>
            <a:ext cx="5054802" cy="251398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03585" y="3727872"/>
            <a:ext cx="5857516" cy="2949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115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42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Модель </a:t>
            </a:r>
            <a:r>
              <a:rPr lang="ru-RU" dirty="0" smtClean="0"/>
              <a:t>жизненного </a:t>
            </a:r>
            <a:r>
              <a:rPr lang="ru-RU" dirty="0"/>
              <a:t>пространства для стратегического управления Камчатского края </a:t>
            </a:r>
            <a:endParaRPr lang="en-US" dirty="0"/>
          </a:p>
        </p:txBody>
      </p:sp>
      <p:graphicFrame>
        <p:nvGraphicFramePr>
          <p:cNvPr id="9" name="Таблица 9">
            <a:extLst>
              <a:ext uri="{FF2B5EF4-FFF2-40B4-BE49-F238E27FC236}">
                <a16:creationId xmlns:a16="http://schemas.microsoft.com/office/drawing/2014/main" id="{FC11159A-A684-4920-810A-0F5CB0A4A13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40793" y="1680825"/>
          <a:ext cx="2912637" cy="395531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912637">
                  <a:extLst>
                    <a:ext uri="{9D8B030D-6E8A-4147-A177-3AD203B41FA5}">
                      <a16:colId xmlns:a16="http://schemas.microsoft.com/office/drawing/2014/main" val="917334412"/>
                    </a:ext>
                  </a:extLst>
                </a:gridCol>
              </a:tblGrid>
              <a:tr h="1318437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accent1"/>
                          </a:solidFill>
                        </a:rPr>
                        <a:t>ЧЕЛОВЕК</a:t>
                      </a:r>
                      <a:endParaRPr lang="en-US" sz="1600" b="1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8816567"/>
                  </a:ext>
                </a:extLst>
              </a:tr>
              <a:tr h="1318437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accent1"/>
                          </a:solidFill>
                        </a:rPr>
                        <a:t>БИЗНЕС</a:t>
                      </a:r>
                      <a:endParaRPr lang="en-US" sz="1600" b="1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6039502"/>
                  </a:ext>
                </a:extLst>
              </a:tr>
              <a:tr h="1318437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accent1"/>
                          </a:solidFill>
                        </a:rPr>
                        <a:t>БУДУЩИЕ ПОКОЛЕНИЯ</a:t>
                      </a:r>
                      <a:endParaRPr lang="en-US" sz="1600" b="1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1050336"/>
                  </a:ext>
                </a:extLst>
              </a:tr>
            </a:tbl>
          </a:graphicData>
        </a:graphic>
      </p:graphicFrame>
      <p:grpSp>
        <p:nvGrpSpPr>
          <p:cNvPr id="12" name="Группа 11"/>
          <p:cNvGrpSpPr>
            <a:grpSpLocks noChangeAspect="1"/>
          </p:cNvGrpSpPr>
          <p:nvPr/>
        </p:nvGrpSpPr>
        <p:grpSpPr>
          <a:xfrm>
            <a:off x="4574066" y="1059756"/>
            <a:ext cx="5271701" cy="5508001"/>
            <a:chOff x="3387417" y="1218875"/>
            <a:chExt cx="4327404" cy="4521373"/>
          </a:xfrm>
        </p:grpSpPr>
        <p:sp>
          <p:nvSpPr>
            <p:cNvPr id="13" name="Шестиугольник 12">
              <a:extLst>
                <a:ext uri="{FF2B5EF4-FFF2-40B4-BE49-F238E27FC236}">
                  <a16:creationId xmlns:a16="http://schemas.microsoft.com/office/drawing/2014/main" id="{CD3AF90E-B6BA-4F45-94D5-4ACF06B40F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93498" y="1800879"/>
              <a:ext cx="3887907" cy="3371254"/>
            </a:xfrm>
            <a:prstGeom prst="hexagon">
              <a:avLst>
                <a:gd name="adj" fmla="val 28062"/>
                <a:gd name="vf" fmla="val 115470"/>
              </a:avLst>
            </a:prstGeom>
            <a:noFill/>
            <a:ln>
              <a:solidFill>
                <a:schemeClr val="bg1">
                  <a:lumMod val="50000"/>
                </a:schemeClr>
              </a:solidFill>
              <a:prstDash val="dashDot"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4" name="Шестиугольник 13">
              <a:extLst>
                <a:ext uri="{FF2B5EF4-FFF2-40B4-BE49-F238E27FC236}">
                  <a16:creationId xmlns:a16="http://schemas.microsoft.com/office/drawing/2014/main" id="{C0784B84-030B-C540-BFE8-1F7E6EFD36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65937" y="2037114"/>
              <a:ext cx="3343028" cy="2898783"/>
            </a:xfrm>
            <a:prstGeom prst="hexagon">
              <a:avLst>
                <a:gd name="adj" fmla="val 28062"/>
                <a:gd name="vf" fmla="val 115470"/>
              </a:avLst>
            </a:prstGeom>
            <a:noFill/>
            <a:ln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5" name="Шестиугольник 14">
              <a:extLst>
                <a:ext uri="{FF2B5EF4-FFF2-40B4-BE49-F238E27FC236}">
                  <a16:creationId xmlns:a16="http://schemas.microsoft.com/office/drawing/2014/main" id="{875D0F49-18E3-CF4D-9864-8AE855987C3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404463" y="2107479"/>
              <a:ext cx="1310358" cy="1136229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CC00CC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algn="ctr" hangingPunct="0"/>
              <a: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2. Образование и развитие</a:t>
              </a:r>
              <a:endParaRPr lang="en-GB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6" name="Шестиугольник 15">
              <a:extLst>
                <a:ext uri="{FF2B5EF4-FFF2-40B4-BE49-F238E27FC236}">
                  <a16:creationId xmlns:a16="http://schemas.microsoft.com/office/drawing/2014/main" id="{F97F6A3C-638A-1148-BDCA-1E4E5F35423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82272" y="1218875"/>
              <a:ext cx="1310358" cy="1136229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FF6600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1" i="0" u="none" strike="noStrike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Arial" pitchFamily="34" charset="0"/>
                  <a:cs typeface="Arial" pitchFamily="34" charset="0"/>
                  <a:sym typeface="Helvetica"/>
                </a:rPr>
                <a:t>1. </a:t>
              </a:r>
              <a:r>
                <a:rPr kumimoji="0" lang="ru-RU" sz="1000" b="1" i="0" u="none" strike="noStrike" cap="none" spc="0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Arial" pitchFamily="34" charset="0"/>
                  <a:cs typeface="Arial" pitchFamily="34" charset="0"/>
                  <a:sym typeface="Helvetica"/>
                </a:rPr>
                <a:t>Сильная Экономика</a:t>
              </a:r>
              <a:endParaRPr kumimoji="0" lang="en-GB" sz="10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7" name="Шестиугольник 16">
              <a:extLst>
                <a:ext uri="{FF2B5EF4-FFF2-40B4-BE49-F238E27FC236}">
                  <a16:creationId xmlns:a16="http://schemas.microsoft.com/office/drawing/2014/main" id="{5A950E00-E5F4-0A43-BCD5-C0E7E98C68F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87417" y="2075668"/>
              <a:ext cx="1310358" cy="1136229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FF9900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algn="ctr" hangingPunct="0"/>
              <a: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6. </a:t>
              </a:r>
              <a:b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ru-RU" sz="1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Справедливое общество</a:t>
              </a:r>
              <a:endParaRPr lang="en-GB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8" name="Шестиугольник 17">
              <a:extLst>
                <a:ext uri="{FF2B5EF4-FFF2-40B4-BE49-F238E27FC236}">
                  <a16:creationId xmlns:a16="http://schemas.microsoft.com/office/drawing/2014/main" id="{089B6152-5847-2642-A736-693526C507E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62747" y="3832855"/>
              <a:ext cx="1310358" cy="1136229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99CC00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algn="ctr" hangingPunct="0"/>
              <a: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5. </a:t>
              </a:r>
              <a:b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</a:br>
              <a: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Экология</a:t>
              </a:r>
              <a:endParaRPr lang="en-GB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9" name="Шестиугольник 18">
              <a:extLst>
                <a:ext uri="{FF2B5EF4-FFF2-40B4-BE49-F238E27FC236}">
                  <a16:creationId xmlns:a16="http://schemas.microsoft.com/office/drawing/2014/main" id="{FD9DB295-7044-264D-9908-EA141DDB0C9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09483" y="3875085"/>
              <a:ext cx="1310358" cy="1136229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666699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algn="ctr" hangingPunct="0"/>
              <a: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3. </a:t>
              </a:r>
              <a:b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</a:br>
              <a:r>
                <a:rPr lang="ru-RU" sz="1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Здоровье и активное долголетие</a:t>
              </a:r>
              <a:endParaRPr lang="en-GB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20" name="Шестиугольник 19">
              <a:extLst>
                <a:ext uri="{FF2B5EF4-FFF2-40B4-BE49-F238E27FC236}">
                  <a16:creationId xmlns:a16="http://schemas.microsoft.com/office/drawing/2014/main" id="{774DADD0-E3BE-8745-A7C6-71FC7DA7D0B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82272" y="4604019"/>
              <a:ext cx="1310358" cy="1136229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009999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algn="ctr" hangingPunct="0"/>
              <a: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4. Комфортная среда</a:t>
              </a:r>
              <a:endParaRPr lang="en-GB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grpSp>
          <p:nvGrpSpPr>
            <p:cNvPr id="21" name="Группа 20">
              <a:extLst>
                <a:ext uri="{FF2B5EF4-FFF2-40B4-BE49-F238E27FC236}">
                  <a16:creationId xmlns:a16="http://schemas.microsoft.com/office/drawing/2014/main" id="{E3E31916-020B-A64E-BD5D-DDCDEDDA1721}"/>
                </a:ext>
              </a:extLst>
            </p:cNvPr>
            <p:cNvGrpSpPr/>
            <p:nvPr/>
          </p:nvGrpSpPr>
          <p:grpSpPr>
            <a:xfrm>
              <a:off x="5167774" y="4257006"/>
              <a:ext cx="756000" cy="655538"/>
              <a:chOff x="5779889" y="4530414"/>
              <a:chExt cx="756000" cy="655538"/>
            </a:xfrm>
          </p:grpSpPr>
          <p:sp>
            <p:nvSpPr>
              <p:cNvPr id="38" name="Шестиугольник 37">
                <a:extLst>
                  <a:ext uri="{FF2B5EF4-FFF2-40B4-BE49-F238E27FC236}">
                    <a16:creationId xmlns:a16="http://schemas.microsoft.com/office/drawing/2014/main" id="{627FBF4D-37A6-1641-BC0F-52D60CE3D82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79889" y="4530414"/>
                <a:ext cx="756000" cy="655538"/>
              </a:xfrm>
              <a:prstGeom prst="hexagon">
                <a:avLst>
                  <a:gd name="adj" fmla="val 28062"/>
                  <a:gd name="vf" fmla="val 115470"/>
                </a:avLst>
              </a:prstGeom>
              <a:gradFill>
                <a:gsLst>
                  <a:gs pos="1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889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3350" h="6350" prst="softRound"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endParaRPr lang="en-GB" sz="1000" dirty="0">
                  <a:solidFill>
                    <a:schemeClr val="accent5"/>
                  </a:solidFill>
                  <a:sym typeface="Helvetica"/>
                </a:endParaRPr>
              </a:p>
            </p:txBody>
          </p:sp>
          <p:pic>
            <p:nvPicPr>
              <p:cNvPr id="39" name="Рисунок 38">
                <a:extLst>
                  <a:ext uri="{FF2B5EF4-FFF2-40B4-BE49-F238E27FC236}">
                    <a16:creationId xmlns:a16="http://schemas.microsoft.com/office/drawing/2014/main" id="{C96EC0E9-9AFF-0E45-9793-FB24A0BCFB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23889" y="4624183"/>
                <a:ext cx="468000" cy="468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22" name="Группа 21">
              <a:extLst>
                <a:ext uri="{FF2B5EF4-FFF2-40B4-BE49-F238E27FC236}">
                  <a16:creationId xmlns:a16="http://schemas.microsoft.com/office/drawing/2014/main" id="{24DB5575-4D66-144B-B1A9-35A90E7C340B}"/>
                </a:ext>
              </a:extLst>
            </p:cNvPr>
            <p:cNvGrpSpPr/>
            <p:nvPr/>
          </p:nvGrpSpPr>
          <p:grpSpPr>
            <a:xfrm>
              <a:off x="6095912" y="2697394"/>
              <a:ext cx="756000" cy="655538"/>
              <a:chOff x="6683793" y="2155818"/>
              <a:chExt cx="756000" cy="655538"/>
            </a:xfrm>
          </p:grpSpPr>
          <p:sp>
            <p:nvSpPr>
              <p:cNvPr id="36" name="Шестиугольник 35">
                <a:extLst>
                  <a:ext uri="{FF2B5EF4-FFF2-40B4-BE49-F238E27FC236}">
                    <a16:creationId xmlns:a16="http://schemas.microsoft.com/office/drawing/2014/main" id="{3108B6D2-D50F-3047-A7E9-03E6A6D44EA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683793" y="2155818"/>
                <a:ext cx="756000" cy="655538"/>
              </a:xfrm>
              <a:prstGeom prst="hexagon">
                <a:avLst>
                  <a:gd name="adj" fmla="val 28062"/>
                  <a:gd name="vf" fmla="val 115470"/>
                </a:avLst>
              </a:prstGeom>
              <a:gradFill>
                <a:gsLst>
                  <a:gs pos="1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889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3350" h="6350" prst="softRound"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endParaRPr lang="en-GB" sz="1000" dirty="0">
                  <a:solidFill>
                    <a:schemeClr val="accent5"/>
                  </a:solidFill>
                  <a:sym typeface="Helvetica"/>
                </a:endParaRPr>
              </a:p>
            </p:txBody>
          </p:sp>
          <p:pic>
            <p:nvPicPr>
              <p:cNvPr id="37" name="Рисунок 36">
                <a:extLst>
                  <a:ext uri="{FF2B5EF4-FFF2-40B4-BE49-F238E27FC236}">
                    <a16:creationId xmlns:a16="http://schemas.microsoft.com/office/drawing/2014/main" id="{802439F3-BE1C-BF40-9EE8-EE78595DA8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27792" y="2249587"/>
                <a:ext cx="468000" cy="468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23" name="Группа 22">
              <a:extLst>
                <a:ext uri="{FF2B5EF4-FFF2-40B4-BE49-F238E27FC236}">
                  <a16:creationId xmlns:a16="http://schemas.microsoft.com/office/drawing/2014/main" id="{83A8BDB7-2210-3A49-9602-4A1BBDEBA9F1}"/>
                </a:ext>
              </a:extLst>
            </p:cNvPr>
            <p:cNvGrpSpPr/>
            <p:nvPr/>
          </p:nvGrpSpPr>
          <p:grpSpPr>
            <a:xfrm>
              <a:off x="6071577" y="3772874"/>
              <a:ext cx="756000" cy="655538"/>
              <a:chOff x="6556409" y="3977512"/>
              <a:chExt cx="756000" cy="655538"/>
            </a:xfrm>
          </p:grpSpPr>
          <p:sp>
            <p:nvSpPr>
              <p:cNvPr id="34" name="Шестиугольник 33">
                <a:extLst>
                  <a:ext uri="{FF2B5EF4-FFF2-40B4-BE49-F238E27FC236}">
                    <a16:creationId xmlns:a16="http://schemas.microsoft.com/office/drawing/2014/main" id="{ADD5A27D-560C-034C-9AA0-BC9A97D9784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556409" y="3977512"/>
                <a:ext cx="756000" cy="655538"/>
              </a:xfrm>
              <a:prstGeom prst="hexagon">
                <a:avLst>
                  <a:gd name="adj" fmla="val 28062"/>
                  <a:gd name="vf" fmla="val 115470"/>
                </a:avLst>
              </a:prstGeom>
              <a:gradFill>
                <a:gsLst>
                  <a:gs pos="1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889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3350" h="6350" prst="softRound"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endParaRPr lang="en-GB" sz="1000" dirty="0">
                  <a:solidFill>
                    <a:schemeClr val="accent5"/>
                  </a:solidFill>
                  <a:sym typeface="Helvetica"/>
                </a:endParaRPr>
              </a:p>
            </p:txBody>
          </p:sp>
          <p:pic>
            <p:nvPicPr>
              <p:cNvPr id="35" name="Рисунок 34">
                <a:extLst>
                  <a:ext uri="{FF2B5EF4-FFF2-40B4-BE49-F238E27FC236}">
                    <a16:creationId xmlns:a16="http://schemas.microsoft.com/office/drawing/2014/main" id="{FF78F137-12A5-0B4A-9129-585766C84CB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00406" y="4071282"/>
                <a:ext cx="468000" cy="468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24" name="Группа 23">
              <a:extLst>
                <a:ext uri="{FF2B5EF4-FFF2-40B4-BE49-F238E27FC236}">
                  <a16:creationId xmlns:a16="http://schemas.microsoft.com/office/drawing/2014/main" id="{49CE65DB-486C-D14D-8417-D37968F2DD65}"/>
                </a:ext>
              </a:extLst>
            </p:cNvPr>
            <p:cNvGrpSpPr/>
            <p:nvPr/>
          </p:nvGrpSpPr>
          <p:grpSpPr>
            <a:xfrm>
              <a:off x="4239994" y="3766547"/>
              <a:ext cx="756000" cy="655538"/>
              <a:chOff x="4826020" y="4774658"/>
              <a:chExt cx="756000" cy="655538"/>
            </a:xfrm>
          </p:grpSpPr>
          <p:sp>
            <p:nvSpPr>
              <p:cNvPr id="32" name="Шестиугольник 31">
                <a:extLst>
                  <a:ext uri="{FF2B5EF4-FFF2-40B4-BE49-F238E27FC236}">
                    <a16:creationId xmlns:a16="http://schemas.microsoft.com/office/drawing/2014/main" id="{63B7A705-0862-694A-9B8A-2B020DED239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826020" y="4774658"/>
                <a:ext cx="756000" cy="655538"/>
              </a:xfrm>
              <a:prstGeom prst="hexagon">
                <a:avLst>
                  <a:gd name="adj" fmla="val 28062"/>
                  <a:gd name="vf" fmla="val 115470"/>
                </a:avLst>
              </a:prstGeom>
              <a:gradFill>
                <a:gsLst>
                  <a:gs pos="1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889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3350" h="6350" prst="softRound"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endParaRPr lang="en-GB" sz="1000" dirty="0">
                  <a:solidFill>
                    <a:schemeClr val="accent5"/>
                  </a:solidFill>
                  <a:sym typeface="Helvetica"/>
                </a:endParaRPr>
              </a:p>
            </p:txBody>
          </p:sp>
          <p:pic>
            <p:nvPicPr>
              <p:cNvPr id="33" name="Рисунок 32">
                <a:extLst>
                  <a:ext uri="{FF2B5EF4-FFF2-40B4-BE49-F238E27FC236}">
                    <a16:creationId xmlns:a16="http://schemas.microsoft.com/office/drawing/2014/main" id="{6578EE18-626E-5844-9A5B-58660A886B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70017" y="4868428"/>
                <a:ext cx="468000" cy="468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25" name="Группа 24">
              <a:extLst>
                <a:ext uri="{FF2B5EF4-FFF2-40B4-BE49-F238E27FC236}">
                  <a16:creationId xmlns:a16="http://schemas.microsoft.com/office/drawing/2014/main" id="{EC8C8970-7E44-3E4C-950A-E6EF29013411}"/>
                </a:ext>
              </a:extLst>
            </p:cNvPr>
            <p:cNvGrpSpPr/>
            <p:nvPr/>
          </p:nvGrpSpPr>
          <p:grpSpPr>
            <a:xfrm>
              <a:off x="4269057" y="2684459"/>
              <a:ext cx="756000" cy="655538"/>
              <a:chOff x="4955371" y="2977001"/>
              <a:chExt cx="756000" cy="655538"/>
            </a:xfrm>
          </p:grpSpPr>
          <p:sp>
            <p:nvSpPr>
              <p:cNvPr id="30" name="Шестиугольник 29">
                <a:extLst>
                  <a:ext uri="{FF2B5EF4-FFF2-40B4-BE49-F238E27FC236}">
                    <a16:creationId xmlns:a16="http://schemas.microsoft.com/office/drawing/2014/main" id="{025E6F84-1492-3D4E-913E-FCEED6764EB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955371" y="2977001"/>
                <a:ext cx="756000" cy="655538"/>
              </a:xfrm>
              <a:prstGeom prst="hexagon">
                <a:avLst>
                  <a:gd name="adj" fmla="val 28062"/>
                  <a:gd name="vf" fmla="val 115470"/>
                </a:avLst>
              </a:prstGeom>
              <a:gradFill>
                <a:gsLst>
                  <a:gs pos="1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889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3350" h="6350" prst="softRound"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endParaRPr lang="en-GB" sz="1000" dirty="0">
                  <a:solidFill>
                    <a:schemeClr val="accent5"/>
                  </a:solidFill>
                  <a:sym typeface="Helvetica"/>
                </a:endParaRPr>
              </a:p>
            </p:txBody>
          </p:sp>
          <p:pic>
            <p:nvPicPr>
              <p:cNvPr id="31" name="Рисунок 30">
                <a:extLst>
                  <a:ext uri="{FF2B5EF4-FFF2-40B4-BE49-F238E27FC236}">
                    <a16:creationId xmlns:a16="http://schemas.microsoft.com/office/drawing/2014/main" id="{2055C42C-ADC8-E147-8DC9-F9BE639DB0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99368" y="3070770"/>
                <a:ext cx="468000" cy="468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26" name="Группа 25">
              <a:extLst>
                <a:ext uri="{FF2B5EF4-FFF2-40B4-BE49-F238E27FC236}">
                  <a16:creationId xmlns:a16="http://schemas.microsoft.com/office/drawing/2014/main" id="{8BEF7E99-9A05-7743-9432-FA06F2EC71A8}"/>
                </a:ext>
              </a:extLst>
            </p:cNvPr>
            <p:cNvGrpSpPr/>
            <p:nvPr/>
          </p:nvGrpSpPr>
          <p:grpSpPr>
            <a:xfrm>
              <a:off x="5159451" y="2109601"/>
              <a:ext cx="756000" cy="655538"/>
              <a:chOff x="5794022" y="2120637"/>
              <a:chExt cx="756000" cy="655538"/>
            </a:xfrm>
          </p:grpSpPr>
          <p:sp>
            <p:nvSpPr>
              <p:cNvPr id="28" name="Шестиугольник 27">
                <a:extLst>
                  <a:ext uri="{FF2B5EF4-FFF2-40B4-BE49-F238E27FC236}">
                    <a16:creationId xmlns:a16="http://schemas.microsoft.com/office/drawing/2014/main" id="{CEC019D6-2D83-0147-BA77-4D97633454F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94022" y="2120637"/>
                <a:ext cx="756000" cy="655538"/>
              </a:xfrm>
              <a:prstGeom prst="hexagon">
                <a:avLst>
                  <a:gd name="adj" fmla="val 28062"/>
                  <a:gd name="vf" fmla="val 115470"/>
                </a:avLst>
              </a:prstGeom>
              <a:gradFill>
                <a:gsLst>
                  <a:gs pos="1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889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3350" h="6350" prst="softRound"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endParaRPr lang="en-GB" sz="1000" dirty="0">
                  <a:solidFill>
                    <a:schemeClr val="accent5"/>
                  </a:solidFill>
                  <a:sym typeface="Helvetica"/>
                </a:endParaRPr>
              </a:p>
            </p:txBody>
          </p:sp>
          <p:pic>
            <p:nvPicPr>
              <p:cNvPr id="29" name="Рисунок 28">
                <a:extLst>
                  <a:ext uri="{FF2B5EF4-FFF2-40B4-BE49-F238E27FC236}">
                    <a16:creationId xmlns:a16="http://schemas.microsoft.com/office/drawing/2014/main" id="{A428F1EF-BDD9-7643-9565-3E38C6F92D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38022" y="2214406"/>
                <a:ext cx="468000" cy="468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pic>
          <p:nvPicPr>
            <p:cNvPr id="27" name="Рисунок 26"/>
            <p:cNvPicPr>
              <a:picLocks noChangeAspect="1"/>
            </p:cNvPicPr>
            <p:nvPr/>
          </p:nvPicPr>
          <p:blipFill rotWithShape="1"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 r="40061" b="11064"/>
            <a:stretch/>
          </p:blipFill>
          <p:spPr>
            <a:xfrm>
              <a:off x="5031649" y="2814443"/>
              <a:ext cx="1154961" cy="14035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98478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 smtClean="0"/>
              <a:t>ОБРАЗОВАНИЕ И РАЗВИТИЕ: </a:t>
            </a:r>
            <a:r>
              <a:rPr lang="ru-RU" dirty="0" err="1"/>
              <a:t>с</a:t>
            </a:r>
            <a:r>
              <a:rPr lang="ru-RU" dirty="0" err="1" smtClean="0"/>
              <a:t>тейкхолдер</a:t>
            </a:r>
            <a:r>
              <a:rPr lang="ru-RU" dirty="0" smtClean="0"/>
              <a:t> «ЧЕЛОВЕК»</a:t>
            </a:r>
            <a:endParaRPr lang="ru-RU" dirty="0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71433A94-264A-43F6-BA7D-B6CCFE27C1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6899099"/>
              </p:ext>
            </p:extLst>
          </p:nvPr>
        </p:nvGraphicFramePr>
        <p:xfrm>
          <a:off x="273868" y="1219046"/>
          <a:ext cx="11641540" cy="281666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245738">
                  <a:extLst>
                    <a:ext uri="{9D8B030D-6E8A-4147-A177-3AD203B41FA5}">
                      <a16:colId xmlns:a16="http://schemas.microsoft.com/office/drawing/2014/main" val="1190865364"/>
                    </a:ext>
                  </a:extLst>
                </a:gridCol>
                <a:gridCol w="7395802">
                  <a:extLst>
                    <a:ext uri="{9D8B030D-6E8A-4147-A177-3AD203B41FA5}">
                      <a16:colId xmlns:a16="http://schemas.microsoft.com/office/drawing/2014/main" val="1067164655"/>
                    </a:ext>
                  </a:extLst>
                </a:gridCol>
              </a:tblGrid>
              <a:tr h="392400"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Формулировка</a:t>
                      </a:r>
                      <a:r>
                        <a:rPr lang="ru-RU" sz="1000" b="1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з</a:t>
                      </a:r>
                      <a:r>
                        <a:rPr lang="ru-RU" sz="10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апроса </a:t>
                      </a:r>
                      <a:r>
                        <a:rPr lang="ru-RU" sz="1000" b="1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стейкхолдера</a:t>
                      </a:r>
                      <a:endParaRPr lang="ru-RU" sz="1000" b="1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C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Данные, на основе которых мы понимаем, что запрос удовлетворен или нет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131044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Дошкольное образование, гарантирующее заботу о детях и их развитие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Обеспеченность местами в дошкольных учреждениях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Оценка качества дошкольного образования (опрос)</a:t>
                      </a:r>
                      <a:endParaRPr lang="en-US" sz="900" u="none" strike="noStrike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4166861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Высокий уровень знаний школьной программы, позволяющий поступить в ВУЗ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Средний бал ЕГЭ</a:t>
                      </a:r>
                      <a:endParaRPr lang="en-US" sz="9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6923847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Возможность получить востребованную профессию на основе качественного профессионального образования 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Число выпускников, трудоустроенных по специальности в течение 1 года после окончания УЗ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961618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Возможность дополнительного образования на протяжении всей жизни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Число часов образования (формального + неформального) в год на душу населения в возрастном сегменте 25-65 лет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36520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103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42176" y="993609"/>
            <a:ext cx="5323026" cy="285449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tIns="36000" rIns="36000" bIns="36000" rtlCol="0" anchor="t">
            <a:noAutofit/>
          </a:bodyPr>
          <a:lstStyle/>
          <a:p>
            <a:r>
              <a:rPr lang="ru-RU" sz="1100" dirty="0" smtClean="0">
                <a:solidFill>
                  <a:schemeClr val="accent5"/>
                </a:solidFill>
              </a:rPr>
              <a:t>Показатели, характеризующие обеспеченность дошкольным образованием в Камчатском крае, демонстрируют как хорошие значения относительно </a:t>
            </a:r>
            <a:r>
              <a:rPr lang="ru-RU" sz="1100" dirty="0" err="1" smtClean="0">
                <a:solidFill>
                  <a:schemeClr val="accent5"/>
                </a:solidFill>
              </a:rPr>
              <a:t>ДвФо</a:t>
            </a:r>
            <a:r>
              <a:rPr lang="ru-RU" sz="1100" dirty="0" smtClean="0">
                <a:solidFill>
                  <a:schemeClr val="accent5"/>
                </a:solidFill>
              </a:rPr>
              <a:t> в целом и РФ, так и положительные тренды по обеспеченности детей дошкольным образованием.</a:t>
            </a:r>
          </a:p>
          <a:p>
            <a:r>
              <a:rPr lang="ru-RU" sz="1100" dirty="0" smtClean="0">
                <a:solidFill>
                  <a:schemeClr val="accent5"/>
                </a:solidFill>
              </a:rPr>
              <a:t>При сохранении указанных положительных трендов необходимо сделать фокус не только на количественные показатели, характеризующие дошкольное образование, но и на улучшение качества </a:t>
            </a:r>
            <a:r>
              <a:rPr lang="ru-RU" sz="1100" smtClean="0">
                <a:solidFill>
                  <a:schemeClr val="accent5"/>
                </a:solidFill>
              </a:rPr>
              <a:t>дошкольного образования </a:t>
            </a:r>
            <a:endParaRPr lang="ru-RU" sz="1100" dirty="0">
              <a:solidFill>
                <a:schemeClr val="accent5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2175" y="3919136"/>
            <a:ext cx="5323026" cy="25613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485" y="993609"/>
            <a:ext cx="5258372" cy="253023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485" y="3703661"/>
            <a:ext cx="5254962" cy="2776823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Дошкольное образование, гарантирующее заботу о детях и их </a:t>
            </a:r>
            <a:r>
              <a:rPr lang="ru-RU" dirty="0" smtClean="0"/>
              <a:t>развитие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9493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4850" y="1229710"/>
            <a:ext cx="10062300" cy="540638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552335" y="5092770"/>
            <a:ext cx="7384026" cy="12785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000" dirty="0">
                <a:solidFill>
                  <a:srgbClr val="000000"/>
                </a:solidFill>
              </a:rPr>
              <a:t>Наиболее </a:t>
            </a:r>
            <a:r>
              <a:rPr lang="ru-RU" sz="1000" dirty="0" smtClean="0">
                <a:solidFill>
                  <a:srgbClr val="000000"/>
                </a:solidFill>
              </a:rPr>
              <a:t>сложная </a:t>
            </a:r>
            <a:r>
              <a:rPr lang="ru-RU" sz="1000" dirty="0">
                <a:solidFill>
                  <a:srgbClr val="000000"/>
                </a:solidFill>
              </a:rPr>
              <a:t>ситуация с наличием мест в детских садах отмечена респондентами в Петропавловске-Камчатском, </a:t>
            </a:r>
            <a:r>
              <a:rPr lang="ru-RU" sz="1000" dirty="0" err="1">
                <a:solidFill>
                  <a:srgbClr val="000000"/>
                </a:solidFill>
              </a:rPr>
              <a:t>Елизовском</a:t>
            </a:r>
            <a:r>
              <a:rPr lang="ru-RU" sz="1000" dirty="0">
                <a:solidFill>
                  <a:srgbClr val="000000"/>
                </a:solidFill>
              </a:rPr>
              <a:t> и </a:t>
            </a:r>
            <a:r>
              <a:rPr lang="ru-RU" sz="1000" dirty="0" err="1">
                <a:solidFill>
                  <a:srgbClr val="000000"/>
                </a:solidFill>
              </a:rPr>
              <a:t>Мильковском</a:t>
            </a:r>
            <a:r>
              <a:rPr lang="ru-RU" sz="1000" dirty="0">
                <a:solidFill>
                  <a:srgbClr val="000000"/>
                </a:solidFill>
              </a:rPr>
              <a:t> районах. </a:t>
            </a:r>
          </a:p>
          <a:p>
            <a:pPr marL="171450" indent="-17145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000" dirty="0" smtClean="0">
                <a:solidFill>
                  <a:srgbClr val="000000"/>
                </a:solidFill>
              </a:rPr>
              <a:t>Респонденты </a:t>
            </a:r>
            <a:r>
              <a:rPr lang="ru-RU" sz="1000" dirty="0">
                <a:solidFill>
                  <a:srgbClr val="000000"/>
                </a:solidFill>
              </a:rPr>
              <a:t>с детьми считают расходы на дошкольное образование более приемлемыми, чем респонденты без детей. 13% респондентов с детьми наихудшим образом оценили размер ежемесячной платы за детский сад, а 16% - размер дополнительных расходов. В тоже время для респондентов без детей такие оценки составили 15% и 19% соответственно.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617783" y="156035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b="1" dirty="0" smtClean="0">
                <a:solidFill>
                  <a:srgbClr val="FF0000"/>
                </a:solidFill>
              </a:rPr>
              <a:t>47%</a:t>
            </a:r>
            <a:endParaRPr lang="ru-RU" sz="1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97914" y="156035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b="1" dirty="0" smtClean="0">
                <a:solidFill>
                  <a:srgbClr val="FF0000"/>
                </a:solidFill>
              </a:rPr>
              <a:t>39%</a:t>
            </a:r>
            <a:endParaRPr lang="ru-RU" sz="1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12235" y="156035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b="1" dirty="0" smtClean="0">
                <a:solidFill>
                  <a:srgbClr val="FF0000"/>
                </a:solidFill>
              </a:rPr>
              <a:t>45%</a:t>
            </a:r>
            <a:endParaRPr lang="ru-RU" sz="18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907314" y="942717"/>
            <a:ext cx="6275350" cy="2997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</a:pPr>
            <a:r>
              <a:rPr lang="ru-RU" sz="1000" dirty="0" smtClean="0">
                <a:solidFill>
                  <a:srgbClr val="498DB2"/>
                </a:solidFill>
              </a:rPr>
              <a:t>Респонденты – представители населения Камчатского </a:t>
            </a:r>
            <a:r>
              <a:rPr lang="ru-RU" sz="1000" dirty="0" smtClean="0">
                <a:solidFill>
                  <a:srgbClr val="498DB2"/>
                </a:solidFill>
              </a:rPr>
              <a:t>края</a:t>
            </a:r>
            <a:r>
              <a:rPr lang="en-US" sz="1000" dirty="0" smtClean="0">
                <a:solidFill>
                  <a:srgbClr val="498DB2"/>
                </a:solidFill>
              </a:rPr>
              <a:t> </a:t>
            </a:r>
            <a:r>
              <a:rPr lang="ru-RU" sz="1000" dirty="0">
                <a:solidFill>
                  <a:srgbClr val="498DB2"/>
                </a:solidFill>
              </a:rPr>
              <a:t>(1 – худшая оценка, 4 – лучшая оценка)</a:t>
            </a:r>
            <a:endParaRPr lang="ru-RU" sz="1000" dirty="0">
              <a:solidFill>
                <a:srgbClr val="498DB2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Качество дошкольного </a:t>
            </a:r>
            <a:r>
              <a:rPr lang="ru-RU" dirty="0" smtClean="0"/>
              <a:t>образования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38924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>
          <a:xfrm>
            <a:off x="0" y="417991"/>
            <a:ext cx="12192001" cy="487173"/>
          </a:xfrm>
        </p:spPr>
        <p:txBody>
          <a:bodyPr/>
          <a:lstStyle/>
          <a:p>
            <a:r>
              <a:rPr lang="ru-RU" sz="1200" dirty="0" smtClean="0"/>
              <a:t>Возможность </a:t>
            </a:r>
            <a:r>
              <a:rPr lang="ru-RU" sz="1200" dirty="0"/>
              <a:t>получить востребованную профессию на основе качественного профессионального образования. Возможность дополнительного образования на протяжении всей жизни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748244" y="1067500"/>
            <a:ext cx="6345990" cy="19776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tIns="36000" rIns="36000" bIns="36000" rtlCol="0" anchor="t">
            <a:noAutofit/>
          </a:bodyPr>
          <a:lstStyle/>
          <a:p>
            <a:r>
              <a:rPr lang="ru-RU" sz="1100" dirty="0" smtClean="0">
                <a:solidFill>
                  <a:schemeClr val="accent5"/>
                </a:solidFill>
              </a:rPr>
              <a:t>При снижении численности студентов, получающих высшее образование (в абсолютном и относительном значении на 10 тыс. населения) наблюдается положительный тренд в численности студентов по программам подготовки специалистов среднего звена (как в абсолютном, так и в относительном значении на 10 тыс. населения). Данный тренд изменения соотношения специалистов с высшим и среднем специальным образованием в сторону специалистов среднего звена должен быть соотнесен с потребностями экономики Камчатского края в специалистах с разным уровнем образования. </a:t>
            </a:r>
          </a:p>
          <a:p>
            <a:endParaRPr lang="ru-RU" sz="1100" dirty="0">
              <a:solidFill>
                <a:schemeClr val="accent5"/>
              </a:solidFill>
            </a:endParaRPr>
          </a:p>
          <a:p>
            <a:r>
              <a:rPr lang="ru-RU" sz="1100" dirty="0" smtClean="0">
                <a:solidFill>
                  <a:schemeClr val="accent5"/>
                </a:solidFill>
              </a:rPr>
              <a:t>Показатели, характеризующие возможность дополнительного образования помимо основного среднего специального и высшего, показывают хорошие значения по Камчатскому края как относительно средних значений по </a:t>
            </a:r>
            <a:r>
              <a:rPr lang="ru-RU" sz="1100" dirty="0" err="1" smtClean="0">
                <a:solidFill>
                  <a:schemeClr val="accent5"/>
                </a:solidFill>
              </a:rPr>
              <a:t>ДвФо</a:t>
            </a:r>
            <a:r>
              <a:rPr lang="ru-RU" sz="1100" dirty="0" smtClean="0">
                <a:solidFill>
                  <a:schemeClr val="accent5"/>
                </a:solidFill>
              </a:rPr>
              <a:t>, так и по РФ в целом.</a:t>
            </a:r>
            <a:endParaRPr lang="ru-RU" sz="1100" dirty="0">
              <a:solidFill>
                <a:schemeClr val="accent5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6105" y="3045125"/>
            <a:ext cx="3668584" cy="19559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06" y="988723"/>
            <a:ext cx="5544699" cy="27600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06" y="3832354"/>
            <a:ext cx="5544699" cy="279222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34886" y="4219966"/>
            <a:ext cx="3357115" cy="2310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708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871" y="1292167"/>
            <a:ext cx="12016257" cy="427366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563821" y="4073494"/>
            <a:ext cx="5087405" cy="950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000" dirty="0">
                <a:solidFill>
                  <a:srgbClr val="000000"/>
                </a:solidFill>
              </a:rPr>
              <a:t>Оценка поддержки ВУЗов в трудоустройстве на уровне ниже среднего дана 82% респондентов, при этом среди респондентов с высшим образованием </a:t>
            </a:r>
            <a:r>
              <a:rPr lang="ru-RU" sz="1000" dirty="0" smtClean="0">
                <a:solidFill>
                  <a:srgbClr val="000000"/>
                </a:solidFill>
              </a:rPr>
              <a:t>эта доля </a:t>
            </a:r>
            <a:r>
              <a:rPr lang="ru-RU" sz="1000" dirty="0">
                <a:solidFill>
                  <a:srgbClr val="000000"/>
                </a:solidFill>
              </a:rPr>
              <a:t>равна 85%, со средним специальным образованием – 78%.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218712" y="174502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b="1" dirty="0" smtClean="0">
                <a:solidFill>
                  <a:srgbClr val="FF0000"/>
                </a:solidFill>
              </a:rPr>
              <a:t>74%</a:t>
            </a:r>
            <a:endParaRPr lang="ru-RU" sz="1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80159" y="174502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b="1" dirty="0" smtClean="0">
                <a:solidFill>
                  <a:srgbClr val="FF0000"/>
                </a:solidFill>
              </a:rPr>
              <a:t>73%</a:t>
            </a:r>
            <a:endParaRPr lang="ru-RU" sz="1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46015" y="388882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b="1" dirty="0" smtClean="0">
                <a:solidFill>
                  <a:srgbClr val="FF0000"/>
                </a:solidFill>
              </a:rPr>
              <a:t>82%</a:t>
            </a:r>
            <a:endParaRPr lang="ru-RU" sz="1800" b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65371" y="942717"/>
            <a:ext cx="6217293" cy="2997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</a:pPr>
            <a:r>
              <a:rPr lang="ru-RU" sz="1000" dirty="0" smtClean="0">
                <a:solidFill>
                  <a:srgbClr val="498DB2"/>
                </a:solidFill>
              </a:rPr>
              <a:t>Респонденты – представители населения Камчатского </a:t>
            </a:r>
            <a:r>
              <a:rPr lang="ru-RU" sz="1000" dirty="0" smtClean="0">
                <a:solidFill>
                  <a:srgbClr val="498DB2"/>
                </a:solidFill>
              </a:rPr>
              <a:t>края</a:t>
            </a:r>
            <a:r>
              <a:rPr lang="en-US" sz="1000" dirty="0" smtClean="0">
                <a:solidFill>
                  <a:srgbClr val="498DB2"/>
                </a:solidFill>
              </a:rPr>
              <a:t> </a:t>
            </a:r>
            <a:r>
              <a:rPr lang="ru-RU" sz="1000" dirty="0">
                <a:solidFill>
                  <a:srgbClr val="498DB2"/>
                </a:solidFill>
              </a:rPr>
              <a:t>(1 – худшая оценка, 4 – лучшая оценка)</a:t>
            </a:r>
            <a:endParaRPr lang="ru-RU" sz="1000" dirty="0">
              <a:solidFill>
                <a:srgbClr val="498DB2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Качество высшего </a:t>
            </a:r>
            <a:r>
              <a:rPr lang="ru-RU" dirty="0" smtClean="0"/>
              <a:t>образования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44367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 smtClean="0"/>
              <a:t>ОБРАЗОВАНИЕ И РАЗВИТИЕ: </a:t>
            </a:r>
            <a:r>
              <a:rPr lang="ru-RU" dirty="0" err="1"/>
              <a:t>с</a:t>
            </a:r>
            <a:r>
              <a:rPr lang="ru-RU" dirty="0" err="1" smtClean="0"/>
              <a:t>тейкхолдер</a:t>
            </a:r>
            <a:r>
              <a:rPr lang="ru-RU" dirty="0" smtClean="0"/>
              <a:t> «</a:t>
            </a:r>
            <a:r>
              <a:rPr lang="ru-RU" dirty="0"/>
              <a:t>БИЗНЕС</a:t>
            </a:r>
            <a:r>
              <a:rPr lang="ru-RU" dirty="0" smtClean="0"/>
              <a:t>»</a:t>
            </a:r>
            <a:endParaRPr lang="ru-RU" dirty="0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71433A94-264A-43F6-BA7D-B6CCFE27C1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7150714"/>
              </p:ext>
            </p:extLst>
          </p:nvPr>
        </p:nvGraphicFramePr>
        <p:xfrm>
          <a:off x="232924" y="1178103"/>
          <a:ext cx="11723427" cy="16532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275603">
                  <a:extLst>
                    <a:ext uri="{9D8B030D-6E8A-4147-A177-3AD203B41FA5}">
                      <a16:colId xmlns:a16="http://schemas.microsoft.com/office/drawing/2014/main" val="1190865364"/>
                    </a:ext>
                  </a:extLst>
                </a:gridCol>
                <a:gridCol w="7447824">
                  <a:extLst>
                    <a:ext uri="{9D8B030D-6E8A-4147-A177-3AD203B41FA5}">
                      <a16:colId xmlns:a16="http://schemas.microsoft.com/office/drawing/2014/main" val="1067164655"/>
                    </a:ext>
                  </a:extLst>
                </a:gridCol>
              </a:tblGrid>
              <a:tr h="645260"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Формулировка</a:t>
                      </a:r>
                      <a:r>
                        <a:rPr lang="ru-RU" sz="1000" b="1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з</a:t>
                      </a:r>
                      <a:r>
                        <a:rPr lang="ru-RU" sz="10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апроса </a:t>
                      </a:r>
                      <a:r>
                        <a:rPr lang="ru-RU" sz="1000" b="1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стейкхолдера</a:t>
                      </a:r>
                      <a:endParaRPr lang="ru-RU" sz="1000" b="1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C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Данные, на основе которых мы понимаем, что запрос удовлетворен или нет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131044"/>
                  </a:ext>
                </a:extLst>
              </a:tr>
              <a:tr h="100800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Трудовые ресурсы с необходимой квалификацией и требуемыми компетенциями</a:t>
                      </a:r>
                      <a:endParaRPr lang="ru-RU" sz="90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Опрос </a:t>
                      </a: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бизнеса "1. Качество выпускников. 2. Необходимость привлекать сотрудников из других регионов.«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 сотрудников на различных уровнях квалификации, временно работающих в регионе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41668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9645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97892" y="993609"/>
            <a:ext cx="7226253" cy="23130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tIns="36000" rIns="36000" bIns="36000" rtlCol="0" anchor="t">
            <a:noAutofit/>
          </a:bodyPr>
          <a:lstStyle/>
          <a:p>
            <a:r>
              <a:rPr lang="ru-RU" sz="1100" dirty="0" smtClean="0">
                <a:solidFill>
                  <a:schemeClr val="accent5"/>
                </a:solidFill>
              </a:rPr>
              <a:t>Камчатский край демонстрирует хорошие показатели удельного веса численности высококвалифицированных работников как в сравнении с </a:t>
            </a:r>
            <a:r>
              <a:rPr lang="ru-RU" sz="1100" dirty="0" err="1" smtClean="0">
                <a:solidFill>
                  <a:schemeClr val="accent5"/>
                </a:solidFill>
              </a:rPr>
              <a:t>ДвФО</a:t>
            </a:r>
            <a:r>
              <a:rPr lang="ru-RU" sz="1100" dirty="0" smtClean="0">
                <a:solidFill>
                  <a:schemeClr val="accent5"/>
                </a:solidFill>
              </a:rPr>
              <a:t>, так и РФ в целом. Однако с 2017 есть негативный тренд на снижение данного показателя. Для сохранения и улучшения данного показателя стоит обратить внимание на поддержание существующих хороших трендов по росту доли мигрантов с высшим и средним профессиональным образованием, а также дальнейшее снижение доли молодежи, которая не учится, не работает и не приобретает профессиональные навыки.</a:t>
            </a:r>
            <a:endParaRPr lang="ru-RU" sz="1100" dirty="0">
              <a:solidFill>
                <a:schemeClr val="accent5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892" y="3537527"/>
            <a:ext cx="3559417" cy="286750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3564" y="3537527"/>
            <a:ext cx="3600444" cy="286750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361" y="993609"/>
            <a:ext cx="4519463" cy="240957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362" y="3537528"/>
            <a:ext cx="4519463" cy="2759538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Трудовые ресурсы с необходимой квалификацией и требуемыми </a:t>
            </a:r>
            <a:r>
              <a:rPr lang="ru-RU" dirty="0" smtClean="0"/>
              <a:t>компетенциями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6679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презентации 160317">
  <a:themeElements>
    <a:clrScheme name="СГУ">
      <a:dk1>
        <a:sysClr val="windowText" lastClr="000000"/>
      </a:dk1>
      <a:lt1>
        <a:sysClr val="window" lastClr="FFFFFF"/>
      </a:lt1>
      <a:dk2>
        <a:srgbClr val="968087"/>
      </a:dk2>
      <a:lt2>
        <a:srgbClr val="E7E6E6"/>
      </a:lt2>
      <a:accent1>
        <a:srgbClr val="CC5742"/>
      </a:accent1>
      <a:accent2>
        <a:srgbClr val="59BFAC"/>
      </a:accent2>
      <a:accent3>
        <a:srgbClr val="71A9C5"/>
      </a:accent3>
      <a:accent4>
        <a:srgbClr val="A297B7"/>
      </a:accent4>
      <a:accent5>
        <a:srgbClr val="88917F"/>
      </a:accent5>
      <a:accent6>
        <a:srgbClr val="EBC6AF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solidFill>
            <a:schemeClr val="bg1">
              <a:lumMod val="65000"/>
            </a:schemeClr>
          </a:solidFill>
        </a:ln>
      </a:spPr>
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1000" dirty="0" err="1" smtClean="0">
            <a:solidFill>
              <a:srgbClr val="000000"/>
            </a:solidFill>
          </a:defRPr>
        </a:defPPr>
      </a:lstStyle>
      <a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СГУ Регион Sky 191007" id="{F8CBA59A-2F34-4784-9232-447A37059641}" vid="{AB5DACB5-F67D-43B3-9C27-4ECCDC68AA7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СГУ Регион Sky 191007</Template>
  <TotalTime>9194</TotalTime>
  <Words>1224</Words>
  <Application>Microsoft Office PowerPoint</Application>
  <PresentationFormat>Широкоэкранный</PresentationFormat>
  <Paragraphs>111</Paragraphs>
  <Slides>18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Helvetica</vt:lpstr>
      <vt:lpstr>Wingdings</vt:lpstr>
      <vt:lpstr>Шаблон презентации 160317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User</cp:lastModifiedBy>
  <cp:revision>758</cp:revision>
  <cp:lastPrinted>2019-07-15T09:25:10Z</cp:lastPrinted>
  <dcterms:created xsi:type="dcterms:W3CDTF">2020-09-24T09:59:49Z</dcterms:created>
  <dcterms:modified xsi:type="dcterms:W3CDTF">2021-04-04T23:05:19Z</dcterms:modified>
</cp:coreProperties>
</file>