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6" r:id="rId2"/>
    <p:sldId id="360" r:id="rId3"/>
    <p:sldId id="357" r:id="rId4"/>
    <p:sldId id="361" r:id="rId5"/>
    <p:sldId id="362" r:id="rId6"/>
    <p:sldId id="363" r:id="rId7"/>
    <p:sldId id="358" r:id="rId8"/>
    <p:sldId id="364" r:id="rId9"/>
    <p:sldId id="359" r:id="rId10"/>
    <p:sldId id="321" r:id="rId11"/>
  </p:sldIdLst>
  <p:sldSz cx="12192000" cy="6858000"/>
  <p:notesSz cx="6797675" cy="9926638"/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840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22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.naumova" initials="a" lastIdx="0" clrIdx="0"/>
  <p:cmAuthor id="1" name="Чижова Анастасия" initials="ЧА" lastIdx="2" clrIdx="1">
    <p:extLst>
      <p:ext uri="{19B8F6BF-5375-455C-9EA6-DF929625EA0E}">
        <p15:presenceInfo xmlns:p15="http://schemas.microsoft.com/office/powerpoint/2012/main" userId="S-1-5-21-3072793402-1269328534-3041700628-10278" providerId="AD"/>
      </p:ext>
    </p:extLst>
  </p:cmAuthor>
  <p:cmAuthor id="2" name="Пользователь" initials="n/a" lastIdx="6" clrIdx="2">
    <p:extLst>
      <p:ext uri="{19B8F6BF-5375-455C-9EA6-DF929625EA0E}">
        <p15:presenceInfo xmlns:p15="http://schemas.microsoft.com/office/powerpoint/2012/main" userId="Пользователь" providerId="None"/>
      </p:ext>
    </p:extLst>
  </p:cmAuthor>
  <p:cmAuthor id="3" name="Anna Makarova" initials="AM" lastIdx="1" clrIdx="3">
    <p:extLst>
      <p:ext uri="{19B8F6BF-5375-455C-9EA6-DF929625EA0E}">
        <p15:presenceInfo xmlns:p15="http://schemas.microsoft.com/office/powerpoint/2012/main" userId="e77e4bba560e813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9999"/>
    <a:srgbClr val="666699"/>
    <a:srgbClr val="CC00CC"/>
    <a:srgbClr val="99CC00"/>
    <a:srgbClr val="FF6600"/>
    <a:srgbClr val="5DBEE9"/>
    <a:srgbClr val="73BAE8"/>
    <a:srgbClr val="007382"/>
    <a:srgbClr val="737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939" autoAdjust="0"/>
  </p:normalViewPr>
  <p:slideViewPr>
    <p:cSldViewPr snapToGrid="0">
      <p:cViewPr>
        <p:scale>
          <a:sx n="70" d="100"/>
          <a:sy n="70" d="100"/>
        </p:scale>
        <p:origin x="786" y="48"/>
      </p:cViewPr>
      <p:guideLst>
        <p:guide pos="3840"/>
        <p:guide orient="horz" pos="1512"/>
        <p:guide pos="22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8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E821C-EC60-4AF8-8C1A-99B9CD868A86}" type="datetimeFigureOut">
              <a:rPr lang="ru-RU" smtClean="0"/>
              <a:t>04.04.2021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500A1-7367-4D3D-9E19-DA1DAD187F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303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76C5-AE02-4E80-8BF0-306DA9874ABB}" type="datetimeFigureOut">
              <a:rPr lang="ru-RU" smtClean="0"/>
              <a:pPr/>
              <a:t>04.04.2021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FA2CA-7A95-4D15-A43A-B3B65824BA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245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Ссылка на постановление о прожиточном минимуме в Камчатском крае </a:t>
            </a:r>
            <a:r>
              <a:rPr lang="en-US" dirty="0" smtClean="0"/>
              <a:t>http://www.garant.ru/hotlaw/kamchat/1446775/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2323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Ссылка на постановление о прожиточном минимуме в Камчатском крае </a:t>
            </a:r>
            <a:r>
              <a:rPr lang="en-US" dirty="0" smtClean="0"/>
              <a:t>http://www.garant.ru/hotlaw/kamchat/1446775/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69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FA2CA-7A95-4D15-A43A-B3B65824BA01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359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Титульный слайд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35" name="Freeform 101"/>
          <p:cNvSpPr>
            <a:spLocks noEditPoints="1"/>
          </p:cNvSpPr>
          <p:nvPr/>
        </p:nvSpPr>
        <p:spPr bwMode="auto">
          <a:xfrm>
            <a:off x="6342036" y="3822357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18" name="Прямоугольник 417"/>
          <p:cNvSpPr/>
          <p:nvPr/>
        </p:nvSpPr>
        <p:spPr>
          <a:xfrm>
            <a:off x="6099530" y="3550499"/>
            <a:ext cx="60882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19" name="Скругленный прямоугольник 418"/>
          <p:cNvSpPr/>
          <p:nvPr/>
        </p:nvSpPr>
        <p:spPr>
          <a:xfrm>
            <a:off x="6232499" y="3671896"/>
            <a:ext cx="5959501" cy="384000"/>
          </a:xfrm>
          <a:prstGeom prst="roundRect">
            <a:avLst>
              <a:gd name="adj" fmla="val 0"/>
            </a:avLst>
          </a:prstGeom>
          <a:solidFill>
            <a:srgbClr val="4E988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32000" tIns="67200" rIns="144000" bIns="96000" rtlCol="0" anchor="t" anchorCtr="0">
            <a:noAutofit/>
          </a:bodyPr>
          <a:lstStyle/>
          <a:p>
            <a:r>
              <a:rPr lang="ru-RU" sz="1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</a:t>
            </a:r>
          </a:p>
        </p:txBody>
      </p:sp>
      <p:sp>
        <p:nvSpPr>
          <p:cNvPr id="420" name="Freeform 101"/>
          <p:cNvSpPr>
            <a:spLocks noEditPoints="1"/>
          </p:cNvSpPr>
          <p:nvPr/>
        </p:nvSpPr>
        <p:spPr bwMode="auto">
          <a:xfrm>
            <a:off x="6372772" y="3763563"/>
            <a:ext cx="192000" cy="192000"/>
          </a:xfrm>
          <a:custGeom>
            <a:avLst/>
            <a:gdLst>
              <a:gd name="T0" fmla="*/ 239 w 477"/>
              <a:gd name="T1" fmla="*/ 53 h 477"/>
              <a:gd name="T2" fmla="*/ 424 w 477"/>
              <a:gd name="T3" fmla="*/ 238 h 477"/>
              <a:gd name="T4" fmla="*/ 239 w 477"/>
              <a:gd name="T5" fmla="*/ 424 h 477"/>
              <a:gd name="T6" fmla="*/ 53 w 477"/>
              <a:gd name="T7" fmla="*/ 238 h 477"/>
              <a:gd name="T8" fmla="*/ 239 w 477"/>
              <a:gd name="T9" fmla="*/ 53 h 477"/>
              <a:gd name="T10" fmla="*/ 239 w 477"/>
              <a:gd name="T11" fmla="*/ 0 h 477"/>
              <a:gd name="T12" fmla="*/ 0 w 477"/>
              <a:gd name="T13" fmla="*/ 238 h 477"/>
              <a:gd name="T14" fmla="*/ 239 w 477"/>
              <a:gd name="T15" fmla="*/ 477 h 477"/>
              <a:gd name="T16" fmla="*/ 477 w 477"/>
              <a:gd name="T17" fmla="*/ 238 h 477"/>
              <a:gd name="T18" fmla="*/ 239 w 477"/>
              <a:gd name="T19" fmla="*/ 0 h 477"/>
              <a:gd name="T20" fmla="*/ 349 w 477"/>
              <a:gd name="T21" fmla="*/ 128 h 477"/>
              <a:gd name="T22" fmla="*/ 336 w 477"/>
              <a:gd name="T23" fmla="*/ 124 h 477"/>
              <a:gd name="T24" fmla="*/ 179 w 477"/>
              <a:gd name="T25" fmla="*/ 170 h 477"/>
              <a:gd name="T26" fmla="*/ 170 w 477"/>
              <a:gd name="T27" fmla="*/ 179 h 477"/>
              <a:gd name="T28" fmla="*/ 125 w 477"/>
              <a:gd name="T29" fmla="*/ 336 h 477"/>
              <a:gd name="T30" fmla="*/ 128 w 477"/>
              <a:gd name="T31" fmla="*/ 349 h 477"/>
              <a:gd name="T32" fmla="*/ 137 w 477"/>
              <a:gd name="T33" fmla="*/ 353 h 477"/>
              <a:gd name="T34" fmla="*/ 141 w 477"/>
              <a:gd name="T35" fmla="*/ 352 h 477"/>
              <a:gd name="T36" fmla="*/ 298 w 477"/>
              <a:gd name="T37" fmla="*/ 307 h 477"/>
              <a:gd name="T38" fmla="*/ 307 w 477"/>
              <a:gd name="T39" fmla="*/ 298 h 477"/>
              <a:gd name="T40" fmla="*/ 353 w 477"/>
              <a:gd name="T41" fmla="*/ 141 h 477"/>
              <a:gd name="T42" fmla="*/ 349 w 477"/>
              <a:gd name="T43" fmla="*/ 128 h 477"/>
              <a:gd name="T44" fmla="*/ 156 w 477"/>
              <a:gd name="T45" fmla="*/ 320 h 477"/>
              <a:gd name="T46" fmla="*/ 193 w 477"/>
              <a:gd name="T47" fmla="*/ 193 h 477"/>
              <a:gd name="T48" fmla="*/ 284 w 477"/>
              <a:gd name="T49" fmla="*/ 284 h 477"/>
              <a:gd name="T50" fmla="*/ 156 w 477"/>
              <a:gd name="T51" fmla="*/ 32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7" h="477">
                <a:moveTo>
                  <a:pt x="239" y="53"/>
                </a:moveTo>
                <a:cubicBezTo>
                  <a:pt x="341" y="53"/>
                  <a:pt x="424" y="136"/>
                  <a:pt x="424" y="238"/>
                </a:cubicBezTo>
                <a:cubicBezTo>
                  <a:pt x="424" y="341"/>
                  <a:pt x="341" y="424"/>
                  <a:pt x="239" y="424"/>
                </a:cubicBezTo>
                <a:cubicBezTo>
                  <a:pt x="136" y="424"/>
                  <a:pt x="53" y="341"/>
                  <a:pt x="53" y="238"/>
                </a:cubicBezTo>
                <a:cubicBezTo>
                  <a:pt x="53" y="136"/>
                  <a:pt x="136" y="53"/>
                  <a:pt x="239" y="53"/>
                </a:cubicBezTo>
                <a:moveTo>
                  <a:pt x="239" y="0"/>
                </a:moveTo>
                <a:cubicBezTo>
                  <a:pt x="107" y="0"/>
                  <a:pt x="0" y="107"/>
                  <a:pt x="0" y="238"/>
                </a:cubicBezTo>
                <a:cubicBezTo>
                  <a:pt x="0" y="370"/>
                  <a:pt x="107" y="477"/>
                  <a:pt x="239" y="477"/>
                </a:cubicBezTo>
                <a:cubicBezTo>
                  <a:pt x="370" y="477"/>
                  <a:pt x="477" y="370"/>
                  <a:pt x="477" y="238"/>
                </a:cubicBezTo>
                <a:cubicBezTo>
                  <a:pt x="477" y="107"/>
                  <a:pt x="370" y="0"/>
                  <a:pt x="239" y="0"/>
                </a:cubicBezTo>
                <a:close/>
                <a:moveTo>
                  <a:pt x="349" y="128"/>
                </a:moveTo>
                <a:cubicBezTo>
                  <a:pt x="346" y="124"/>
                  <a:pt x="341" y="123"/>
                  <a:pt x="336" y="124"/>
                </a:cubicBezTo>
                <a:lnTo>
                  <a:pt x="179" y="170"/>
                </a:lnTo>
                <a:cubicBezTo>
                  <a:pt x="174" y="171"/>
                  <a:pt x="171" y="174"/>
                  <a:pt x="170" y="179"/>
                </a:cubicBezTo>
                <a:lnTo>
                  <a:pt x="125" y="336"/>
                </a:lnTo>
                <a:cubicBezTo>
                  <a:pt x="123" y="341"/>
                  <a:pt x="124" y="346"/>
                  <a:pt x="128" y="349"/>
                </a:cubicBezTo>
                <a:cubicBezTo>
                  <a:pt x="130" y="352"/>
                  <a:pt x="134" y="353"/>
                  <a:pt x="137" y="353"/>
                </a:cubicBezTo>
                <a:lnTo>
                  <a:pt x="141" y="352"/>
                </a:lnTo>
                <a:lnTo>
                  <a:pt x="298" y="307"/>
                </a:lnTo>
                <a:cubicBezTo>
                  <a:pt x="303" y="306"/>
                  <a:pt x="306" y="303"/>
                  <a:pt x="307" y="298"/>
                </a:cubicBezTo>
                <a:lnTo>
                  <a:pt x="353" y="141"/>
                </a:lnTo>
                <a:cubicBezTo>
                  <a:pt x="354" y="136"/>
                  <a:pt x="353" y="131"/>
                  <a:pt x="349" y="128"/>
                </a:cubicBezTo>
                <a:close/>
                <a:moveTo>
                  <a:pt x="156" y="320"/>
                </a:moveTo>
                <a:lnTo>
                  <a:pt x="193" y="193"/>
                </a:lnTo>
                <a:lnTo>
                  <a:pt x="284" y="284"/>
                </a:lnTo>
                <a:lnTo>
                  <a:pt x="156" y="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ru-RU" sz="2400" dirty="0"/>
          </a:p>
        </p:txBody>
      </p:sp>
      <p:sp>
        <p:nvSpPr>
          <p:cNvPr id="423" name="Прямоугольник 42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424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672602" y="2973741"/>
            <a:ext cx="10846796" cy="480000"/>
          </a:xfrm>
          <a:prstGeom prst="rect">
            <a:avLst/>
          </a:prstGeom>
        </p:spPr>
        <p:txBody>
          <a:bodyPr lIns="0" rIns="0" bIns="108000" anchor="ctr" anchorCtr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2000" b="1" baseline="0">
                <a:solidFill>
                  <a:srgbClr val="000000"/>
                </a:solidFill>
                <a:latin typeface="+mj-lt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Кол-во символов </a:t>
            </a:r>
            <a:r>
              <a:rPr lang="en-US" dirty="0"/>
              <a:t>&lt; </a:t>
            </a:r>
            <a:r>
              <a:rPr lang="ru-RU" dirty="0"/>
              <a:t>или = 74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71E1A22-7F8F-9142-8505-0A59F41D8B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21" y="645996"/>
            <a:ext cx="1780771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3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18" name="Прямоугольник 17"/>
          <p:cNvSpPr/>
          <p:nvPr userDrawn="1"/>
        </p:nvSpPr>
        <p:spPr>
          <a:xfrm>
            <a:off x="0" y="6669087"/>
            <a:ext cx="11454269" cy="189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11577837" y="6669087"/>
            <a:ext cx="614161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1664859" y="6691397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11455404" y="6669087"/>
            <a:ext cx="122432" cy="188913"/>
          </a:xfrm>
          <a:prstGeom prst="rect">
            <a:avLst/>
          </a:prstGeom>
          <a:solidFill>
            <a:srgbClr val="B0574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37" name="Прямая соединительная линия 3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 userDrawn="1"/>
        </p:nvSpPr>
        <p:spPr>
          <a:xfrm>
            <a:off x="-3" y="-447"/>
            <a:ext cx="12192003" cy="549721"/>
          </a:xfrm>
          <a:prstGeom prst="rect">
            <a:avLst/>
          </a:prstGeom>
          <a:solidFill>
            <a:srgbClr val="B2584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baseline="-25000" dirty="0">
              <a:solidFill>
                <a:schemeClr val="accent5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sp>
        <p:nvSpPr>
          <p:cNvPr id="46" name="Прямоугольник 45"/>
          <p:cNvSpPr/>
          <p:nvPr userDrawn="1"/>
        </p:nvSpPr>
        <p:spPr>
          <a:xfrm>
            <a:off x="0" y="549256"/>
            <a:ext cx="12192000" cy="430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-1362" y="549274"/>
            <a:ext cx="12192001" cy="430691"/>
          </a:xfrm>
          <a:prstGeom prst="rect">
            <a:avLst/>
          </a:prstGeom>
          <a:noFill/>
        </p:spPr>
        <p:txBody>
          <a:bodyPr wrap="square" lIns="216000" tIns="36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rgbClr val="B05740"/>
                </a:solidFill>
                <a:latin typeface="+mj-lt"/>
                <a:cs typeface="Arial" panose="020B0604020202020204" pitchFamily="34" charset="0"/>
              </a:defRPr>
            </a:lvl1pPr>
            <a:lvl2pPr marL="609585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70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54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39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321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4201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46">
          <p15:clr>
            <a:srgbClr val="FBAE40"/>
          </p15:clr>
        </p15:guide>
        <p15:guide id="11" pos="7559">
          <p15:clr>
            <a:srgbClr val="FBAE40"/>
          </p15:clr>
        </p15:guide>
        <p15:guide id="12" orient="horz" pos="731">
          <p15:clr>
            <a:srgbClr val="FBAE40"/>
          </p15:clr>
        </p15:guide>
        <p15:guide id="13" orient="horz" pos="4065">
          <p15:clr>
            <a:srgbClr val="FBAE40"/>
          </p15:clr>
        </p15:guide>
        <p15:guide id="14" pos="121">
          <p15:clr>
            <a:srgbClr val="FBAE40"/>
          </p15:clr>
        </p15:guide>
        <p15:guide id="15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Благодари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0"/>
            <a:ext cx="12192002" cy="6858000"/>
          </a:xfrm>
          <a:prstGeom prst="rect">
            <a:avLst/>
          </a:prstGeom>
        </p:spPr>
      </p:pic>
      <p:sp>
        <p:nvSpPr>
          <p:cNvPr id="443" name="Прямоугольник 442"/>
          <p:cNvSpPr/>
          <p:nvPr/>
        </p:nvSpPr>
        <p:spPr>
          <a:xfrm>
            <a:off x="0" y="2866256"/>
            <a:ext cx="12192000" cy="6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1" name="Прямоугольник 70"/>
          <p:cNvSpPr/>
          <p:nvPr userDrawn="1"/>
        </p:nvSpPr>
        <p:spPr>
          <a:xfrm>
            <a:off x="3363340" y="3561650"/>
            <a:ext cx="8817087" cy="609600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ru-RU" sz="1333" dirty="0">
              <a:solidFill>
                <a:schemeClr val="accent5"/>
              </a:solidFill>
            </a:endParaRPr>
          </a:p>
        </p:txBody>
      </p:sp>
      <p:sp>
        <p:nvSpPr>
          <p:cNvPr id="72" name="Скругленный прямоугольник 71"/>
          <p:cNvSpPr/>
          <p:nvPr userDrawn="1"/>
        </p:nvSpPr>
        <p:spPr>
          <a:xfrm>
            <a:off x="3487272" y="3674501"/>
            <a:ext cx="8704729" cy="384000"/>
          </a:xfrm>
          <a:prstGeom prst="roundRect">
            <a:avLst>
              <a:gd name="adj" fmla="val 0"/>
            </a:avLst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36000" tIns="76800" rIns="144000" bIns="96000" rtlCol="0" anchor="t" anchorCtr="0">
            <a:noAutofit/>
          </a:bodyPr>
          <a:lstStyle/>
          <a:p>
            <a:endParaRPr lang="ru-RU" sz="1200" b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Группа 30"/>
          <p:cNvGrpSpPr/>
          <p:nvPr userDrawn="1"/>
        </p:nvGrpSpPr>
        <p:grpSpPr>
          <a:xfrm>
            <a:off x="610785" y="615821"/>
            <a:ext cx="1627919" cy="609505"/>
            <a:chOff x="1450735" y="2094805"/>
            <a:chExt cx="1876515" cy="702581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450735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684188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684188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450735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1919864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78 w 128"/>
                <a:gd name="T11" fmla="*/ 0 h 128"/>
                <a:gd name="T12" fmla="*/ 128 w 128"/>
                <a:gd name="T13" fmla="*/ 50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6" y="0"/>
                    <a:pt x="128" y="22"/>
                    <a:pt x="128" y="50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59BFAC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919864" y="2563934"/>
              <a:ext cx="233453" cy="233452"/>
            </a:xfrm>
            <a:custGeom>
              <a:avLst/>
              <a:gdLst>
                <a:gd name="T0" fmla="*/ 76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76 h 128"/>
                <a:gd name="T16" fmla="*/ 76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76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105"/>
                    <a:pt x="105" y="128"/>
                    <a:pt x="76" y="128"/>
                  </a:cubicBezTo>
                  <a:close/>
                </a:path>
              </a:pathLst>
            </a:custGeom>
            <a:solidFill>
              <a:srgbClr val="AA939D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624668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44 w 128"/>
                <a:gd name="T3" fmla="*/ 128 h 128"/>
                <a:gd name="T4" fmla="*/ 0 w 128"/>
                <a:gd name="T5" fmla="*/ 84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20" y="128"/>
                    <a:pt x="0" y="108"/>
                    <a:pt x="0" y="8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71A9C5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2624668" y="2563934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2858121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2858121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093797" y="2094805"/>
              <a:ext cx="233453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093797" y="2328258"/>
              <a:ext cx="233453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153316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2388992" y="2094805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A297B7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153316" y="2563934"/>
              <a:ext cx="235676" cy="233452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E8BDA2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2153316" y="2328258"/>
              <a:ext cx="235676" cy="235676"/>
            </a:xfrm>
            <a:custGeom>
              <a:avLst/>
              <a:gdLst>
                <a:gd name="T0" fmla="*/ 107 w 128"/>
                <a:gd name="T1" fmla="*/ 128 h 128"/>
                <a:gd name="T2" fmla="*/ 21 w 128"/>
                <a:gd name="T3" fmla="*/ 128 h 128"/>
                <a:gd name="T4" fmla="*/ 0 w 128"/>
                <a:gd name="T5" fmla="*/ 107 h 128"/>
                <a:gd name="T6" fmla="*/ 0 w 128"/>
                <a:gd name="T7" fmla="*/ 21 h 128"/>
                <a:gd name="T8" fmla="*/ 21 w 128"/>
                <a:gd name="T9" fmla="*/ 0 h 128"/>
                <a:gd name="T10" fmla="*/ 107 w 128"/>
                <a:gd name="T11" fmla="*/ 0 h 128"/>
                <a:gd name="T12" fmla="*/ 128 w 128"/>
                <a:gd name="T13" fmla="*/ 21 h 128"/>
                <a:gd name="T14" fmla="*/ 128 w 128"/>
                <a:gd name="T15" fmla="*/ 107 h 128"/>
                <a:gd name="T16" fmla="*/ 107 w 128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07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10" y="128"/>
                    <a:pt x="0" y="118"/>
                    <a:pt x="0" y="10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8" y="0"/>
                    <a:pt x="128" y="10"/>
                    <a:pt x="128" y="21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18"/>
                    <a:pt x="118" y="128"/>
                    <a:pt x="107" y="128"/>
                  </a:cubicBezTo>
                  <a:close/>
                </a:path>
              </a:pathLst>
            </a:custGeom>
            <a:solidFill>
              <a:srgbClr val="989E86"/>
            </a:solidFill>
            <a:ln w="28575" cap="flat">
              <a:solidFill>
                <a:srgbClr val="B057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1" name="Прямоугольник 50"/>
          <p:cNvSpPr/>
          <p:nvPr userDrawn="1"/>
        </p:nvSpPr>
        <p:spPr>
          <a:xfrm>
            <a:off x="578511" y="2986644"/>
            <a:ext cx="3489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/>
              <a:t>Благодарим за внимание!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69BD12-309F-8148-891F-D8E1464FA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/>
          <a:stretch/>
        </p:blipFill>
        <p:spPr>
          <a:xfrm>
            <a:off x="2227070" y="421874"/>
            <a:ext cx="2316985" cy="9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7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 userDrawn="1"/>
        </p:nvSpPr>
        <p:spPr>
          <a:xfrm>
            <a:off x="0" y="483479"/>
            <a:ext cx="12192000" cy="4393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>
            <a:off x="2759" y="922815"/>
            <a:ext cx="12192000" cy="0"/>
          </a:xfrm>
          <a:prstGeom prst="line">
            <a:avLst/>
          </a:prstGeom>
          <a:ln>
            <a:solidFill>
              <a:srgbClr val="E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0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B0574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B05740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 userDrawn="1"/>
        </p:nvSpPr>
        <p:spPr>
          <a:xfrm>
            <a:off x="4" y="6669090"/>
            <a:ext cx="11588969" cy="1889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11577837" y="6669087"/>
            <a:ext cx="614162" cy="18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aseline="-25000" dirty="0"/>
          </a:p>
        </p:txBody>
      </p:sp>
      <p:sp>
        <p:nvSpPr>
          <p:cNvPr id="55" name="Slide Number Placeholder 5"/>
          <p:cNvSpPr txBox="1">
            <a:spLocks/>
          </p:cNvSpPr>
          <p:nvPr userDrawn="1"/>
        </p:nvSpPr>
        <p:spPr>
          <a:xfrm>
            <a:off x="11664860" y="6691400"/>
            <a:ext cx="527381" cy="144291"/>
          </a:xfrm>
          <a:prstGeom prst="rect">
            <a:avLst/>
          </a:prstGeom>
        </p:spPr>
        <p:txBody>
          <a:bodyPr vert="horz" lIns="108000" tIns="0" rIns="144000" bIns="0" rtlCol="0" anchor="t" anchorCtr="0"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121916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fld id="{A483448D-3A78-4528-A469-B745A65DA480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rgbClr val="007382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marL="0" marR="0" lvl="0" indent="0" algn="r" defTabSz="1219164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7382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11575077" y="6669090"/>
            <a:ext cx="139086" cy="188913"/>
          </a:xfrm>
          <a:prstGeom prst="rect">
            <a:avLst/>
          </a:prstGeom>
          <a:solidFill>
            <a:srgbClr val="00738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1362" y="6668842"/>
            <a:ext cx="479200" cy="18915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001" dirty="0">
              <a:solidFill>
                <a:schemeClr val="accent5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 userDrawn="1"/>
        </p:nvCxnSpPr>
        <p:spPr>
          <a:xfrm>
            <a:off x="2759" y="6669085"/>
            <a:ext cx="12192000" cy="0"/>
          </a:xfrm>
          <a:prstGeom prst="line">
            <a:avLst/>
          </a:prstGeom>
          <a:ln>
            <a:solidFill>
              <a:srgbClr val="007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5516" y="512026"/>
            <a:ext cx="12192002" cy="430691"/>
          </a:xfrm>
          <a:prstGeom prst="rect">
            <a:avLst/>
          </a:prstGeom>
          <a:solidFill>
            <a:srgbClr val="FFFFFF"/>
          </a:solidFill>
        </p:spPr>
        <p:txBody>
          <a:bodyPr wrap="square" lIns="468000" tIns="54000" rIns="144000" bIns="72000" anchor="t" anchorCtr="0">
            <a:noAutofit/>
          </a:bodyPr>
          <a:lstStyle>
            <a:lvl1pPr marL="0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  <a:defRPr sz="1700" b="1" cap="none" spc="0" baseline="0">
                <a:solidFill>
                  <a:schemeClr val="accent6">
                    <a:lumMod val="50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609582" indent="0">
              <a:buNone/>
              <a:defRPr sz="1867" cap="all" baseline="0">
                <a:solidFill>
                  <a:schemeClr val="accent5"/>
                </a:solidFill>
              </a:defRPr>
            </a:lvl2pPr>
            <a:lvl3pPr marL="1219164" indent="0">
              <a:buNone/>
              <a:defRPr sz="1867" cap="all" baseline="0">
                <a:solidFill>
                  <a:schemeClr val="accent5"/>
                </a:solidFill>
              </a:defRPr>
            </a:lvl3pPr>
            <a:lvl4pPr marL="1828745" indent="0">
              <a:buNone/>
              <a:defRPr sz="1867" cap="all" baseline="0">
                <a:solidFill>
                  <a:schemeClr val="accent5"/>
                </a:solidFill>
              </a:defRPr>
            </a:lvl4pPr>
            <a:lvl5pPr marL="2438327" indent="0">
              <a:buNone/>
              <a:defRPr sz="1867" cap="all" baseline="0">
                <a:solidFill>
                  <a:schemeClr val="accent5"/>
                </a:solidFill>
              </a:defRPr>
            </a:lvl5pPr>
          </a:lstStyle>
          <a:p>
            <a:pPr lvl="0"/>
            <a:r>
              <a:rPr lang="ru-RU" dirty="0"/>
              <a:t>Образец заголовка</a:t>
            </a:r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3"/>
            <a:ext cx="12190640" cy="535400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>
            <a:off x="2759" y="979965"/>
            <a:ext cx="12192000" cy="0"/>
          </a:xfrm>
          <a:prstGeom prst="line">
            <a:avLst/>
          </a:prstGeom>
          <a:ln>
            <a:solidFill>
              <a:srgbClr val="B057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41814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0">
          <p15:clr>
            <a:srgbClr val="FBAE40"/>
          </p15:clr>
        </p15:guide>
        <p15:guide id="2" orient="horz" pos="709">
          <p15:clr>
            <a:srgbClr val="FBAE40"/>
          </p15:clr>
        </p15:guide>
        <p15:guide id="3" pos="73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901" r:id="rId2"/>
    <p:sldLayoutId id="2147483902" r:id="rId3"/>
    <p:sldLayoutId id="2147483903" r:id="rId4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581890" y="2973741"/>
            <a:ext cx="11422875" cy="480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Проекция жизненного пространства «</a:t>
            </a:r>
            <a:r>
              <a:rPr lang="ru-RU" dirty="0" smtClean="0"/>
              <a:t>СПРАВЕДЛИВОЕ </a:t>
            </a:r>
            <a:r>
              <a:rPr lang="ru-RU" dirty="0" smtClean="0"/>
              <a:t>ОБЩЕСТВО»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Модель </a:t>
            </a:r>
            <a:r>
              <a:rPr lang="ru-RU" dirty="0" smtClean="0"/>
              <a:t>жизненного </a:t>
            </a:r>
            <a:r>
              <a:rPr lang="ru-RU" dirty="0"/>
              <a:t>пространства для стратегического управления Камчатского края </a:t>
            </a:r>
            <a:endParaRPr lang="en-US" dirty="0"/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FC11159A-A684-4920-810A-0F5CB0A4A1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793" y="1680825"/>
          <a:ext cx="2912637" cy="39553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12637">
                  <a:extLst>
                    <a:ext uri="{9D8B030D-6E8A-4147-A177-3AD203B41FA5}">
                      <a16:colId xmlns:a16="http://schemas.microsoft.com/office/drawing/2014/main" val="917334412"/>
                    </a:ext>
                  </a:extLst>
                </a:gridCol>
              </a:tblGrid>
              <a:tr h="131843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1"/>
                          </a:solidFill>
                        </a:rPr>
                        <a:t>ЧЕЛОВЕК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816567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БИЗНЕС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039502"/>
                  </a:ext>
                </a:extLst>
              </a:tr>
              <a:tr h="131843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/>
                          </a:solidFill>
                        </a:rPr>
                        <a:t>БУДУЩИЕ ПОКОЛЕНИЯ</a:t>
                      </a:r>
                      <a:endParaRPr lang="en-US" sz="1600" b="1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050336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4574066" y="1059756"/>
            <a:ext cx="5271701" cy="5508001"/>
            <a:chOff x="3387417" y="1218875"/>
            <a:chExt cx="4327404" cy="4521373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CD3AF90E-B6BA-4F45-94D5-4ACF06B40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3498" y="1800879"/>
              <a:ext cx="3887907" cy="3371254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C0784B84-030B-C540-BFE8-1F7E6EFD36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5937" y="2037114"/>
              <a:ext cx="3343028" cy="2898783"/>
            </a:xfrm>
            <a:prstGeom prst="hexagon">
              <a:avLst>
                <a:gd name="adj" fmla="val 28062"/>
                <a:gd name="vf" fmla="val 11547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875D0F49-18E3-CF4D-9864-8AE855987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4463" y="210747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CC00CC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2. Образование и развитие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97F6A3C-638A-1148-BDCA-1E4E5F354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121887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66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1. </a:t>
              </a:r>
              <a:r>
                <a:rPr kumimoji="0" lang="ru-RU" sz="1000" b="1" i="0" u="none" strike="noStrike" cap="none" spc="0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itchFamily="34" charset="0"/>
                  <a:cs typeface="Arial" pitchFamily="34" charset="0"/>
                  <a:sym typeface="Helvetica"/>
                </a:rPr>
                <a:t>Сильная Экономика</a:t>
              </a:r>
              <a:endParaRPr kumimoji="0" lang="en-GB" sz="1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5A950E00-E5F4-0A43-BCD5-C0E7E98C68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7417" y="2075668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FF99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Справедливое общество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89B6152-5847-2642-A736-693526C50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62747" y="383285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99CC00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5.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Экология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FD9DB295-7044-264D-9908-EA141DDB0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9483" y="3875085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6666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3. </a:t>
              </a:r>
              <a:b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</a:br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Здоровье и активное долголетие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774DADD0-E3BE-8745-A7C6-71FC7DA7D0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2272" y="4604019"/>
              <a:ext cx="1310358" cy="1136229"/>
            </a:xfrm>
            <a:prstGeom prst="hexagon">
              <a:avLst>
                <a:gd name="adj" fmla="val 28062"/>
                <a:gd name="vf" fmla="val 115470"/>
              </a:avLst>
            </a:prstGeom>
            <a:solidFill>
              <a:srgbClr val="009999"/>
            </a:solidFill>
            <a:ln>
              <a:noFill/>
              <a:prstDash val="solid"/>
            </a:ln>
            <a:effectLst>
              <a:outerShdw blurRad="228600" dist="2286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hangingPunct="0"/>
              <a:r>
                <a:rPr lang="ru-RU" sz="10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  <a:sym typeface="Helvetica"/>
                </a:rPr>
                <a:t>4. Комфортная среда</a:t>
              </a:r>
              <a:endParaRPr lang="en-GB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elvetica"/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E3E31916-020B-A64E-BD5D-DDCDEDDA1721}"/>
                </a:ext>
              </a:extLst>
            </p:cNvPr>
            <p:cNvGrpSpPr/>
            <p:nvPr/>
          </p:nvGrpSpPr>
          <p:grpSpPr>
            <a:xfrm>
              <a:off x="5167774" y="4257006"/>
              <a:ext cx="756000" cy="655538"/>
              <a:chOff x="5779889" y="4530414"/>
              <a:chExt cx="756000" cy="655538"/>
            </a:xfrm>
          </p:grpSpPr>
          <p:sp>
            <p:nvSpPr>
              <p:cNvPr id="38" name="Шестиугольник 37">
                <a:extLst>
                  <a:ext uri="{FF2B5EF4-FFF2-40B4-BE49-F238E27FC236}">
                    <a16:creationId xmlns:a16="http://schemas.microsoft.com/office/drawing/2014/main" id="{627FBF4D-37A6-1641-BC0F-52D60CE3D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79889" y="4530414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C96EC0E9-9AFF-0E45-9793-FB24A0BCF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3889" y="4624183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24DB5575-4D66-144B-B1A9-35A90E7C340B}"/>
                </a:ext>
              </a:extLst>
            </p:cNvPr>
            <p:cNvGrpSpPr/>
            <p:nvPr/>
          </p:nvGrpSpPr>
          <p:grpSpPr>
            <a:xfrm>
              <a:off x="6095912" y="2697394"/>
              <a:ext cx="756000" cy="655538"/>
              <a:chOff x="6683793" y="2155818"/>
              <a:chExt cx="756000" cy="655538"/>
            </a:xfrm>
          </p:grpSpPr>
          <p:sp>
            <p:nvSpPr>
              <p:cNvPr id="36" name="Шестиугольник 35">
                <a:extLst>
                  <a:ext uri="{FF2B5EF4-FFF2-40B4-BE49-F238E27FC236}">
                    <a16:creationId xmlns:a16="http://schemas.microsoft.com/office/drawing/2014/main" id="{3108B6D2-D50F-3047-A7E9-03E6A6D44E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3793" y="215581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802439F3-BE1C-BF40-9EE8-EE78595DA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92" y="2249587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83A8BDB7-2210-3A49-9602-4A1BBDEBA9F1}"/>
                </a:ext>
              </a:extLst>
            </p:cNvPr>
            <p:cNvGrpSpPr/>
            <p:nvPr/>
          </p:nvGrpSpPr>
          <p:grpSpPr>
            <a:xfrm>
              <a:off x="6071577" y="3772874"/>
              <a:ext cx="756000" cy="655538"/>
              <a:chOff x="6556409" y="3977512"/>
              <a:chExt cx="756000" cy="655538"/>
            </a:xfrm>
          </p:grpSpPr>
          <p:sp>
            <p:nvSpPr>
              <p:cNvPr id="34" name="Шестиугольник 33">
                <a:extLst>
                  <a:ext uri="{FF2B5EF4-FFF2-40B4-BE49-F238E27FC236}">
                    <a16:creationId xmlns:a16="http://schemas.microsoft.com/office/drawing/2014/main" id="{ADD5A27D-560C-034C-9AA0-BC9A97D9784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6409" y="3977512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FF78F137-12A5-0B4A-9129-585766C84C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406" y="4071282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49CE65DB-486C-D14D-8417-D37968F2DD65}"/>
                </a:ext>
              </a:extLst>
            </p:cNvPr>
            <p:cNvGrpSpPr/>
            <p:nvPr/>
          </p:nvGrpSpPr>
          <p:grpSpPr>
            <a:xfrm>
              <a:off x="4239994" y="3766547"/>
              <a:ext cx="756000" cy="655538"/>
              <a:chOff x="4826020" y="4774658"/>
              <a:chExt cx="756000" cy="655538"/>
            </a:xfrm>
          </p:grpSpPr>
          <p:sp>
            <p:nvSpPr>
              <p:cNvPr id="32" name="Шестиугольник 31">
                <a:extLst>
                  <a:ext uri="{FF2B5EF4-FFF2-40B4-BE49-F238E27FC236}">
                    <a16:creationId xmlns:a16="http://schemas.microsoft.com/office/drawing/2014/main" id="{63B7A705-0862-694A-9B8A-2B020DED23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26020" y="4774658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6578EE18-626E-5844-9A5B-58660A886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0017" y="4868428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EC8C8970-7E44-3E4C-950A-E6EF29013411}"/>
                </a:ext>
              </a:extLst>
            </p:cNvPr>
            <p:cNvGrpSpPr/>
            <p:nvPr/>
          </p:nvGrpSpPr>
          <p:grpSpPr>
            <a:xfrm>
              <a:off x="4269057" y="2684459"/>
              <a:ext cx="756000" cy="655538"/>
              <a:chOff x="4955371" y="2977001"/>
              <a:chExt cx="756000" cy="655538"/>
            </a:xfrm>
          </p:grpSpPr>
          <p:sp>
            <p:nvSpPr>
              <p:cNvPr id="30" name="Шестиугольник 29">
                <a:extLst>
                  <a:ext uri="{FF2B5EF4-FFF2-40B4-BE49-F238E27FC236}">
                    <a16:creationId xmlns:a16="http://schemas.microsoft.com/office/drawing/2014/main" id="{025E6F84-1492-3D4E-913E-FCEED6764E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371" y="2977001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2055C42C-ADC8-E147-8DC9-F9BE639D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368" y="3070770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BEF7E99-9A05-7743-9432-FA06F2EC71A8}"/>
                </a:ext>
              </a:extLst>
            </p:cNvPr>
            <p:cNvGrpSpPr/>
            <p:nvPr/>
          </p:nvGrpSpPr>
          <p:grpSpPr>
            <a:xfrm>
              <a:off x="5159451" y="2109601"/>
              <a:ext cx="756000" cy="655538"/>
              <a:chOff x="5794022" y="2120637"/>
              <a:chExt cx="756000" cy="655538"/>
            </a:xfrm>
          </p:grpSpPr>
          <p:sp>
            <p:nvSpPr>
              <p:cNvPr id="28" name="Шестиугольник 27">
                <a:extLst>
                  <a:ext uri="{FF2B5EF4-FFF2-40B4-BE49-F238E27FC236}">
                    <a16:creationId xmlns:a16="http://schemas.microsoft.com/office/drawing/2014/main" id="{CEC019D6-2D83-0147-BA77-4D97633454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94022" y="2120637"/>
                <a:ext cx="756000" cy="655538"/>
              </a:xfrm>
              <a:prstGeom prst="hexagon">
                <a:avLst>
                  <a:gd name="adj" fmla="val 28062"/>
                  <a:gd name="vf" fmla="val 115470"/>
                </a:avLst>
              </a:prstGeom>
              <a:gradFill>
                <a:gsLst>
                  <a:gs pos="1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889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3350" h="6350" prst="softRound"/>
              </a:sp3d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endParaRPr lang="en-GB" sz="1000" dirty="0">
                  <a:solidFill>
                    <a:schemeClr val="accent5"/>
                  </a:solidFill>
                  <a:sym typeface="Helvetica"/>
                </a:endParaRPr>
              </a:p>
            </p:txBody>
          </p:sp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A428F1EF-BDD9-7643-9565-3E38C6F92D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8022" y="2214406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40061" b="11064"/>
            <a:stretch/>
          </p:blipFill>
          <p:spPr>
            <a:xfrm>
              <a:off x="5031649" y="2814443"/>
              <a:ext cx="1154961" cy="1403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1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СПРАВЕДЛИВОЕ ОБЩЕСТВО: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«ЧЕЛОВЕК»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650530"/>
              </p:ext>
            </p:extLst>
          </p:nvPr>
        </p:nvGraphicFramePr>
        <p:xfrm>
          <a:off x="212453" y="1273637"/>
          <a:ext cx="11764370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0535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473835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Социальная защищенность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 доступности /полноты предоставления / покрытия услуг (</a:t>
                      </a:r>
                      <a:r>
                        <a:rPr lang="ru-RU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ами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социального обслуживания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Возможности творческой самореализации</a:t>
                      </a:r>
                      <a:endParaRPr lang="en-US" sz="10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реализовывать творческие увлечения / хобби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Социальная включенность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участия в социальных мероприятиях (конкурсы, «день открытых дверей», локальные выставки и т.д.)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 участвовать в волонтерских активностях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9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7892" y="993609"/>
            <a:ext cx="7403450" cy="2854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Уменьшение процента граждан, пользующихся социальной поддержкой, в общей численности населения может свидетельствовать как о позитивной тенденции (рост благосостояния и уменьшении потребности в социальной поддержки), так и о негативной ситуации (уменьшение востребованности социальной поддержки из-за её незначительности). Размер регулярных денежных выплат по отдельным категориям граждан незначителен в сравнении с прожиточным минимум, установленным для региона: 536-678 рублей, что составляет 3-3.5% от установленной величины прожиточного минимума в регионе.</a:t>
            </a:r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12677"/>
          <a:stretch/>
        </p:blipFill>
        <p:spPr>
          <a:xfrm>
            <a:off x="204759" y="4118034"/>
            <a:ext cx="3686670" cy="20425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r="12249"/>
          <a:stretch/>
        </p:blipFill>
        <p:spPr>
          <a:xfrm>
            <a:off x="4350349" y="4118034"/>
            <a:ext cx="3488577" cy="20425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7846" y="4118034"/>
            <a:ext cx="3803496" cy="2042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805" y="1150627"/>
            <a:ext cx="4141522" cy="212828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Социальная защищенность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39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Социальная защищенность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1" y="1009650"/>
            <a:ext cx="4118882" cy="21145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8787" y="1009650"/>
            <a:ext cx="4118881" cy="21145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7537" y="1009650"/>
            <a:ext cx="3932523" cy="21145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61" y="3500098"/>
            <a:ext cx="4099226" cy="23167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8788" y="3500098"/>
            <a:ext cx="4108750" cy="23167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4923" y="3507994"/>
            <a:ext cx="3870877" cy="230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97892" y="993609"/>
            <a:ext cx="7403450" cy="28544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r>
              <a:rPr lang="ru-RU" sz="1100" dirty="0" smtClean="0">
                <a:solidFill>
                  <a:schemeClr val="accent5"/>
                </a:solidFill>
              </a:rPr>
              <a:t>Показатели Камчатского края по </a:t>
            </a:r>
            <a:r>
              <a:rPr lang="ru-RU" sz="1100" dirty="0" smtClean="0">
                <a:solidFill>
                  <a:schemeClr val="accent5"/>
                </a:solidFill>
              </a:rPr>
              <a:t>показателям</a:t>
            </a:r>
            <a:r>
              <a:rPr lang="ru-RU" sz="1100" dirty="0" smtClean="0">
                <a:solidFill>
                  <a:schemeClr val="accent5"/>
                </a:solidFill>
              </a:rPr>
              <a:t>, характеризующим социальную активность, </a:t>
            </a:r>
            <a:r>
              <a:rPr lang="ru-RU" sz="1100" dirty="0" smtClean="0">
                <a:solidFill>
                  <a:schemeClr val="accent5"/>
                </a:solidFill>
              </a:rPr>
              <a:t>такие как </a:t>
            </a:r>
            <a:r>
              <a:rPr lang="ru-RU" sz="1100" dirty="0" smtClean="0">
                <a:solidFill>
                  <a:schemeClr val="accent5"/>
                </a:solidFill>
              </a:rPr>
              <a:t>среднее число участников клубных формирований и число зрителей в театрах на 1 тыс. населения, ниже аналогичных показателей по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РФ в целом. Хорошие показатели Камчатского края в сравнении с </a:t>
            </a:r>
            <a:r>
              <a:rPr lang="ru-RU" sz="1100" dirty="0" err="1" smtClean="0">
                <a:solidFill>
                  <a:schemeClr val="accent5"/>
                </a:solidFill>
              </a:rPr>
              <a:t>ДвФО</a:t>
            </a:r>
            <a:r>
              <a:rPr lang="ru-RU" sz="1100" dirty="0" smtClean="0">
                <a:solidFill>
                  <a:schemeClr val="accent5"/>
                </a:solidFill>
              </a:rPr>
              <a:t> и РФ по охвату библиотечным обслуживанием не являются достаточными для хороших оценок населением уровня возможностей для социальной активности. По итогам опроса населения в конце 2020г</a:t>
            </a:r>
            <a:r>
              <a:rPr lang="ru-RU" sz="1100" dirty="0">
                <a:solidFill>
                  <a:schemeClr val="accent5"/>
                </a:solidFill>
              </a:rPr>
              <a:t>. </a:t>
            </a:r>
            <a:r>
              <a:rPr lang="ru-RU" sz="1100" dirty="0" smtClean="0">
                <a:solidFill>
                  <a:schemeClr val="accent5"/>
                </a:solidFill>
              </a:rPr>
              <a:t>достаточность </a:t>
            </a:r>
            <a:r>
              <a:rPr lang="ru-RU" sz="1100" dirty="0">
                <a:solidFill>
                  <a:schemeClr val="accent5"/>
                </a:solidFill>
              </a:rPr>
              <a:t>культурно-массовых мероприятий на уровне ниже среднего оценивают 48% респондентов, при этом у респондентов с детьми этот показатель составляет 47%, у респондентов без детей – 53%.</a:t>
            </a:r>
          </a:p>
          <a:p>
            <a:endParaRPr lang="ru-RU" sz="1100" dirty="0">
              <a:solidFill>
                <a:schemeClr val="accent5"/>
              </a:solidFill>
            </a:endParaRPr>
          </a:p>
          <a:p>
            <a:endParaRPr lang="ru-RU" sz="1100" dirty="0">
              <a:solidFill>
                <a:schemeClr val="accent5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92" y="1104445"/>
            <a:ext cx="4414795" cy="2488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92" y="3848100"/>
            <a:ext cx="4414795" cy="26040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7892" y="3919136"/>
            <a:ext cx="4977231" cy="2533055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Социальная включенность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3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СПРАВЕДЛИВОЕ ОБЩЕСТВО: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</a:t>
            </a:r>
            <a:r>
              <a:rPr lang="ru-RU" dirty="0"/>
              <a:t>«БИЗНЕС»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11721"/>
              </p:ext>
            </p:extLst>
          </p:nvPr>
        </p:nvGraphicFramePr>
        <p:xfrm>
          <a:off x="137390" y="1232694"/>
          <a:ext cx="11914496" cy="14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45287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569209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Корпоративная социальная ответственность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Объем частных инвестиций в социальную сферу / ВРП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предприятий, реализующих общественно значимые </a:t>
                      </a:r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проекты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Безопасность труда</a:t>
                      </a:r>
                      <a:r>
                        <a:rPr lang="ru-RU" sz="10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(Число инцидентов на 100 000 занятых)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Безопасность труда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65277" y="1019009"/>
            <a:ext cx="5435065" cy="13360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>
            <a:no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tx1"/>
                </a:solidFill>
              </a:rPr>
              <a:t>В рассматриваемом периоде 2016-2019гг. Камчатский край характеризовался более высоким уровнем производственного травматизма и уровнем смертности на производстве.</a:t>
            </a:r>
          </a:p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1000" dirty="0" smtClean="0">
                <a:solidFill>
                  <a:schemeClr val="tx1"/>
                </a:solidFill>
              </a:rPr>
              <a:t>Так, в 2018г. производственный травматизм в Камчатском крае был в 2,2 раза выше среднероссийского показателя, а уровень смертности на производстве на 40,7% превышал среднероссийский уровень.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37" y="1085025"/>
            <a:ext cx="5299021" cy="31850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699" y="2922451"/>
            <a:ext cx="5299021" cy="318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2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СПРАВЕДЛИВОЕ ОБЩЕСТВО: </a:t>
            </a:r>
            <a:r>
              <a:rPr lang="ru-RU" dirty="0" err="1"/>
              <a:t>с</a:t>
            </a:r>
            <a:r>
              <a:rPr lang="ru-RU" dirty="0" err="1" smtClean="0"/>
              <a:t>тейкхолдер</a:t>
            </a:r>
            <a:r>
              <a:rPr lang="ru-RU" dirty="0" smtClean="0"/>
              <a:t> «БУДУЩИЕ </a:t>
            </a:r>
            <a:r>
              <a:rPr lang="ru-RU" dirty="0"/>
              <a:t>ПОКОЛЕНИЯ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433A94-264A-43F6-BA7D-B6CCFE27C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548582"/>
              </p:ext>
            </p:extLst>
          </p:nvPr>
        </p:nvGraphicFramePr>
        <p:xfrm>
          <a:off x="96447" y="1137159"/>
          <a:ext cx="11996382" cy="303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75151">
                  <a:extLst>
                    <a:ext uri="{9D8B030D-6E8A-4147-A177-3AD203B41FA5}">
                      <a16:colId xmlns:a16="http://schemas.microsoft.com/office/drawing/2014/main" val="1190865364"/>
                    </a:ext>
                  </a:extLst>
                </a:gridCol>
                <a:gridCol w="7621231">
                  <a:extLst>
                    <a:ext uri="{9D8B030D-6E8A-4147-A177-3AD203B41FA5}">
                      <a16:colId xmlns:a16="http://schemas.microsoft.com/office/drawing/2014/main" val="1067164655"/>
                    </a:ext>
                  </a:extLst>
                </a:gridCol>
              </a:tblGrid>
              <a:tr h="3924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Формулировка</a:t>
                      </a:r>
                      <a:r>
                        <a:rPr lang="ru-RU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</a:t>
                      </a:r>
                      <a:r>
                        <a:rPr lang="ru-RU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апроса </a:t>
                      </a:r>
                      <a:r>
                        <a:rPr lang="ru-RU" sz="1000" b="1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стейкхолдера</a:t>
                      </a:r>
                      <a:endParaRPr lang="ru-RU" sz="10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lnSpc>
                          <a:spcPct val="12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Данные, на основе которых мы понимаем, что запрос удовлетворен или нет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1044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Сильное сообщество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населения, проставившего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оценки "очень сильное" и достаточно сильное" ощущение принадлежности к сообществу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Активность социальной взаимосвязи (частота посещения социальных мероприятий / частота дружеского общения)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имеющего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хобби (регулярная творческая активность в неформализованных / формализованных сообществах)</a:t>
                      </a:r>
                    </a:p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Сила социальной сети: Доля населения,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считающего,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у них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есть,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кого рассчитывать в сложных ситуациях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166861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Активная гражданская позиция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поставившего</a:t>
                      </a:r>
                      <a:r>
                        <a:rPr lang="ru-RU" sz="10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оценки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"очень сильное" и достаточно сильное" причастности /</a:t>
                      </a:r>
                      <a:r>
                        <a:rPr lang="ru-RU" sz="10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ответственности за</a:t>
                      </a:r>
                      <a:r>
                        <a:rPr lang="ru-RU" sz="10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настоящее и будущее Камчатки</a:t>
                      </a:r>
                      <a:endParaRPr lang="ru-RU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Активность участия в</a:t>
                      </a:r>
                      <a:r>
                        <a:rPr lang="ru-RU" sz="10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голосовании (в разрезе возрастных сегментов)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</a:t>
                      </a:r>
                      <a:r>
                        <a:rPr lang="ru-RU" sz="10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участвующего </a:t>
                      </a:r>
                      <a:r>
                        <a:rPr lang="ru-RU" sz="10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формализованных процедурах общественных слушаний, консультаций, процедурах общественного контроля, внесении предложений в Народный бюджет и др.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населения,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вовлеченного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формализованное </a:t>
                      </a:r>
                      <a:r>
                        <a:rPr lang="ru-RU" sz="10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волонтерство</a:t>
                      </a:r>
                      <a:endParaRPr lang="ru-RU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2384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Сильная семья</a:t>
                      </a:r>
                    </a:p>
                  </a:txBody>
                  <a:tcPr marT="91440" marB="9144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fontAlgn="ctr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Частота семейного общения («своя семья» и «большая семья»)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 </a:t>
                      </a:r>
                      <a:r>
                        <a:rPr lang="ru-RU" sz="10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разводов в течение 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первых 5-ти лет брака</a:t>
                      </a:r>
                      <a:endParaRPr lang="ru-RU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28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60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160317">
  <a:themeElements>
    <a:clrScheme name="СГУ">
      <a:dk1>
        <a:sysClr val="windowText" lastClr="000000"/>
      </a:dk1>
      <a:lt1>
        <a:sysClr val="window" lastClr="FFFFFF"/>
      </a:lt1>
      <a:dk2>
        <a:srgbClr val="968087"/>
      </a:dk2>
      <a:lt2>
        <a:srgbClr val="E7E6E6"/>
      </a:lt2>
      <a:accent1>
        <a:srgbClr val="CC5742"/>
      </a:accent1>
      <a:accent2>
        <a:srgbClr val="59BFAC"/>
      </a:accent2>
      <a:accent3>
        <a:srgbClr val="71A9C5"/>
      </a:accent3>
      <a:accent4>
        <a:srgbClr val="A297B7"/>
      </a:accent4>
      <a:accent5>
        <a:srgbClr val="88917F"/>
      </a:accent5>
      <a:accent6>
        <a:srgbClr val="EBC6A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65000"/>
            </a:schemeClr>
          </a:solidFill>
        </a:ln>
      </a:spPr>
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dirty="0" err="1" smtClean="0">
            <a:solidFill>
              <a:srgbClr val="000000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СГУ Регион Sky 191007" id="{F8CBA59A-2F34-4784-9232-447A37059641}" vid="{AB5DACB5-F67D-43B3-9C27-4ECCDC68AA7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СГУ Регион Sky 191007</Template>
  <TotalTime>9232</TotalTime>
  <Words>614</Words>
  <Application>Microsoft Office PowerPoint</Application>
  <PresentationFormat>Широкоэкранный</PresentationFormat>
  <Paragraphs>57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Helvetica</vt:lpstr>
      <vt:lpstr>Wingdings</vt:lpstr>
      <vt:lpstr>Шаблон презентации 160317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763</cp:revision>
  <cp:lastPrinted>2019-07-15T09:25:10Z</cp:lastPrinted>
  <dcterms:created xsi:type="dcterms:W3CDTF">2020-09-24T09:59:49Z</dcterms:created>
  <dcterms:modified xsi:type="dcterms:W3CDTF">2021-04-04T03:06:41Z</dcterms:modified>
</cp:coreProperties>
</file>