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849" r:id="rId2"/>
    <p:sldMasterId id="2147483876" r:id="rId3"/>
  </p:sldMasterIdLst>
  <p:notesMasterIdLst>
    <p:notesMasterId r:id="rId39"/>
  </p:notesMasterIdLst>
  <p:handoutMasterIdLst>
    <p:handoutMasterId r:id="rId40"/>
  </p:handoutMasterIdLst>
  <p:sldIdLst>
    <p:sldId id="276" r:id="rId4"/>
    <p:sldId id="1092" r:id="rId5"/>
    <p:sldId id="1093" r:id="rId6"/>
    <p:sldId id="1038" r:id="rId7"/>
    <p:sldId id="1079" r:id="rId8"/>
    <p:sldId id="1080" r:id="rId9"/>
    <p:sldId id="1081" r:id="rId10"/>
    <p:sldId id="1065" r:id="rId11"/>
    <p:sldId id="1072" r:id="rId12"/>
    <p:sldId id="1039" r:id="rId13"/>
    <p:sldId id="1094" r:id="rId14"/>
    <p:sldId id="1082" r:id="rId15"/>
    <p:sldId id="1083" r:id="rId16"/>
    <p:sldId id="1041" r:id="rId17"/>
    <p:sldId id="1066" r:id="rId18"/>
    <p:sldId id="1067" r:id="rId19"/>
    <p:sldId id="1042" r:id="rId20"/>
    <p:sldId id="1043" r:id="rId21"/>
    <p:sldId id="1062" r:id="rId22"/>
    <p:sldId id="1063" r:id="rId23"/>
    <p:sldId id="1068" r:id="rId24"/>
    <p:sldId id="1070" r:id="rId25"/>
    <p:sldId id="1069" r:id="rId26"/>
    <p:sldId id="1045" r:id="rId27"/>
    <p:sldId id="1046" r:id="rId28"/>
    <p:sldId id="1047" r:id="rId29"/>
    <p:sldId id="1048" r:id="rId30"/>
    <p:sldId id="1049" r:id="rId31"/>
    <p:sldId id="1095" r:id="rId32"/>
    <p:sldId id="1071" r:id="rId33"/>
    <p:sldId id="1085" r:id="rId34"/>
    <p:sldId id="1087" r:id="rId35"/>
    <p:sldId id="1088" r:id="rId36"/>
    <p:sldId id="1089" r:id="rId37"/>
    <p:sldId id="1091" r:id="rId38"/>
  </p:sldIdLst>
  <p:sldSz cx="12192000" cy="6858000"/>
  <p:notesSz cx="6797675" cy="9926638"/>
  <p:defaultTextStyle>
    <a:defPPr>
      <a:defRPr lang="ru-RU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3840" userDrawn="1">
          <p15:clr>
            <a:srgbClr val="A4A3A4"/>
          </p15:clr>
        </p15:guide>
        <p15:guide id="10" orient="horz" pos="15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.naumova" initials="a" lastIdx="0" clrIdx="0"/>
  <p:cmAuthor id="1" name="Чижова Анастасия" initials="ЧА" lastIdx="2" clrIdx="1">
    <p:extLst>
      <p:ext uri="{19B8F6BF-5375-455C-9EA6-DF929625EA0E}">
        <p15:presenceInfo xmlns:p15="http://schemas.microsoft.com/office/powerpoint/2012/main" userId="S-1-5-21-3072793402-1269328534-3041700628-10278" providerId="AD"/>
      </p:ext>
    </p:extLst>
  </p:cmAuthor>
  <p:cmAuthor id="2" name="Пользователь" initials="n/a" lastIdx="6" clrIdx="2">
    <p:extLst>
      <p:ext uri="{19B8F6BF-5375-455C-9EA6-DF929625EA0E}">
        <p15:presenceInfo xmlns:p15="http://schemas.microsoft.com/office/powerpoint/2012/main" userId="Пользователь" providerId="None"/>
      </p:ext>
    </p:extLst>
  </p:cmAuthor>
  <p:cmAuthor id="3" name="Anna Makarova" initials="AM" lastIdx="1" clrIdx="3">
    <p:extLst>
      <p:ext uri="{19B8F6BF-5375-455C-9EA6-DF929625EA0E}">
        <p15:presenceInfo xmlns:p15="http://schemas.microsoft.com/office/powerpoint/2012/main" userId="e77e4bba560e813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7382"/>
    <a:srgbClr val="737C6A"/>
    <a:srgbClr val="CDF1F0"/>
    <a:srgbClr val="AACBDC"/>
    <a:srgbClr val="E5756C"/>
    <a:srgbClr val="CEE7F2"/>
    <a:srgbClr val="000000"/>
    <a:srgbClr val="498DB2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8" autoAdjust="0"/>
    <p:restoredTop sz="94939" autoAdjust="0"/>
  </p:normalViewPr>
  <p:slideViewPr>
    <p:cSldViewPr snapToGrid="0">
      <p:cViewPr>
        <p:scale>
          <a:sx n="80" d="100"/>
          <a:sy n="80" d="100"/>
        </p:scale>
        <p:origin x="306" y="-144"/>
      </p:cViewPr>
      <p:guideLst>
        <p:guide pos="3840"/>
        <p:guide orient="horz" pos="15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8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ownloads\16.11%20&#1050;&#1072;&#1084;&#1050;&#1088;%20&#1041;&#1080;&#1079;&#1085;&#1077;&#108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ownloads\16.11%20&#1050;&#1072;&#1084;&#1050;&#1088;%20&#1041;&#1080;&#1079;&#1085;&#1077;&#108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ownloads\16.11%20&#1050;&#1072;&#1084;&#1050;&#1088;%20&#1041;&#1080;&#1079;&#1085;&#1077;&#1089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ownloads\16.11%20&#1050;&#1072;&#1084;&#1050;&#1088;%20&#1041;&#1080;&#1079;&#1085;&#1077;&#1089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sus\Downloads\16.11%20&#1050;&#1072;&#1084;&#1050;&#1088;%20&#1041;&#1080;&#1079;&#1085;&#1077;&#1089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/>
              <a:t>Автодороги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Инфраструктура!$A$206:$A$211</c:f>
              <c:strCache>
                <c:ptCount val="6"/>
                <c:pt idx="0">
                  <c:v>Повышение безопасности дорог ( в т.ч. в близости к жилым районам)</c:v>
                </c:pt>
                <c:pt idx="1">
                  <c:v>Развитие логистической инфраструктуры (склады + холодные склады + подъездные пути)</c:v>
                </c:pt>
                <c:pt idx="2">
                  <c:v>Улучшение овещенности дорог</c:v>
                </c:pt>
                <c:pt idx="3">
                  <c:v>Контроль: контроль за деятельностью органов власти, персональная ответственность, снижение административных барьеров, снижение бюрокаратии, контроль расходования денедных средств, прозрачность взаимодействия, контроль за деятельностью подрядчиков, контроль</c:v>
                </c:pt>
                <c:pt idx="4">
                  <c:v>Повышение качества обслуживания и ремонта дорожной инфраструктуры (в т.ч. своеврменная уборка снега на трассах)</c:v>
                </c:pt>
                <c:pt idx="5">
                  <c:v>Повышение пропускной способности сети автодорог</c:v>
                </c:pt>
              </c:strCache>
            </c:strRef>
          </c:cat>
          <c:val>
            <c:numRef>
              <c:f>Инфраструктура!$B$206:$B$211</c:f>
              <c:numCache>
                <c:formatCode>General</c:formatCode>
                <c:ptCount val="6"/>
                <c:pt idx="0">
                  <c:v>2</c:v>
                </c:pt>
                <c:pt idx="1">
                  <c:v>3</c:v>
                </c:pt>
                <c:pt idx="2">
                  <c:v>3</c:v>
                </c:pt>
                <c:pt idx="3">
                  <c:v>13</c:v>
                </c:pt>
                <c:pt idx="4">
                  <c:v>17</c:v>
                </c:pt>
                <c:pt idx="5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90-4951-B26B-C188EA15E9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64130480"/>
        <c:axId val="464139184"/>
      </c:barChart>
      <c:catAx>
        <c:axId val="464130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4139184"/>
        <c:crosses val="autoZero"/>
        <c:auto val="1"/>
        <c:lblAlgn val="ctr"/>
        <c:lblOffset val="100"/>
        <c:noMultiLvlLbl val="0"/>
      </c:catAx>
      <c:valAx>
        <c:axId val="4641391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4130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/>
              <a:t>Тарифы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Инфраструктура!$A$217:$A$220</c:f>
              <c:strCache>
                <c:ptCount val="4"/>
                <c:pt idx="0">
                  <c:v>Снижение тарифов на ГСМ</c:v>
                </c:pt>
                <c:pt idx="1">
                  <c:v>Снижение уровня цен</c:v>
                </c:pt>
                <c:pt idx="2">
                  <c:v>Снижени тарифов на грузоперевозки</c:v>
                </c:pt>
                <c:pt idx="3">
                  <c:v>Снижение тарифов на коммунальные услуги</c:v>
                </c:pt>
              </c:strCache>
            </c:strRef>
          </c:cat>
          <c:val>
            <c:numRef>
              <c:f>Инфраструктура!$B$217:$B$220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54-47BE-84F5-3D0AAFB08D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64142992"/>
        <c:axId val="464135920"/>
      </c:barChart>
      <c:catAx>
        <c:axId val="464142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4135920"/>
        <c:crosses val="autoZero"/>
        <c:auto val="1"/>
        <c:lblAlgn val="ctr"/>
        <c:lblOffset val="100"/>
        <c:noMultiLvlLbl val="0"/>
      </c:catAx>
      <c:valAx>
        <c:axId val="464135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4142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/>
              <a:t>Энергетические мощности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Инфраструктура!$A$226:$A$227</c:f>
              <c:strCache>
                <c:ptCount val="2"/>
                <c:pt idx="0">
                  <c:v>Развитие энергетических мощностей</c:v>
                </c:pt>
                <c:pt idx="1">
                  <c:v>Улучшение условий технологического подключения (процедуры, стоимость и сроки)</c:v>
                </c:pt>
              </c:strCache>
            </c:strRef>
          </c:cat>
          <c:val>
            <c:numRef>
              <c:f>Инфраструктура!$B$226:$B$227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92-4ECD-BE8B-14BA2355F7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64133744"/>
        <c:axId val="464144080"/>
      </c:barChart>
      <c:catAx>
        <c:axId val="464133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4144080"/>
        <c:crosses val="autoZero"/>
        <c:auto val="1"/>
        <c:lblAlgn val="ctr"/>
        <c:lblOffset val="100"/>
        <c:noMultiLvlLbl val="0"/>
      </c:catAx>
      <c:valAx>
        <c:axId val="4641440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4133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Инфраструктура!$A$230</c:f>
              <c:strCache>
                <c:ptCount val="1"/>
                <c:pt idx="0">
                  <c:v>Повышение доступности и качества интернет-сети, качества связи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val>
            <c:numRef>
              <c:f>Инфраструктура!$B$230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15-40B6-BEC2-9F3BE5DC7B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64141360"/>
        <c:axId val="464132112"/>
      </c:barChart>
      <c:catAx>
        <c:axId val="464141360"/>
        <c:scaling>
          <c:orientation val="minMax"/>
        </c:scaling>
        <c:delete val="1"/>
        <c:axPos val="l"/>
        <c:majorTickMark val="none"/>
        <c:minorTickMark val="none"/>
        <c:tickLblPos val="nextTo"/>
        <c:crossAx val="464132112"/>
        <c:crosses val="autoZero"/>
        <c:auto val="1"/>
        <c:lblAlgn val="ctr"/>
        <c:lblOffset val="100"/>
        <c:noMultiLvlLbl val="0"/>
      </c:catAx>
      <c:valAx>
        <c:axId val="464132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4141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/>
              <a:t>Морское</a:t>
            </a:r>
            <a:r>
              <a:rPr lang="ru-RU" sz="1200" baseline="0"/>
              <a:t> и авиасообщение</a:t>
            </a:r>
            <a:endParaRPr lang="ru-RU" sz="12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Инфраструктура!$A$223:$A$224</c:f>
              <c:strCache>
                <c:ptCount val="2"/>
                <c:pt idx="0">
                  <c:v>Развитие авиасообщения и инфраструктуры</c:v>
                </c:pt>
                <c:pt idx="1">
                  <c:v>Развитие морского сообщения, портовой инфраструктуры, ремонтной портовой инфраструктуры</c:v>
                </c:pt>
              </c:strCache>
            </c:strRef>
          </c:cat>
          <c:val>
            <c:numRef>
              <c:f>Инфраструктура!$B$223:$B$224</c:f>
              <c:numCache>
                <c:formatCode>General</c:formatCode>
                <c:ptCount val="2"/>
                <c:pt idx="0">
                  <c:v>6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71-4FB6-BABA-4D42213060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64135376"/>
        <c:axId val="464139728"/>
      </c:barChart>
      <c:catAx>
        <c:axId val="464135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4139728"/>
        <c:crosses val="autoZero"/>
        <c:auto val="1"/>
        <c:lblAlgn val="ctr"/>
        <c:lblOffset val="100"/>
        <c:noMultiLvlLbl val="0"/>
      </c:catAx>
      <c:valAx>
        <c:axId val="4641397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4135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E821C-EC60-4AF8-8C1A-99B9CD868A86}" type="datetimeFigureOut">
              <a:rPr lang="ru-RU" smtClean="0"/>
              <a:t>04.04.2021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500A1-7367-4D3D-9E19-DA1DAD187F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303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076C5-AE02-4E80-8BF0-306DA9874ABB}" type="datetimeFigureOut">
              <a:rPr lang="ru-RU" smtClean="0"/>
              <a:pPr/>
              <a:t>04.04.2021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FA2CA-7A95-4D15-A43A-B3B65824BA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245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emf"/><Relationship Id="rId4" Type="http://schemas.openxmlformats.org/officeDocument/2006/relationships/image" Target="../media/image5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3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 userDrawn="1"/>
        </p:nvSpPr>
        <p:spPr>
          <a:xfrm>
            <a:off x="0" y="483479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4" y="6669090"/>
            <a:ext cx="11588969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7" y="6669090"/>
            <a:ext cx="139086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1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5516" y="512026"/>
            <a:ext cx="12192002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 marL="609582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64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45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27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cxnSp>
        <p:nvCxnSpPr>
          <p:cNvPr id="24" name="Прямая соединительная линия 23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4169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00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E2ACEB6C-CB3D-584E-B3C7-0C3A6F7A92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764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гион 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1577838" y="6669087"/>
            <a:ext cx="614161" cy="188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 userDrawn="1"/>
        </p:nvSpPr>
        <p:spPr>
          <a:xfrm>
            <a:off x="11664860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4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4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11455404" y="6669089"/>
            <a:ext cx="122432" cy="1889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600" b="1" cap="none" spc="0" baseline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69" name="Прямоугольник 68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cxnSp>
        <p:nvCxnSpPr>
          <p:cNvPr id="75" name="Прямая соединительная линия 74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Рисунок 7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542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0079">
          <p15:clr>
            <a:srgbClr val="FBAE40"/>
          </p15:clr>
        </p15:guide>
        <p15:guide id="2" orient="horz" pos="5601">
          <p15:clr>
            <a:srgbClr val="FBAE40"/>
          </p15:clr>
        </p15:guide>
        <p15:guide id="3" orient="horz" pos="754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5420">
          <p15:clr>
            <a:srgbClr val="FBAE40"/>
          </p15:clr>
        </p15:guide>
        <p15:guide id="6" pos="121">
          <p15:clr>
            <a:srgbClr val="FBAE40"/>
          </p15:clr>
        </p15:guide>
        <p15:guide id="7" pos="755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7211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1">
          <p15:clr>
            <a:srgbClr val="FBAE40"/>
          </p15:clr>
        </p15:guide>
        <p15:guide id="2" orient="horz" pos="618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pos="7559">
          <p15:clr>
            <a:srgbClr val="FBAE40"/>
          </p15:clr>
        </p15:guide>
        <p15:guide id="5" orient="horz" pos="731">
          <p15:clr>
            <a:srgbClr val="FBAE40"/>
          </p15:clr>
        </p15:guide>
        <p15:guide id="6" orient="horz" pos="4065">
          <p15:clr>
            <a:srgbClr val="FBAE40"/>
          </p15:clr>
        </p15:guide>
        <p15:guide id="7" pos="121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453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32" name="Группа 31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2" name="Прямоугольник 61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4" name="Группа 3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2" name="Прямоугольник 51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3" name="Скругленный прямоугольник 52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4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0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1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4" name="Прямоугольник 63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02CC6FAF-26D3-6D48-BBD9-604AE0F4BB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245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. Базовый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4172057"/>
            <a:ext cx="6077147" cy="26880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672603" y="4407641"/>
            <a:ext cx="4922044" cy="2124991"/>
          </a:xfrm>
          <a:prstGeom prst="rect">
            <a:avLst/>
          </a:prstGeom>
        </p:spPr>
        <p:txBody>
          <a:bodyPr wrap="square" lIns="0" rIns="0" bIns="108000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Дополнительный текст. Новая модель организационной деятельности требует определения и уточнения системы массового участия. Постоянный количественный рост </a:t>
            </a:r>
          </a:p>
          <a:p>
            <a:pPr lvl="0"/>
            <a:r>
              <a:rPr lang="ru-RU" dirty="0"/>
              <a:t>и сфера активности требуют определения </a:t>
            </a:r>
          </a:p>
          <a:p>
            <a:pPr lvl="0"/>
            <a:r>
              <a:rPr lang="ru-RU" dirty="0"/>
              <a:t>и уточнения новых предложений.</a:t>
            </a:r>
          </a:p>
          <a:p>
            <a:pPr lvl="0"/>
            <a:endParaRPr lang="ru-RU" dirty="0"/>
          </a:p>
          <a:p>
            <a:pPr lvl="0"/>
            <a:r>
              <a:rPr lang="ru-RU" dirty="0"/>
              <a:t>Москва 2019 г.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60" name="Прямоугольник 59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6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6099530" y="3561650"/>
            <a:ext cx="6092470" cy="609600"/>
            <a:chOff x="6099530" y="3561650"/>
            <a:chExt cx="6092470" cy="609600"/>
          </a:xfrm>
        </p:grpSpPr>
        <p:sp>
          <p:nvSpPr>
            <p:cNvPr id="55" name="Прямоугольник 54"/>
            <p:cNvSpPr/>
            <p:nvPr userDrawn="1"/>
          </p:nvSpPr>
          <p:spPr>
            <a:xfrm>
              <a:off x="6099530" y="3561650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 userDrawn="1"/>
          </p:nvSpPr>
          <p:spPr>
            <a:xfrm>
              <a:off x="6232499" y="3674501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7F7F7F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СТРАТЕГИЯ</a:t>
              </a:r>
            </a:p>
          </p:txBody>
        </p:sp>
        <p:sp>
          <p:nvSpPr>
            <p:cNvPr id="57" name="Freeform 101"/>
            <p:cNvSpPr>
              <a:spLocks noEditPoints="1"/>
            </p:cNvSpPr>
            <p:nvPr userDrawn="1"/>
          </p:nvSpPr>
          <p:spPr bwMode="auto">
            <a:xfrm>
              <a:off x="6372772" y="3766168"/>
              <a:ext cx="192000" cy="192000"/>
            </a:xfrm>
            <a:custGeom>
              <a:avLst/>
              <a:gdLst>
                <a:gd name="T0" fmla="*/ 239 w 477"/>
                <a:gd name="T1" fmla="*/ 53 h 477"/>
                <a:gd name="T2" fmla="*/ 424 w 477"/>
                <a:gd name="T3" fmla="*/ 238 h 477"/>
                <a:gd name="T4" fmla="*/ 239 w 477"/>
                <a:gd name="T5" fmla="*/ 424 h 477"/>
                <a:gd name="T6" fmla="*/ 53 w 477"/>
                <a:gd name="T7" fmla="*/ 238 h 477"/>
                <a:gd name="T8" fmla="*/ 239 w 477"/>
                <a:gd name="T9" fmla="*/ 53 h 477"/>
                <a:gd name="T10" fmla="*/ 239 w 477"/>
                <a:gd name="T11" fmla="*/ 0 h 477"/>
                <a:gd name="T12" fmla="*/ 0 w 477"/>
                <a:gd name="T13" fmla="*/ 238 h 477"/>
                <a:gd name="T14" fmla="*/ 239 w 477"/>
                <a:gd name="T15" fmla="*/ 477 h 477"/>
                <a:gd name="T16" fmla="*/ 477 w 477"/>
                <a:gd name="T17" fmla="*/ 238 h 477"/>
                <a:gd name="T18" fmla="*/ 239 w 477"/>
                <a:gd name="T19" fmla="*/ 0 h 477"/>
                <a:gd name="T20" fmla="*/ 349 w 477"/>
                <a:gd name="T21" fmla="*/ 128 h 477"/>
                <a:gd name="T22" fmla="*/ 336 w 477"/>
                <a:gd name="T23" fmla="*/ 124 h 477"/>
                <a:gd name="T24" fmla="*/ 179 w 477"/>
                <a:gd name="T25" fmla="*/ 170 h 477"/>
                <a:gd name="T26" fmla="*/ 170 w 477"/>
                <a:gd name="T27" fmla="*/ 179 h 477"/>
                <a:gd name="T28" fmla="*/ 125 w 477"/>
                <a:gd name="T29" fmla="*/ 336 h 477"/>
                <a:gd name="T30" fmla="*/ 128 w 477"/>
                <a:gd name="T31" fmla="*/ 349 h 477"/>
                <a:gd name="T32" fmla="*/ 137 w 477"/>
                <a:gd name="T33" fmla="*/ 353 h 477"/>
                <a:gd name="T34" fmla="*/ 141 w 477"/>
                <a:gd name="T35" fmla="*/ 352 h 477"/>
                <a:gd name="T36" fmla="*/ 298 w 477"/>
                <a:gd name="T37" fmla="*/ 307 h 477"/>
                <a:gd name="T38" fmla="*/ 307 w 477"/>
                <a:gd name="T39" fmla="*/ 298 h 477"/>
                <a:gd name="T40" fmla="*/ 353 w 477"/>
                <a:gd name="T41" fmla="*/ 141 h 477"/>
                <a:gd name="T42" fmla="*/ 349 w 477"/>
                <a:gd name="T43" fmla="*/ 128 h 477"/>
                <a:gd name="T44" fmla="*/ 156 w 477"/>
                <a:gd name="T45" fmla="*/ 320 h 477"/>
                <a:gd name="T46" fmla="*/ 193 w 477"/>
                <a:gd name="T47" fmla="*/ 193 h 477"/>
                <a:gd name="T48" fmla="*/ 284 w 477"/>
                <a:gd name="T49" fmla="*/ 284 h 477"/>
                <a:gd name="T50" fmla="*/ 156 w 477"/>
                <a:gd name="T51" fmla="*/ 32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7" h="477">
                  <a:moveTo>
                    <a:pt x="239" y="53"/>
                  </a:moveTo>
                  <a:cubicBezTo>
                    <a:pt x="341" y="53"/>
                    <a:pt x="424" y="136"/>
                    <a:pt x="424" y="238"/>
                  </a:cubicBezTo>
                  <a:cubicBezTo>
                    <a:pt x="424" y="341"/>
                    <a:pt x="341" y="424"/>
                    <a:pt x="239" y="424"/>
                  </a:cubicBezTo>
                  <a:cubicBezTo>
                    <a:pt x="136" y="424"/>
                    <a:pt x="53" y="341"/>
                    <a:pt x="53" y="238"/>
                  </a:cubicBezTo>
                  <a:cubicBezTo>
                    <a:pt x="53" y="136"/>
                    <a:pt x="136" y="53"/>
                    <a:pt x="239" y="53"/>
                  </a:cubicBezTo>
                  <a:moveTo>
                    <a:pt x="239" y="0"/>
                  </a:moveTo>
                  <a:cubicBezTo>
                    <a:pt x="107" y="0"/>
                    <a:pt x="0" y="107"/>
                    <a:pt x="0" y="238"/>
                  </a:cubicBezTo>
                  <a:cubicBezTo>
                    <a:pt x="0" y="370"/>
                    <a:pt x="107" y="477"/>
                    <a:pt x="239" y="477"/>
                  </a:cubicBezTo>
                  <a:cubicBezTo>
                    <a:pt x="370" y="477"/>
                    <a:pt x="477" y="370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  <a:moveTo>
                    <a:pt x="349" y="128"/>
                  </a:moveTo>
                  <a:cubicBezTo>
                    <a:pt x="346" y="124"/>
                    <a:pt x="341" y="123"/>
                    <a:pt x="336" y="124"/>
                  </a:cubicBezTo>
                  <a:lnTo>
                    <a:pt x="179" y="170"/>
                  </a:lnTo>
                  <a:cubicBezTo>
                    <a:pt x="174" y="171"/>
                    <a:pt x="171" y="174"/>
                    <a:pt x="170" y="179"/>
                  </a:cubicBezTo>
                  <a:lnTo>
                    <a:pt x="125" y="336"/>
                  </a:lnTo>
                  <a:cubicBezTo>
                    <a:pt x="123" y="341"/>
                    <a:pt x="124" y="346"/>
                    <a:pt x="128" y="349"/>
                  </a:cubicBezTo>
                  <a:cubicBezTo>
                    <a:pt x="130" y="352"/>
                    <a:pt x="134" y="353"/>
                    <a:pt x="137" y="353"/>
                  </a:cubicBezTo>
                  <a:lnTo>
                    <a:pt x="141" y="352"/>
                  </a:lnTo>
                  <a:lnTo>
                    <a:pt x="298" y="307"/>
                  </a:lnTo>
                  <a:cubicBezTo>
                    <a:pt x="303" y="306"/>
                    <a:pt x="306" y="303"/>
                    <a:pt x="307" y="298"/>
                  </a:cubicBezTo>
                  <a:lnTo>
                    <a:pt x="353" y="141"/>
                  </a:lnTo>
                  <a:cubicBezTo>
                    <a:pt x="354" y="136"/>
                    <a:pt x="353" y="131"/>
                    <a:pt x="349" y="128"/>
                  </a:cubicBezTo>
                  <a:close/>
                  <a:moveTo>
                    <a:pt x="156" y="320"/>
                  </a:moveTo>
                  <a:lnTo>
                    <a:pt x="193" y="193"/>
                  </a:lnTo>
                  <a:lnTo>
                    <a:pt x="284" y="284"/>
                  </a:lnTo>
                  <a:lnTo>
                    <a:pt x="156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8" name="Freeform 99"/>
            <p:cNvSpPr>
              <a:spLocks noChangeAspect="1" noEditPoints="1"/>
            </p:cNvSpPr>
            <p:nvPr userDrawn="1"/>
          </p:nvSpPr>
          <p:spPr bwMode="auto">
            <a:xfrm>
              <a:off x="8098150" y="3767118"/>
              <a:ext cx="181621" cy="192000"/>
            </a:xfrm>
            <a:custGeom>
              <a:avLst/>
              <a:gdLst>
                <a:gd name="T0" fmla="*/ 130 w 371"/>
                <a:gd name="T1" fmla="*/ 332 h 397"/>
                <a:gd name="T2" fmla="*/ 139 w 371"/>
                <a:gd name="T3" fmla="*/ 371 h 397"/>
                <a:gd name="T4" fmla="*/ 172 w 371"/>
                <a:gd name="T5" fmla="*/ 397 h 397"/>
                <a:gd name="T6" fmla="*/ 199 w 371"/>
                <a:gd name="T7" fmla="*/ 397 h 397"/>
                <a:gd name="T8" fmla="*/ 232 w 371"/>
                <a:gd name="T9" fmla="*/ 371 h 397"/>
                <a:gd name="T10" fmla="*/ 241 w 371"/>
                <a:gd name="T11" fmla="*/ 332 h 397"/>
                <a:gd name="T12" fmla="*/ 273 w 371"/>
                <a:gd name="T13" fmla="*/ 314 h 397"/>
                <a:gd name="T14" fmla="*/ 312 w 371"/>
                <a:gd name="T15" fmla="*/ 325 h 397"/>
                <a:gd name="T16" fmla="*/ 351 w 371"/>
                <a:gd name="T17" fmla="*/ 309 h 397"/>
                <a:gd name="T18" fmla="*/ 364 w 371"/>
                <a:gd name="T19" fmla="*/ 286 h 397"/>
                <a:gd name="T20" fmla="*/ 358 w 371"/>
                <a:gd name="T21" fmla="*/ 245 h 397"/>
                <a:gd name="T22" fmla="*/ 329 w 371"/>
                <a:gd name="T23" fmla="*/ 217 h 397"/>
                <a:gd name="T24" fmla="*/ 329 w 371"/>
                <a:gd name="T25" fmla="*/ 180 h 397"/>
                <a:gd name="T26" fmla="*/ 358 w 371"/>
                <a:gd name="T27" fmla="*/ 152 h 397"/>
                <a:gd name="T28" fmla="*/ 364 w 371"/>
                <a:gd name="T29" fmla="*/ 111 h 397"/>
                <a:gd name="T30" fmla="*/ 351 w 371"/>
                <a:gd name="T31" fmla="*/ 88 h 397"/>
                <a:gd name="T32" fmla="*/ 312 w 371"/>
                <a:gd name="T33" fmla="*/ 72 h 397"/>
                <a:gd name="T34" fmla="*/ 273 w 371"/>
                <a:gd name="T35" fmla="*/ 83 h 397"/>
                <a:gd name="T36" fmla="*/ 241 w 371"/>
                <a:gd name="T37" fmla="*/ 65 h 397"/>
                <a:gd name="T38" fmla="*/ 232 w 371"/>
                <a:gd name="T39" fmla="*/ 26 h 397"/>
                <a:gd name="T40" fmla="*/ 199 w 371"/>
                <a:gd name="T41" fmla="*/ 0 h 397"/>
                <a:gd name="T42" fmla="*/ 172 w 371"/>
                <a:gd name="T43" fmla="*/ 0 h 397"/>
                <a:gd name="T44" fmla="*/ 139 w 371"/>
                <a:gd name="T45" fmla="*/ 26 h 397"/>
                <a:gd name="T46" fmla="*/ 130 w 371"/>
                <a:gd name="T47" fmla="*/ 65 h 397"/>
                <a:gd name="T48" fmla="*/ 98 w 371"/>
                <a:gd name="T49" fmla="*/ 83 h 397"/>
                <a:gd name="T50" fmla="*/ 59 w 371"/>
                <a:gd name="T51" fmla="*/ 72 h 397"/>
                <a:gd name="T52" fmla="*/ 20 w 371"/>
                <a:gd name="T53" fmla="*/ 88 h 397"/>
                <a:gd name="T54" fmla="*/ 7 w 371"/>
                <a:gd name="T55" fmla="*/ 111 h 397"/>
                <a:gd name="T56" fmla="*/ 13 w 371"/>
                <a:gd name="T57" fmla="*/ 152 h 397"/>
                <a:gd name="T58" fmla="*/ 42 w 371"/>
                <a:gd name="T59" fmla="*/ 180 h 397"/>
                <a:gd name="T60" fmla="*/ 42 w 371"/>
                <a:gd name="T61" fmla="*/ 217 h 397"/>
                <a:gd name="T62" fmla="*/ 13 w 371"/>
                <a:gd name="T63" fmla="*/ 245 h 397"/>
                <a:gd name="T64" fmla="*/ 7 w 371"/>
                <a:gd name="T65" fmla="*/ 286 h 397"/>
                <a:gd name="T66" fmla="*/ 20 w 371"/>
                <a:gd name="T67" fmla="*/ 309 h 397"/>
                <a:gd name="T68" fmla="*/ 59 w 371"/>
                <a:gd name="T69" fmla="*/ 325 h 397"/>
                <a:gd name="T70" fmla="*/ 98 w 371"/>
                <a:gd name="T71" fmla="*/ 314 h 397"/>
                <a:gd name="T72" fmla="*/ 130 w 371"/>
                <a:gd name="T73" fmla="*/ 332 h 397"/>
                <a:gd name="T74" fmla="*/ 186 w 371"/>
                <a:gd name="T75" fmla="*/ 145 h 397"/>
                <a:gd name="T76" fmla="*/ 238 w 371"/>
                <a:gd name="T77" fmla="*/ 198 h 397"/>
                <a:gd name="T78" fmla="*/ 186 w 371"/>
                <a:gd name="T79" fmla="*/ 251 h 397"/>
                <a:gd name="T80" fmla="*/ 133 w 371"/>
                <a:gd name="T81" fmla="*/ 198 h 397"/>
                <a:gd name="T82" fmla="*/ 186 w 371"/>
                <a:gd name="T83" fmla="*/ 14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97">
                  <a:moveTo>
                    <a:pt x="130" y="332"/>
                  </a:moveTo>
                  <a:lnTo>
                    <a:pt x="139" y="371"/>
                  </a:lnTo>
                  <a:cubicBezTo>
                    <a:pt x="143" y="385"/>
                    <a:pt x="158" y="397"/>
                    <a:pt x="172" y="397"/>
                  </a:cubicBezTo>
                  <a:lnTo>
                    <a:pt x="199" y="397"/>
                  </a:lnTo>
                  <a:cubicBezTo>
                    <a:pt x="213" y="397"/>
                    <a:pt x="228" y="385"/>
                    <a:pt x="232" y="371"/>
                  </a:cubicBezTo>
                  <a:lnTo>
                    <a:pt x="241" y="332"/>
                  </a:lnTo>
                  <a:cubicBezTo>
                    <a:pt x="245" y="318"/>
                    <a:pt x="259" y="310"/>
                    <a:pt x="273" y="314"/>
                  </a:cubicBezTo>
                  <a:lnTo>
                    <a:pt x="312" y="325"/>
                  </a:lnTo>
                  <a:cubicBezTo>
                    <a:pt x="326" y="329"/>
                    <a:pt x="344" y="322"/>
                    <a:pt x="351" y="309"/>
                  </a:cubicBezTo>
                  <a:lnTo>
                    <a:pt x="364" y="286"/>
                  </a:lnTo>
                  <a:cubicBezTo>
                    <a:pt x="371" y="273"/>
                    <a:pt x="369" y="255"/>
                    <a:pt x="358" y="245"/>
                  </a:cubicBezTo>
                  <a:lnTo>
                    <a:pt x="329" y="217"/>
                  </a:lnTo>
                  <a:cubicBezTo>
                    <a:pt x="319" y="207"/>
                    <a:pt x="319" y="190"/>
                    <a:pt x="329" y="180"/>
                  </a:cubicBezTo>
                  <a:lnTo>
                    <a:pt x="358" y="152"/>
                  </a:lnTo>
                  <a:cubicBezTo>
                    <a:pt x="369" y="142"/>
                    <a:pt x="371" y="123"/>
                    <a:pt x="364" y="111"/>
                  </a:cubicBezTo>
                  <a:lnTo>
                    <a:pt x="351" y="88"/>
                  </a:lnTo>
                  <a:cubicBezTo>
                    <a:pt x="343" y="75"/>
                    <a:pt x="326" y="68"/>
                    <a:pt x="312" y="72"/>
                  </a:cubicBezTo>
                  <a:lnTo>
                    <a:pt x="273" y="83"/>
                  </a:lnTo>
                  <a:cubicBezTo>
                    <a:pt x="259" y="87"/>
                    <a:pt x="245" y="79"/>
                    <a:pt x="241" y="65"/>
                  </a:cubicBezTo>
                  <a:lnTo>
                    <a:pt x="232" y="26"/>
                  </a:lnTo>
                  <a:cubicBezTo>
                    <a:pt x="228" y="11"/>
                    <a:pt x="213" y="0"/>
                    <a:pt x="199" y="0"/>
                  </a:cubicBezTo>
                  <a:lnTo>
                    <a:pt x="172" y="0"/>
                  </a:lnTo>
                  <a:cubicBezTo>
                    <a:pt x="158" y="0"/>
                    <a:pt x="143" y="11"/>
                    <a:pt x="139" y="26"/>
                  </a:cubicBezTo>
                  <a:lnTo>
                    <a:pt x="130" y="65"/>
                  </a:lnTo>
                  <a:cubicBezTo>
                    <a:pt x="126" y="79"/>
                    <a:pt x="112" y="87"/>
                    <a:pt x="98" y="83"/>
                  </a:cubicBezTo>
                  <a:lnTo>
                    <a:pt x="59" y="72"/>
                  </a:lnTo>
                  <a:cubicBezTo>
                    <a:pt x="45" y="68"/>
                    <a:pt x="28" y="75"/>
                    <a:pt x="20" y="88"/>
                  </a:cubicBezTo>
                  <a:lnTo>
                    <a:pt x="7" y="111"/>
                  </a:lnTo>
                  <a:cubicBezTo>
                    <a:pt x="0" y="123"/>
                    <a:pt x="2" y="142"/>
                    <a:pt x="13" y="152"/>
                  </a:cubicBezTo>
                  <a:lnTo>
                    <a:pt x="42" y="180"/>
                  </a:lnTo>
                  <a:cubicBezTo>
                    <a:pt x="52" y="190"/>
                    <a:pt x="52" y="207"/>
                    <a:pt x="42" y="217"/>
                  </a:cubicBezTo>
                  <a:lnTo>
                    <a:pt x="13" y="245"/>
                  </a:lnTo>
                  <a:cubicBezTo>
                    <a:pt x="2" y="255"/>
                    <a:pt x="0" y="273"/>
                    <a:pt x="7" y="286"/>
                  </a:cubicBezTo>
                  <a:lnTo>
                    <a:pt x="20" y="309"/>
                  </a:lnTo>
                  <a:cubicBezTo>
                    <a:pt x="28" y="322"/>
                    <a:pt x="45" y="329"/>
                    <a:pt x="59" y="325"/>
                  </a:cubicBezTo>
                  <a:lnTo>
                    <a:pt x="98" y="314"/>
                  </a:lnTo>
                  <a:cubicBezTo>
                    <a:pt x="112" y="310"/>
                    <a:pt x="126" y="318"/>
                    <a:pt x="130" y="332"/>
                  </a:cubicBezTo>
                  <a:close/>
                  <a:moveTo>
                    <a:pt x="186" y="145"/>
                  </a:moveTo>
                  <a:cubicBezTo>
                    <a:pt x="215" y="145"/>
                    <a:pt x="238" y="169"/>
                    <a:pt x="238" y="198"/>
                  </a:cubicBezTo>
                  <a:cubicBezTo>
                    <a:pt x="238" y="228"/>
                    <a:pt x="215" y="251"/>
                    <a:pt x="186" y="251"/>
                  </a:cubicBezTo>
                  <a:cubicBezTo>
                    <a:pt x="156" y="251"/>
                    <a:pt x="133" y="228"/>
                    <a:pt x="133" y="198"/>
                  </a:cubicBezTo>
                  <a:cubicBezTo>
                    <a:pt x="133" y="169"/>
                    <a:pt x="156" y="145"/>
                    <a:pt x="186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59" name="Freeform 346"/>
            <p:cNvSpPr>
              <a:spLocks noChangeAspect="1" noEditPoints="1"/>
            </p:cNvSpPr>
            <p:nvPr userDrawn="1"/>
          </p:nvSpPr>
          <p:spPr bwMode="auto">
            <a:xfrm>
              <a:off x="9803269" y="3774016"/>
              <a:ext cx="128752" cy="182400"/>
            </a:xfrm>
            <a:custGeom>
              <a:avLst/>
              <a:gdLst>
                <a:gd name="T0" fmla="*/ 291 w 318"/>
                <a:gd name="T1" fmla="*/ 132 h 449"/>
                <a:gd name="T2" fmla="*/ 253 w 318"/>
                <a:gd name="T3" fmla="*/ 38 h 449"/>
                <a:gd name="T4" fmla="*/ 159 w 318"/>
                <a:gd name="T5" fmla="*/ 0 h 449"/>
                <a:gd name="T6" fmla="*/ 66 w 318"/>
                <a:gd name="T7" fmla="*/ 38 h 449"/>
                <a:gd name="T8" fmla="*/ 27 w 318"/>
                <a:gd name="T9" fmla="*/ 132 h 449"/>
                <a:gd name="T10" fmla="*/ 66 w 318"/>
                <a:gd name="T11" fmla="*/ 225 h 449"/>
                <a:gd name="T12" fmla="*/ 159 w 318"/>
                <a:gd name="T13" fmla="*/ 264 h 449"/>
                <a:gd name="T14" fmla="*/ 253 w 318"/>
                <a:gd name="T15" fmla="*/ 225 h 449"/>
                <a:gd name="T16" fmla="*/ 291 w 318"/>
                <a:gd name="T17" fmla="*/ 132 h 449"/>
                <a:gd name="T18" fmla="*/ 0 w 318"/>
                <a:gd name="T19" fmla="*/ 396 h 449"/>
                <a:gd name="T20" fmla="*/ 159 w 318"/>
                <a:gd name="T21" fmla="*/ 449 h 449"/>
                <a:gd name="T22" fmla="*/ 318 w 318"/>
                <a:gd name="T23" fmla="*/ 396 h 449"/>
                <a:gd name="T24" fmla="*/ 159 w 318"/>
                <a:gd name="T25" fmla="*/ 291 h 449"/>
                <a:gd name="T26" fmla="*/ 0 w 318"/>
                <a:gd name="T27" fmla="*/ 39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449">
                  <a:moveTo>
                    <a:pt x="291" y="132"/>
                  </a:moveTo>
                  <a:cubicBezTo>
                    <a:pt x="291" y="95"/>
                    <a:pt x="277" y="62"/>
                    <a:pt x="253" y="38"/>
                  </a:cubicBezTo>
                  <a:cubicBezTo>
                    <a:pt x="229" y="14"/>
                    <a:pt x="196" y="0"/>
                    <a:pt x="159" y="0"/>
                  </a:cubicBezTo>
                  <a:cubicBezTo>
                    <a:pt x="123" y="0"/>
                    <a:pt x="90" y="14"/>
                    <a:pt x="66" y="38"/>
                  </a:cubicBezTo>
                  <a:cubicBezTo>
                    <a:pt x="42" y="62"/>
                    <a:pt x="27" y="95"/>
                    <a:pt x="27" y="132"/>
                  </a:cubicBezTo>
                  <a:cubicBezTo>
                    <a:pt x="27" y="168"/>
                    <a:pt x="42" y="201"/>
                    <a:pt x="66" y="225"/>
                  </a:cubicBezTo>
                  <a:cubicBezTo>
                    <a:pt x="90" y="249"/>
                    <a:pt x="123" y="264"/>
                    <a:pt x="159" y="264"/>
                  </a:cubicBezTo>
                  <a:cubicBezTo>
                    <a:pt x="196" y="264"/>
                    <a:pt x="229" y="249"/>
                    <a:pt x="253" y="225"/>
                  </a:cubicBezTo>
                  <a:cubicBezTo>
                    <a:pt x="277" y="201"/>
                    <a:pt x="291" y="168"/>
                    <a:pt x="291" y="132"/>
                  </a:cubicBezTo>
                  <a:close/>
                  <a:moveTo>
                    <a:pt x="0" y="396"/>
                  </a:moveTo>
                  <a:cubicBezTo>
                    <a:pt x="0" y="423"/>
                    <a:pt x="60" y="449"/>
                    <a:pt x="159" y="449"/>
                  </a:cubicBezTo>
                  <a:cubicBezTo>
                    <a:pt x="252" y="449"/>
                    <a:pt x="318" y="423"/>
                    <a:pt x="318" y="396"/>
                  </a:cubicBezTo>
                  <a:cubicBezTo>
                    <a:pt x="318" y="344"/>
                    <a:pt x="256" y="291"/>
                    <a:pt x="159" y="291"/>
                  </a:cubicBezTo>
                  <a:cubicBezTo>
                    <a:pt x="60" y="291"/>
                    <a:pt x="0" y="344"/>
                    <a:pt x="0" y="3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2400" dirty="0"/>
            </a:p>
          </p:txBody>
        </p:sp>
        <p:sp>
          <p:nvSpPr>
            <p:cNvPr id="62" name="Прямоугольник 61"/>
            <p:cNvSpPr/>
            <p:nvPr userDrawn="1"/>
          </p:nvSpPr>
          <p:spPr>
            <a:xfrm>
              <a:off x="9932021" y="3697224"/>
              <a:ext cx="9047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КАДРЫ</a:t>
              </a:r>
              <a:endPara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Прямоугольник 62"/>
            <p:cNvSpPr/>
            <p:nvPr userDrawn="1"/>
          </p:nvSpPr>
          <p:spPr>
            <a:xfrm>
              <a:off x="8290235" y="3697224"/>
              <a:ext cx="14465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ПРОЦЕССЫ</a:t>
              </a:r>
              <a:r>
                <a:rPr lang="ru-RU" sz="1600" b="0" baseline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dirty="0"/>
            </a:p>
          </p:txBody>
        </p:sp>
      </p:grpSp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A0046243-8F74-8A48-AAAE-F16CB4BFBC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41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137" y="539103"/>
            <a:ext cx="912327" cy="912327"/>
          </a:xfrm>
          <a:prstGeom prst="rect">
            <a:avLst/>
          </a:prstGeom>
          <a:solidFill>
            <a:srgbClr val="BEBEB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647722" y="611956"/>
            <a:ext cx="870861" cy="73595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4600" b="0">
                <a:solidFill>
                  <a:srgbClr val="FFFFFF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#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t" anchorCtr="0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раздела.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</p:spTree>
    <p:extLst>
      <p:ext uri="{BB962C8B-B14F-4D97-AF65-F5344CB8AC3E}">
        <p14:creationId xmlns:p14="http://schemas.microsoft.com/office/powerpoint/2010/main" val="3475704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Благодари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" y="0"/>
            <a:ext cx="12192002" cy="6858000"/>
          </a:xfrm>
          <a:prstGeom prst="rect">
            <a:avLst/>
          </a:prstGeom>
        </p:spPr>
      </p:pic>
      <p:sp>
        <p:nvSpPr>
          <p:cNvPr id="443" name="Прямоугольник 44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1" name="Прямоугольник 70"/>
          <p:cNvSpPr/>
          <p:nvPr userDrawn="1"/>
        </p:nvSpPr>
        <p:spPr>
          <a:xfrm>
            <a:off x="3363340" y="3561650"/>
            <a:ext cx="88170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2" name="Скругленный прямоугольник 71"/>
          <p:cNvSpPr/>
          <p:nvPr userDrawn="1"/>
        </p:nvSpPr>
        <p:spPr>
          <a:xfrm>
            <a:off x="3487272" y="3674501"/>
            <a:ext cx="8704729" cy="384000"/>
          </a:xfrm>
          <a:prstGeom prst="roundRect">
            <a:avLst>
              <a:gd name="adj" fmla="val 0"/>
            </a:avLst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36000" tIns="76800" rIns="144000" bIns="96000" rtlCol="0" anchor="t" anchorCtr="0">
            <a:noAutofit/>
          </a:bodyPr>
          <a:lstStyle/>
          <a:p>
            <a:endParaRPr lang="ru-RU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Группа 30"/>
          <p:cNvGrpSpPr/>
          <p:nvPr userDrawn="1"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1" name="Прямоугольник 50"/>
          <p:cNvSpPr/>
          <p:nvPr userDrawn="1"/>
        </p:nvSpPr>
        <p:spPr>
          <a:xfrm>
            <a:off x="578511" y="2986644"/>
            <a:ext cx="3489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/>
              <a:t>Благодарим за внимание!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E69BD12-309F-8148-891F-D8E1464FA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55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4" name="Рисунок 5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7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7B739F28-6B31-DF47-881F-568B3C783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prstClr val="black"/>
              <a:srgbClr val="007D8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54"/>
          <a:stretch/>
        </p:blipFill>
        <p:spPr>
          <a:xfrm>
            <a:off x="0" y="3557400"/>
            <a:ext cx="12192002" cy="3363558"/>
          </a:xfrm>
          <a:prstGeom prst="rect">
            <a:avLst/>
          </a:prstGeom>
          <a:solidFill>
            <a:schemeClr val="accent1">
              <a:alpha val="94000"/>
            </a:schemeClr>
          </a:solidFill>
        </p:spPr>
      </p:pic>
      <p:grpSp>
        <p:nvGrpSpPr>
          <p:cNvPr id="97" name="Группа 96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рямоугольник 114"/>
          <p:cNvSpPr/>
          <p:nvPr userDrawn="1"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116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774" y="574889"/>
            <a:ext cx="2167158" cy="6776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B886541-B8C6-BE46-81A7-BF3DA00BFC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1A8D15A-98DC-6F4A-AC16-A29FD5A30C6A}"/>
              </a:ext>
            </a:extLst>
          </p:cNvPr>
          <p:cNvGrpSpPr/>
          <p:nvPr userDrawn="1"/>
        </p:nvGrpSpPr>
        <p:grpSpPr>
          <a:xfrm>
            <a:off x="6099530" y="3550499"/>
            <a:ext cx="6092470" cy="609600"/>
            <a:chOff x="6099530" y="3550499"/>
            <a:chExt cx="6092470" cy="609600"/>
          </a:xfrm>
        </p:grpSpPr>
        <p:sp>
          <p:nvSpPr>
            <p:cNvPr id="433" name="Прямоугольник 432"/>
            <p:cNvSpPr/>
            <p:nvPr/>
          </p:nvSpPr>
          <p:spPr>
            <a:xfrm>
              <a:off x="6099530" y="3550499"/>
              <a:ext cx="6088287" cy="6096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rtlCol="0" anchor="ctr">
              <a:noAutofit/>
            </a:bodyPr>
            <a:lstStyle/>
            <a:p>
              <a:pPr algn="ctr"/>
              <a:endParaRPr lang="ru-RU" sz="1333" dirty="0">
                <a:solidFill>
                  <a:schemeClr val="accent5"/>
                </a:solidFill>
              </a:endParaRPr>
            </a:p>
          </p:txBody>
        </p:sp>
        <p:sp>
          <p:nvSpPr>
            <p:cNvPr id="434" name="Скругленный прямоугольник 433"/>
            <p:cNvSpPr/>
            <p:nvPr/>
          </p:nvSpPr>
          <p:spPr>
            <a:xfrm>
              <a:off x="6232499" y="3671896"/>
              <a:ext cx="5959501" cy="384000"/>
            </a:xfrm>
            <a:prstGeom prst="roundRect">
              <a:avLst>
                <a:gd name="adj" fmla="val 0"/>
              </a:avLst>
            </a:prstGeom>
            <a:solidFill>
              <a:srgbClr val="007382"/>
            </a:solidFill>
            <a:ln w="285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32000" tIns="67200" rIns="144000" bIns="96000" rtlCol="0" anchor="t" anchorCtr="0">
              <a:noAutofit/>
            </a:bodyPr>
            <a:lstStyle/>
            <a:p>
              <a:r>
                <a:rPr lang="ru-RU" sz="16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ДАЛЬНЕЙШИЕ РАБОТЫ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BFDB2BD-A78E-744E-9DC4-90FF917CB40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345772" y="3773896"/>
            <a:ext cx="219258" cy="180000"/>
            <a:chOff x="174236" y="4044965"/>
            <a:chExt cx="144002" cy="118219"/>
          </a:xfrm>
        </p:grpSpPr>
        <p:sp>
          <p:nvSpPr>
            <p:cNvPr id="38" name="Freeform 91">
              <a:extLst>
                <a:ext uri="{FF2B5EF4-FFF2-40B4-BE49-F238E27FC236}">
                  <a16:creationId xmlns:a16="http://schemas.microsoft.com/office/drawing/2014/main" id="{79C20A1C-168C-5C41-9825-0CC4E18714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236" y="4044972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1">
              <a:extLst>
                <a:ext uri="{FF2B5EF4-FFF2-40B4-BE49-F238E27FC236}">
                  <a16:creationId xmlns:a16="http://schemas.microsoft.com/office/drawing/2014/main" id="{4A7C12B1-A14B-9841-856E-4E1DAD0FB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990" y="4044965"/>
              <a:ext cx="83248" cy="118212"/>
            </a:xfrm>
            <a:custGeom>
              <a:avLst/>
              <a:gdLst>
                <a:gd name="T0" fmla="*/ 20 w 265"/>
                <a:gd name="T1" fmla="*/ 20 h 375"/>
                <a:gd name="T2" fmla="*/ 20 w 265"/>
                <a:gd name="T3" fmla="*/ 95 h 375"/>
                <a:gd name="T4" fmla="*/ 115 w 265"/>
                <a:gd name="T5" fmla="*/ 190 h 375"/>
                <a:gd name="T6" fmla="*/ 20 w 265"/>
                <a:gd name="T7" fmla="*/ 285 h 375"/>
                <a:gd name="T8" fmla="*/ 20 w 265"/>
                <a:gd name="T9" fmla="*/ 360 h 375"/>
                <a:gd name="T10" fmla="*/ 58 w 265"/>
                <a:gd name="T11" fmla="*/ 375 h 375"/>
                <a:gd name="T12" fmla="*/ 95 w 265"/>
                <a:gd name="T13" fmla="*/ 360 h 375"/>
                <a:gd name="T14" fmla="*/ 265 w 265"/>
                <a:gd name="T15" fmla="*/ 190 h 375"/>
                <a:gd name="T16" fmla="*/ 95 w 265"/>
                <a:gd name="T17" fmla="*/ 20 h 375"/>
                <a:gd name="T18" fmla="*/ 20 w 265"/>
                <a:gd name="T19" fmla="*/ 2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375">
                  <a:moveTo>
                    <a:pt x="20" y="20"/>
                  </a:moveTo>
                  <a:cubicBezTo>
                    <a:pt x="0" y="41"/>
                    <a:pt x="0" y="75"/>
                    <a:pt x="20" y="95"/>
                  </a:cubicBezTo>
                  <a:lnTo>
                    <a:pt x="115" y="190"/>
                  </a:lnTo>
                  <a:lnTo>
                    <a:pt x="20" y="285"/>
                  </a:lnTo>
                  <a:cubicBezTo>
                    <a:pt x="0" y="306"/>
                    <a:pt x="0" y="339"/>
                    <a:pt x="20" y="360"/>
                  </a:cubicBezTo>
                  <a:cubicBezTo>
                    <a:pt x="31" y="370"/>
                    <a:pt x="44" y="375"/>
                    <a:pt x="58" y="375"/>
                  </a:cubicBezTo>
                  <a:cubicBezTo>
                    <a:pt x="71" y="375"/>
                    <a:pt x="85" y="370"/>
                    <a:pt x="95" y="360"/>
                  </a:cubicBezTo>
                  <a:lnTo>
                    <a:pt x="265" y="190"/>
                  </a:lnTo>
                  <a:lnTo>
                    <a:pt x="95" y="20"/>
                  </a:lnTo>
                  <a:cubicBezTo>
                    <a:pt x="74" y="0"/>
                    <a:pt x="41" y="0"/>
                    <a:pt x="2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394028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77" r:id="rId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12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5" r:id="rId7"/>
    <p:sldLayoutId id="2147483866" r:id="rId8"/>
    <p:sldLayoutId id="2147483867" r:id="rId9"/>
    <p:sldLayoutId id="21474838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95147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app.powerbi.com/groups/me/reports/1854a7fa-f0bd-4d4f-a098-3b996995b146/ReportSectione2bb1bb7006937b0c808?pbi_source=PowerPoint" TargetMode="Externa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6.emf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s://app.powerbi.com/groups/me/reports/59e0fef9-ff5c-42cc-abed-2a1cc02a3cd7/ReportSection?pbi_source=PowerPoint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5.emf"/><Relationship Id="rId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2.png"/><Relationship Id="rId5" Type="http://schemas.openxmlformats.org/officeDocument/2006/relationships/image" Target="../media/image91.emf"/><Relationship Id="rId4" Type="http://schemas.openxmlformats.org/officeDocument/2006/relationships/image" Target="../media/image9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93.e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581890" y="2973741"/>
            <a:ext cx="11422875" cy="4800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Проекция жизненного пространства «</a:t>
            </a:r>
            <a:r>
              <a:rPr lang="ru-RU" dirty="0"/>
              <a:t>СИЛЬНАЯ ЭКОНОМИКА»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03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49" b="32351"/>
          <a:stretch/>
        </p:blipFill>
        <p:spPr>
          <a:xfrm>
            <a:off x="84364" y="1448435"/>
            <a:ext cx="12020550" cy="438912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68878" y="4395018"/>
            <a:ext cx="7641746" cy="1924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Худшую оценку возможности жить «безбедно» при невысоком доходе дали 73% респондентов. Разница в восприятии </a:t>
            </a:r>
            <a:r>
              <a:rPr lang="ru-RU" sz="1100" dirty="0">
                <a:solidFill>
                  <a:srgbClr val="000000"/>
                </a:solidFill>
              </a:rPr>
              <a:t>зависит от дохода - из имеющих доход свыше 120 тыс. руб. худшую оценку дали 58% респондентов, из имеющих доход ниже 35 тыс. руб. – 78%.</a:t>
            </a:r>
            <a:endParaRPr lang="en-US" sz="1100" dirty="0">
              <a:solidFill>
                <a:srgbClr val="000000"/>
              </a:solidFill>
            </a:endParaRP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Нехватку продуктов и услуг по сравнению с предложением на «материке» острее ощущают респонденты в возрасте до 50 лет (58% ответивших). В то время как среди респондентов в возрасте 51 год и старше худшую оценку дали 48%.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97370" y="193011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95%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80157" y="192969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86%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0158" y="416413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88%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27093" y="879335"/>
            <a:ext cx="6955571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населения Камчатского </a:t>
            </a:r>
            <a:r>
              <a:rPr lang="ru-RU" sz="1000" dirty="0" smtClean="0">
                <a:solidFill>
                  <a:srgbClr val="498DB2"/>
                </a:solidFill>
              </a:rPr>
              <a:t>края 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38515" y="19857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82%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Экономические условия для </a:t>
            </a:r>
            <a:r>
              <a:rPr lang="ru-RU" dirty="0" smtClean="0"/>
              <a:t>жителей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094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СИЛЬНАЯ ЭКОНОМИКА: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«БИЗНЕС»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039057"/>
              </p:ext>
            </p:extLst>
          </p:nvPr>
        </p:nvGraphicFramePr>
        <p:xfrm>
          <a:off x="273868" y="1219046"/>
          <a:ext cx="11641540" cy="3861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5738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395802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реализации бизнес-проектов, обеспечение необходимого уровня доходности и развитие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износа основных фондов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Инвестиции / выручка предприятий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рентабельности по ЧП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Новые рабочие места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Расширение рынков сбыта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Объем отгруженных товаров и услуг, экспорт/вывоз товаров и услуг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Загрузка производственных мощностей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Доступность инженерной инфраструктуры</a:t>
                      </a:r>
                      <a:endParaRPr lang="en-US" sz="10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Стоимость технологического присоединения к сетям инженерно-технологического обеспечения 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Доля в себестоимости продукции / услуг коммунальных платежей</a:t>
                      </a:r>
                      <a:endParaRPr lang="en-US" sz="10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61618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Качество транспортной инфраструктуры</a:t>
                      </a:r>
                      <a:endParaRPr lang="en-US" sz="10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Длительность простоя (пробки на дорогах) в пиковые часы на дорогах между населенными пунктами (</a:t>
                      </a:r>
                      <a:r>
                        <a:rPr lang="ru-RU" sz="10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машиночасов</a:t>
                      </a: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грузового транспорта) 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Снижение </a:t>
                      </a: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административной нагрузки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Стоимость КНД относительно выручки: Человеко-часов на процедуры КНД*средняя ЗП/ Выручка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801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Загрузка производственных мощностей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" y="942718"/>
            <a:ext cx="4227080" cy="27245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" y="3749374"/>
            <a:ext cx="4296977" cy="27695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7977" y="928268"/>
            <a:ext cx="4227080" cy="27245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8483" y="3740907"/>
            <a:ext cx="4323247" cy="27864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0087" y="913821"/>
            <a:ext cx="4271913" cy="275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830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За</a:t>
            </a:r>
            <a:r>
              <a:rPr lang="ru-RU" dirty="0"/>
              <a:t>г</a:t>
            </a:r>
            <a:r>
              <a:rPr lang="ru-RU" dirty="0" smtClean="0"/>
              <a:t>рузка производственных мощностей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2717"/>
            <a:ext cx="4445000" cy="29591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49374"/>
            <a:ext cx="4445000" cy="29591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5138" y="3749374"/>
            <a:ext cx="4445000" cy="29591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5138" y="942717"/>
            <a:ext cx="4445000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576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Инвестиции в основной капитал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40415" y="1019008"/>
            <a:ext cx="5659927" cy="23833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>
                <a:solidFill>
                  <a:schemeClr val="accent5"/>
                </a:solidFill>
              </a:rPr>
              <a:t>На протяжении 2016-2019гг. </a:t>
            </a:r>
            <a:r>
              <a:rPr lang="ru-RU" sz="1000" dirty="0" smtClean="0">
                <a:solidFill>
                  <a:schemeClr val="accent5"/>
                </a:solidFill>
              </a:rPr>
              <a:t>Основные фонды Камчатского края характеризовались наименьшим износом в сравнении со средними по РФ и ДвФО показателями, кроме того инвестиции </a:t>
            </a:r>
            <a:r>
              <a:rPr lang="ru-RU" sz="1000" dirty="0">
                <a:solidFill>
                  <a:schemeClr val="accent5"/>
                </a:solidFill>
              </a:rPr>
              <a:t>в основной капитал в Камчатском крае превосходили среднероссийский показатель на 17,6-18,9 </a:t>
            </a:r>
            <a:r>
              <a:rPr lang="ru-RU" sz="1000" dirty="0" err="1">
                <a:solidFill>
                  <a:schemeClr val="accent5"/>
                </a:solidFill>
              </a:rPr>
              <a:t>тыс.руб</a:t>
            </a:r>
            <a:r>
              <a:rPr lang="ru-RU" sz="1000" dirty="0">
                <a:solidFill>
                  <a:schemeClr val="accent5"/>
                </a:solidFill>
              </a:rPr>
              <a:t>. в пересчете на душу населения.</a:t>
            </a:r>
          </a:p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>
                <a:solidFill>
                  <a:schemeClr val="accent5"/>
                </a:solidFill>
              </a:rPr>
              <a:t>И в тоже время, доля инвестиций в ВРП региона в 2017г. на 3,8 процентных пункта (или на 16,5%) отставала от среднероссийского показателя, в 2018г. отставание еще более усилилось: до 8,7 процентных пункта (или на 33,9%).</a:t>
            </a:r>
          </a:p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>
                <a:solidFill>
                  <a:schemeClr val="accent5"/>
                </a:solidFill>
              </a:rPr>
              <a:t>Особенно значимо отставание Камчатского края в привлечении прямых иностранных инвестиций, так в расчете на 1000 человек населения Краем в 2019г. привлекалось лишь 12,8 </a:t>
            </a:r>
            <a:r>
              <a:rPr lang="ru-RU" sz="1000" dirty="0" err="1">
                <a:solidFill>
                  <a:schemeClr val="accent5"/>
                </a:solidFill>
              </a:rPr>
              <a:t>тыс.долл</a:t>
            </a:r>
            <a:r>
              <a:rPr lang="ru-RU" sz="1000" dirty="0">
                <a:solidFill>
                  <a:schemeClr val="accent5"/>
                </a:solidFill>
              </a:rPr>
              <a:t>. США прямых иностранных инвестиций, против 217,9 </a:t>
            </a:r>
            <a:r>
              <a:rPr lang="ru-RU" sz="1000" dirty="0" err="1">
                <a:solidFill>
                  <a:schemeClr val="accent5"/>
                </a:solidFill>
              </a:rPr>
              <a:t>тыс.долл</a:t>
            </a:r>
            <a:r>
              <a:rPr lang="ru-RU" sz="1000" dirty="0">
                <a:solidFill>
                  <a:schemeClr val="accent5"/>
                </a:solidFill>
              </a:rPr>
              <a:t> США в среднем по РФ или всего 5,9% от среднероссийского уровня.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605" y="4192436"/>
            <a:ext cx="3887668" cy="23367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03" y="4192436"/>
            <a:ext cx="3901153" cy="23367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5823" y="4192437"/>
            <a:ext cx="3887670" cy="23367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735" y="1189761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75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>
          <a:xfrm>
            <a:off x="-1362" y="566527"/>
            <a:ext cx="12192001" cy="4306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/>
              <a:t>Мероприятия по внедрению новых технологий, количество ответов респондентов</a:t>
            </a:r>
          </a:p>
        </p:txBody>
      </p:sp>
      <p:pic>
        <p:nvPicPr>
          <p:cNvPr id="13" name="Picture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t="6611" b="48979"/>
          <a:stretch/>
        </p:blipFill>
        <p:spPr>
          <a:xfrm>
            <a:off x="182879" y="1292750"/>
            <a:ext cx="11945389" cy="302666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934456" y="4767470"/>
            <a:ext cx="4599501" cy="1655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00" dirty="0" smtClean="0">
                <a:solidFill>
                  <a:srgbClr val="000000"/>
                </a:solidFill>
              </a:rPr>
              <a:t>В целях внедрения новых технологий бизнес Края чаще всего использовал:</a:t>
            </a:r>
          </a:p>
          <a:p>
            <a:endParaRPr lang="ru-RU" sz="900" dirty="0" smtClean="0">
              <a:solidFill>
                <a:srgbClr val="000000"/>
              </a:solidFill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Приобретение нового оборудования – 68 повторений (Рыбная отрасль </a:t>
            </a:r>
            <a:r>
              <a:rPr lang="en-US" sz="900" dirty="0" smtClean="0">
                <a:solidFill>
                  <a:srgbClr val="000000"/>
                </a:solidFill>
              </a:rPr>
              <a:t>– 58,3%</a:t>
            </a:r>
            <a:r>
              <a:rPr lang="ru-RU" sz="900" dirty="0" smtClean="0">
                <a:solidFill>
                  <a:srgbClr val="000000"/>
                </a:solidFill>
              </a:rPr>
              <a:t>, Пищевая промышленность – 85,7%, Горнодобывающая промышленность – 100%)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Прием на работу специалистов – 39 повторений (Рыбная отрасль – 33,3%, Энергетика – 50,0%, Горнодобывающая промышленность – 100%)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817006" y="887961"/>
            <a:ext cx="4365658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 smtClean="0">
                <a:solidFill>
                  <a:srgbClr val="498DB2"/>
                </a:solidFill>
              </a:rPr>
              <a:t>Респонденты – представители бизнес-сообщества Камчатского края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78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>
          <a:xfrm>
            <a:off x="-1362" y="549274"/>
            <a:ext cx="12192001" cy="43069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dirty="0"/>
              <a:t>В чем, по Вашему мнению, состоят ограничения для внедрения предприятиями Камчатского края новых технологий, количество ответов респондентов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t="7725" b="52840"/>
          <a:stretch/>
        </p:blipFill>
        <p:spPr>
          <a:xfrm>
            <a:off x="173735" y="1351239"/>
            <a:ext cx="11943673" cy="268833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934456" y="4707088"/>
            <a:ext cx="4599501" cy="1655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900" dirty="0" smtClean="0">
                <a:solidFill>
                  <a:srgbClr val="000000"/>
                </a:solidFill>
              </a:rPr>
              <a:t>В качестве основных ограничений внедрения новых технологий бизнес Края выделил следующие факторы:</a:t>
            </a:r>
          </a:p>
          <a:p>
            <a:endParaRPr lang="ru-RU" sz="900" dirty="0">
              <a:solidFill>
                <a:srgbClr val="000000"/>
              </a:solidFill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Высокая стоимость зарубежного оборудования – 54 повторения (Энергетика – 50,0%, Туристическая индустрия – 58,3%, Горнодобывающая промышленность – 100%)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Недостаток компетентных специалистов – 49 повторений (Услуги населению – 43,8%, Горнодобывающая промышленность – 60,0%, Туристическая индустрия – 66,7%)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817006" y="862083"/>
            <a:ext cx="4365658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 smtClean="0">
                <a:solidFill>
                  <a:srgbClr val="498DB2"/>
                </a:solidFill>
              </a:rPr>
              <a:t>Респонденты – представители бизнес-сообщества Камчатского края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269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23799"/>
          <a:stretch/>
        </p:blipFill>
        <p:spPr>
          <a:xfrm>
            <a:off x="90079" y="1224384"/>
            <a:ext cx="12009120" cy="54132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41932" y="4057128"/>
            <a:ext cx="4945922" cy="2066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Наибольшее серьезным негативным фактором определена макроэкономическая нестабильность, в том числе, по мнению компаний: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Среднего бизнеса – 76,4%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Энергетической отрасли – 100%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Пищевой промышленности  – 85,8%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Торговли – 75,4%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Также бизнес Края видит снижение спроса на свою продукцию, в том числе компании: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Малого и среднего бизнеса – 67,8% и 63,7% соответственно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Туристической индустрии – 91,7%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Горнодобывающей промышленности – 80,0%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Рыбная отрасль –  75,0%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75154" y="4707910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65,5%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08420" y="4702257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69,8%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679687" y="1642978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63,8%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27093" y="887961"/>
            <a:ext cx="6955571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бизнес-сообщества Камчатского </a:t>
            </a:r>
            <a:r>
              <a:rPr lang="ru-RU" sz="1000" dirty="0">
                <a:solidFill>
                  <a:srgbClr val="498DB2"/>
                </a:solidFill>
              </a:rPr>
              <a:t>края 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Оцените значимость рыночных факторов для бизнеса Камчатского </a:t>
            </a:r>
            <a:r>
              <a:rPr lang="ru-RU" dirty="0" smtClean="0"/>
              <a:t>края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074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674" r="12436" b="27053"/>
          <a:stretch/>
        </p:blipFill>
        <p:spPr>
          <a:xfrm>
            <a:off x="88392" y="1197864"/>
            <a:ext cx="11750148" cy="54589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59215" y="4705096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65,6%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43448" y="3804745"/>
            <a:ext cx="5441485" cy="26468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000000"/>
                </a:solidFill>
              </a:rPr>
              <a:t>Наиболее низкую оценку получили следующие факторы: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1. Экономическая политика региональных властей (65,6%), в том числе компании:</a:t>
            </a:r>
          </a:p>
          <a:p>
            <a:pPr marL="45243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Малого бизнеса – 66,7%</a:t>
            </a:r>
          </a:p>
          <a:p>
            <a:pPr marL="45243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Рыбной отрасли – 66,7%</a:t>
            </a:r>
          </a:p>
          <a:p>
            <a:pPr marL="45243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Торговли – 76,9%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2. Государственное регулирование (63,8%), в том числе:</a:t>
            </a:r>
          </a:p>
          <a:p>
            <a:pPr marL="45243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Энергетики – 75,0%</a:t>
            </a:r>
          </a:p>
          <a:p>
            <a:pPr marL="45243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Торговли – 84,6%</a:t>
            </a:r>
          </a:p>
          <a:p>
            <a:pPr marL="45243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000" dirty="0">
                <a:solidFill>
                  <a:srgbClr val="000000"/>
                </a:solidFill>
              </a:rPr>
              <a:t>Рыбной отрасли – 91,7%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65895" y="1812544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63,8%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206041" y="1711960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58,6%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31809" y="896587"/>
            <a:ext cx="6750855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бизнес-сообщества Камчатского </a:t>
            </a:r>
            <a:r>
              <a:rPr lang="ru-RU" sz="1000" dirty="0">
                <a:solidFill>
                  <a:srgbClr val="498DB2"/>
                </a:solidFill>
              </a:rPr>
              <a:t>края (1 – худшая оценка, 4 – лучшая оценка)</a:t>
            </a:r>
            <a:endParaRPr lang="ru-RU" sz="1000" dirty="0">
              <a:solidFill>
                <a:srgbClr val="498DB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Оцените значимость рыночных факторов для бизнеса Камчатского </a:t>
            </a:r>
            <a:r>
              <a:rPr lang="ru-RU" dirty="0" smtClean="0"/>
              <a:t>края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404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Экспорт и инновационный </a:t>
            </a:r>
            <a:r>
              <a:rPr lang="ru-RU" dirty="0" smtClean="0"/>
              <a:t>потенциал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40415" y="1038258"/>
            <a:ext cx="5659927" cy="27420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В 2016-2019гг. Камчатский край значительно отставал по доле экспорта в структуре ВРП.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В 2019г. отставание от среднероссийского показателя составило 10,8 процентных пункта или 32,5%.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Среди прочих причин торможения экспортного потенциала региона необходимо выделить отставание Края в производстве инновационных продуктов с высокой добавленной стоимостью.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Так, в 2019г. доля инновационной продукции от общего объема отгруженной продукции, выполненных работ, услуг в Камчатском крае была в 2,5 раза меньше, чем в ДвФО, и в 4,4 раза меньше чем в среднем по РФ.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>
                <a:solidFill>
                  <a:schemeClr val="accent5"/>
                </a:solidFill>
              </a:rPr>
              <a:t>Кроме того, складываются предпосылки к дальнейшему отставанию Края по данному показателю, поскольку в 2016-2019гг. при среднегодовой доле затрат на инновационную деятельность в 2,38% для ДвФО и 2,28% для РФ в среднем, доля затрат на инновационную деятельность в 2016-2019гг. в Камчатском крае в среднем за год составляла 0,5% или в 4,6 раза меньше чем в среднем по РФ.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415" y="3863070"/>
            <a:ext cx="4578493" cy="27556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54" y="3863071"/>
            <a:ext cx="4578493" cy="27556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858" y="1024631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0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Модель </a:t>
            </a:r>
            <a:r>
              <a:rPr lang="ru-RU" dirty="0" smtClean="0"/>
              <a:t>жизненного </a:t>
            </a:r>
            <a:r>
              <a:rPr lang="ru-RU" dirty="0"/>
              <a:t>пространства для стратегического управления Камчатского края </a:t>
            </a:r>
            <a:endParaRPr lang="en-US" dirty="0"/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FC11159A-A684-4920-810A-0F5CB0A4A13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793" y="1680825"/>
          <a:ext cx="2912637" cy="39553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12637">
                  <a:extLst>
                    <a:ext uri="{9D8B030D-6E8A-4147-A177-3AD203B41FA5}">
                      <a16:colId xmlns:a16="http://schemas.microsoft.com/office/drawing/2014/main" val="917334412"/>
                    </a:ext>
                  </a:extLst>
                </a:gridCol>
              </a:tblGrid>
              <a:tr h="131843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1"/>
                          </a:solidFill>
                        </a:rPr>
                        <a:t>ЧЕЛОВЕК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816567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БИЗНЕС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039502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БУДУЩИЕ ПОКОЛЕНИЯ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050336"/>
                  </a:ext>
                </a:extLst>
              </a:tr>
            </a:tbl>
          </a:graphicData>
        </a:graphic>
      </p:graphicFrame>
      <p:grpSp>
        <p:nvGrpSpPr>
          <p:cNvPr id="12" name="Группа 11"/>
          <p:cNvGrpSpPr>
            <a:grpSpLocks noChangeAspect="1"/>
          </p:cNvGrpSpPr>
          <p:nvPr/>
        </p:nvGrpSpPr>
        <p:grpSpPr>
          <a:xfrm>
            <a:off x="4574066" y="1059756"/>
            <a:ext cx="5271701" cy="5508001"/>
            <a:chOff x="3387417" y="1218875"/>
            <a:chExt cx="4327404" cy="4521373"/>
          </a:xfrm>
        </p:grpSpPr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CD3AF90E-B6BA-4F45-94D5-4ACF06B40F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3498" y="1800879"/>
              <a:ext cx="3887907" cy="3371254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C0784B84-030B-C540-BFE8-1F7E6EFD36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5937" y="2037114"/>
              <a:ext cx="3343028" cy="2898783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5" name="Шестиугольник 14">
              <a:extLst>
                <a:ext uri="{FF2B5EF4-FFF2-40B4-BE49-F238E27FC236}">
                  <a16:creationId xmlns:a16="http://schemas.microsoft.com/office/drawing/2014/main" id="{875D0F49-18E3-CF4D-9864-8AE85598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4463" y="210747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CC00CC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2. Образование и развитие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F97F6A3C-638A-1148-BDCA-1E4E5F354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121887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66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1. </a:t>
              </a:r>
              <a:r>
                <a:rPr kumimoji="0" lang="ru-RU" sz="1000" b="1" i="0" u="none" strike="noStrike" cap="none" spc="0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Сильная Экономика</a:t>
              </a:r>
              <a:endParaRPr kumimoji="0" lang="en-GB" sz="1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5A950E00-E5F4-0A43-BCD5-C0E7E98C68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87417" y="2075668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99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Справедливое общество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89B6152-5847-2642-A736-693526C50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62747" y="383285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99CC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5.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Экология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FD9DB295-7044-264D-9908-EA141DDB0C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9483" y="387508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6666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3.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Здоровье и активное долголетие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774DADD0-E3BE-8745-A7C6-71FC7DA7D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460401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0099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4. Комфортная среда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E3E31916-020B-A64E-BD5D-DDCDEDDA1721}"/>
                </a:ext>
              </a:extLst>
            </p:cNvPr>
            <p:cNvGrpSpPr/>
            <p:nvPr/>
          </p:nvGrpSpPr>
          <p:grpSpPr>
            <a:xfrm>
              <a:off x="5167774" y="4257006"/>
              <a:ext cx="756000" cy="655538"/>
              <a:chOff x="5779889" y="4530414"/>
              <a:chExt cx="756000" cy="655538"/>
            </a:xfrm>
          </p:grpSpPr>
          <p:sp>
            <p:nvSpPr>
              <p:cNvPr id="38" name="Шестиугольник 37">
                <a:extLst>
                  <a:ext uri="{FF2B5EF4-FFF2-40B4-BE49-F238E27FC236}">
                    <a16:creationId xmlns:a16="http://schemas.microsoft.com/office/drawing/2014/main" id="{627FBF4D-37A6-1641-BC0F-52D60CE3D8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9889" y="4530414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9" name="Рисунок 38">
                <a:extLst>
                  <a:ext uri="{FF2B5EF4-FFF2-40B4-BE49-F238E27FC236}">
                    <a16:creationId xmlns:a16="http://schemas.microsoft.com/office/drawing/2014/main" id="{C96EC0E9-9AFF-0E45-9793-FB24A0BCF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23889" y="4624183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24DB5575-4D66-144B-B1A9-35A90E7C340B}"/>
                </a:ext>
              </a:extLst>
            </p:cNvPr>
            <p:cNvGrpSpPr/>
            <p:nvPr/>
          </p:nvGrpSpPr>
          <p:grpSpPr>
            <a:xfrm>
              <a:off x="6095912" y="2697394"/>
              <a:ext cx="756000" cy="655538"/>
              <a:chOff x="6683793" y="2155818"/>
              <a:chExt cx="756000" cy="655538"/>
            </a:xfrm>
          </p:grpSpPr>
          <p:sp>
            <p:nvSpPr>
              <p:cNvPr id="36" name="Шестиугольник 35">
                <a:extLst>
                  <a:ext uri="{FF2B5EF4-FFF2-40B4-BE49-F238E27FC236}">
                    <a16:creationId xmlns:a16="http://schemas.microsoft.com/office/drawing/2014/main" id="{3108B6D2-D50F-3047-A7E9-03E6A6D44E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83793" y="215581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7" name="Рисунок 36">
                <a:extLst>
                  <a:ext uri="{FF2B5EF4-FFF2-40B4-BE49-F238E27FC236}">
                    <a16:creationId xmlns:a16="http://schemas.microsoft.com/office/drawing/2014/main" id="{802439F3-BE1C-BF40-9EE8-EE78595DA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27792" y="2249587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83A8BDB7-2210-3A49-9602-4A1BBDEBA9F1}"/>
                </a:ext>
              </a:extLst>
            </p:cNvPr>
            <p:cNvGrpSpPr/>
            <p:nvPr/>
          </p:nvGrpSpPr>
          <p:grpSpPr>
            <a:xfrm>
              <a:off x="6071577" y="3772874"/>
              <a:ext cx="756000" cy="655538"/>
              <a:chOff x="6556409" y="3977512"/>
              <a:chExt cx="756000" cy="655538"/>
            </a:xfrm>
          </p:grpSpPr>
          <p:sp>
            <p:nvSpPr>
              <p:cNvPr id="34" name="Шестиугольник 33">
                <a:extLst>
                  <a:ext uri="{FF2B5EF4-FFF2-40B4-BE49-F238E27FC236}">
                    <a16:creationId xmlns:a16="http://schemas.microsoft.com/office/drawing/2014/main" id="{ADD5A27D-560C-034C-9AA0-BC9A97D978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56409" y="3977512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5" name="Рисунок 34">
                <a:extLst>
                  <a:ext uri="{FF2B5EF4-FFF2-40B4-BE49-F238E27FC236}">
                    <a16:creationId xmlns:a16="http://schemas.microsoft.com/office/drawing/2014/main" id="{FF78F137-12A5-0B4A-9129-585766C84C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0406" y="4071282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49CE65DB-486C-D14D-8417-D37968F2DD65}"/>
                </a:ext>
              </a:extLst>
            </p:cNvPr>
            <p:cNvGrpSpPr/>
            <p:nvPr/>
          </p:nvGrpSpPr>
          <p:grpSpPr>
            <a:xfrm>
              <a:off x="4239994" y="3766547"/>
              <a:ext cx="756000" cy="655538"/>
              <a:chOff x="4826020" y="4774658"/>
              <a:chExt cx="756000" cy="655538"/>
            </a:xfrm>
          </p:grpSpPr>
          <p:sp>
            <p:nvSpPr>
              <p:cNvPr id="32" name="Шестиугольник 31">
                <a:extLst>
                  <a:ext uri="{FF2B5EF4-FFF2-40B4-BE49-F238E27FC236}">
                    <a16:creationId xmlns:a16="http://schemas.microsoft.com/office/drawing/2014/main" id="{63B7A705-0862-694A-9B8A-2B020DED2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26020" y="477465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6578EE18-626E-5844-9A5B-58660A886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70017" y="4868428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EC8C8970-7E44-3E4C-950A-E6EF29013411}"/>
                </a:ext>
              </a:extLst>
            </p:cNvPr>
            <p:cNvGrpSpPr/>
            <p:nvPr/>
          </p:nvGrpSpPr>
          <p:grpSpPr>
            <a:xfrm>
              <a:off x="4269057" y="2684459"/>
              <a:ext cx="756000" cy="655538"/>
              <a:chOff x="4955371" y="2977001"/>
              <a:chExt cx="756000" cy="655538"/>
            </a:xfrm>
          </p:grpSpPr>
          <p:sp>
            <p:nvSpPr>
              <p:cNvPr id="30" name="Шестиугольник 29">
                <a:extLst>
                  <a:ext uri="{FF2B5EF4-FFF2-40B4-BE49-F238E27FC236}">
                    <a16:creationId xmlns:a16="http://schemas.microsoft.com/office/drawing/2014/main" id="{025E6F84-1492-3D4E-913E-FCEED6764E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55371" y="2977001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1" name="Рисунок 30">
                <a:extLst>
                  <a:ext uri="{FF2B5EF4-FFF2-40B4-BE49-F238E27FC236}">
                    <a16:creationId xmlns:a16="http://schemas.microsoft.com/office/drawing/2014/main" id="{2055C42C-ADC8-E147-8DC9-F9BE639DB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9368" y="3070770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BEF7E99-9A05-7743-9432-FA06F2EC71A8}"/>
                </a:ext>
              </a:extLst>
            </p:cNvPr>
            <p:cNvGrpSpPr/>
            <p:nvPr/>
          </p:nvGrpSpPr>
          <p:grpSpPr>
            <a:xfrm>
              <a:off x="5159451" y="2109601"/>
              <a:ext cx="756000" cy="655538"/>
              <a:chOff x="5794022" y="2120637"/>
              <a:chExt cx="756000" cy="655538"/>
            </a:xfrm>
          </p:grpSpPr>
          <p:sp>
            <p:nvSpPr>
              <p:cNvPr id="28" name="Шестиугольник 27">
                <a:extLst>
                  <a:ext uri="{FF2B5EF4-FFF2-40B4-BE49-F238E27FC236}">
                    <a16:creationId xmlns:a16="http://schemas.microsoft.com/office/drawing/2014/main" id="{CEC019D6-2D83-0147-BA77-4D97633454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94022" y="2120637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29" name="Рисунок 28">
                <a:extLst>
                  <a:ext uri="{FF2B5EF4-FFF2-40B4-BE49-F238E27FC236}">
                    <a16:creationId xmlns:a16="http://schemas.microsoft.com/office/drawing/2014/main" id="{A428F1EF-BDD9-7643-9565-3E38C6F92D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022" y="2214406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r="40061" b="11064"/>
            <a:stretch/>
          </p:blipFill>
          <p:spPr>
            <a:xfrm>
              <a:off x="5031649" y="2814443"/>
              <a:ext cx="1154961" cy="14035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1144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Экспорт по отраслям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1065"/>
            <a:ext cx="6675699" cy="2813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35533"/>
            <a:ext cx="6675699" cy="26500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084193" y="1051065"/>
            <a:ext cx="4754881" cy="310896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72000" rIns="144000" bIns="10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ru-RU" sz="1200" dirty="0" smtClean="0">
                <a:solidFill>
                  <a:srgbClr val="000000"/>
                </a:solidFill>
              </a:rPr>
              <a:t>Прирост объема экспорта рыбы в 2019 г. по сравнению с 2018 г. в Камчатском крае составил 4%, в то время как в </a:t>
            </a:r>
            <a:r>
              <a:rPr lang="ru-RU" sz="1200" dirty="0" err="1" smtClean="0">
                <a:solidFill>
                  <a:srgbClr val="000000"/>
                </a:solidFill>
              </a:rPr>
              <a:t>ДвФО</a:t>
            </a:r>
            <a:r>
              <a:rPr lang="ru-RU" sz="1200" dirty="0" smtClean="0">
                <a:solidFill>
                  <a:srgbClr val="000000"/>
                </a:solidFill>
              </a:rPr>
              <a:t> - 7%, в РФ - 9%. </a:t>
            </a:r>
          </a:p>
          <a:p>
            <a:pPr>
              <a:lnSpc>
                <a:spcPct val="120000"/>
              </a:lnSpc>
            </a:pPr>
            <a:r>
              <a:rPr lang="ru-RU" sz="1200" dirty="0" smtClean="0">
                <a:solidFill>
                  <a:srgbClr val="000000"/>
                </a:solidFill>
              </a:rPr>
              <a:t>Объемы экспорта рыбы в 2020 г. по сравнению с 2019 г. сократились в </a:t>
            </a:r>
            <a:r>
              <a:rPr lang="ru-RU" sz="1200" dirty="0" err="1" smtClean="0">
                <a:solidFill>
                  <a:srgbClr val="000000"/>
                </a:solidFill>
              </a:rPr>
              <a:t>ДвФО</a:t>
            </a:r>
            <a:r>
              <a:rPr lang="ru-RU" sz="1200" dirty="0" smtClean="0">
                <a:solidFill>
                  <a:srgbClr val="000000"/>
                </a:solidFill>
              </a:rPr>
              <a:t> на 2%, в РФ на 1%, при этом спад экспорта рыбы в Камчатском крае составил 8%.</a:t>
            </a:r>
            <a:endParaRPr lang="ru-RU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0074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Экспортная деятельность Вашей компании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b="23293"/>
          <a:stretch/>
        </p:blipFill>
        <p:spPr>
          <a:xfrm>
            <a:off x="88392" y="1193452"/>
            <a:ext cx="12019020" cy="53993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278624" y="4306824"/>
            <a:ext cx="4599501" cy="1773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</a:t>
            </a:r>
            <a:r>
              <a:rPr lang="ru-RU" sz="1100" dirty="0" smtClean="0">
                <a:solidFill>
                  <a:srgbClr val="000000"/>
                </a:solidFill>
              </a:rPr>
              <a:t>олько </a:t>
            </a:r>
            <a:r>
              <a:rPr lang="ru-RU" sz="1100" dirty="0">
                <a:solidFill>
                  <a:srgbClr val="000000"/>
                </a:solidFill>
              </a:rPr>
              <a:t>14,7% компаний региона поставляют свою продукцию на экспорт в страны дальнего зарубежья и в страны СНГ -  8,6%.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 smtClean="0">
                <a:solidFill>
                  <a:srgbClr val="000000"/>
                </a:solidFill>
              </a:rPr>
              <a:t>Соответственно </a:t>
            </a:r>
            <a:r>
              <a:rPr lang="ru-RU" sz="1100" dirty="0">
                <a:solidFill>
                  <a:srgbClr val="000000"/>
                </a:solidFill>
              </a:rPr>
              <a:t>значительная часть компаний не видит необходимости / не нуждается в мерах поддержки экспорта.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 smtClean="0">
                <a:solidFill>
                  <a:srgbClr val="000000"/>
                </a:solidFill>
              </a:rPr>
              <a:t>Из </a:t>
            </a:r>
            <a:r>
              <a:rPr lang="ru-RU" sz="1100" dirty="0">
                <a:solidFill>
                  <a:srgbClr val="000000"/>
                </a:solidFill>
              </a:rPr>
              <a:t>наиболее приоритетных направлений увеличения экспорта стоит выделить: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Высокую текущую конкурентоспособность продукции (Рыбная отрасль – 88,3%, Горнодобывающая промышленность – 80,0%)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Значимость финансовой поддержки (Рыбная отрасль – 66,7%, Туристическая индустрия – 50%)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39737" y="887961"/>
            <a:ext cx="8142927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 smtClean="0">
                <a:solidFill>
                  <a:srgbClr val="498DB2"/>
                </a:solidFill>
              </a:rPr>
              <a:t>Респонденты – представители бизнес-сообщества Камчатского </a:t>
            </a:r>
            <a:r>
              <a:rPr lang="ru-RU" sz="1000" dirty="0">
                <a:solidFill>
                  <a:srgbClr val="498DB2"/>
                </a:solidFill>
              </a:rPr>
              <a:t>края (1 – худшая оценка, 4 - лучшая оценка, х – не рассматривается)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740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Внутренние барьеры при экспорте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4580" b="13686"/>
          <a:stretch/>
        </p:blipFill>
        <p:spPr>
          <a:xfrm>
            <a:off x="88392" y="1192074"/>
            <a:ext cx="10548968" cy="54464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934456" y="4672584"/>
            <a:ext cx="4599501" cy="1325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0000"/>
                </a:solidFill>
              </a:rPr>
              <a:t>В качестве наиболее значимых внутренних факторов, тормозящих рост экспорта, компании региона выделяли: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Высокую себестоимость продукции – 49,1% (Пищевая промышленность – 57,1%, Торговля – 61,5%, Сельское хозяйство – 75,0%)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Неразвитость инфраструктуры – 40,5</a:t>
            </a:r>
            <a:r>
              <a:rPr lang="ru-RU" sz="900" dirty="0">
                <a:solidFill>
                  <a:srgbClr val="000000"/>
                </a:solidFill>
              </a:rPr>
              <a:t>% (Рыбная отрасль – </a:t>
            </a:r>
            <a:r>
              <a:rPr lang="ru-RU" sz="900" dirty="0" smtClean="0">
                <a:solidFill>
                  <a:srgbClr val="000000"/>
                </a:solidFill>
              </a:rPr>
              <a:t>41,7%, Энергетическая отрасль – 50,0</a:t>
            </a:r>
            <a:r>
              <a:rPr lang="ru-RU" sz="900" dirty="0">
                <a:solidFill>
                  <a:srgbClr val="000000"/>
                </a:solidFill>
              </a:rPr>
              <a:t>%, Туристическая индустрия – 75,0</a:t>
            </a:r>
            <a:r>
              <a:rPr lang="ru-RU" sz="900" dirty="0" smtClean="0">
                <a:solidFill>
                  <a:srgbClr val="000000"/>
                </a:solidFill>
              </a:rPr>
              <a:t>%)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17006" y="887962"/>
            <a:ext cx="4365658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 smtClean="0">
                <a:solidFill>
                  <a:srgbClr val="498DB2"/>
                </a:solidFill>
              </a:rPr>
              <a:t>Респонденты – представители бизнес-сообщества Камчатского края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4793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Внешние барьеры при экспорте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385" b="14705"/>
          <a:stretch/>
        </p:blipFill>
        <p:spPr>
          <a:xfrm>
            <a:off x="88392" y="1193452"/>
            <a:ext cx="11141410" cy="544509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934456" y="4498848"/>
            <a:ext cx="4599501" cy="1828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ru-RU" sz="900" dirty="0" smtClean="0">
                <a:solidFill>
                  <a:srgbClr val="000000"/>
                </a:solidFill>
              </a:rPr>
              <a:t>В качестве наиболее значимых внешних факторов, тормозящих рост экспорта, компании региона выделяли: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Прочие меры – 49,1% (Обрабатывающая промышленность – 100%, Туристическая индустрия – 66,7%)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Меры контроля над ценами – 31,9% (</a:t>
            </a:r>
            <a:r>
              <a:rPr lang="ru-RU" sz="900" dirty="0">
                <a:solidFill>
                  <a:srgbClr val="000000"/>
                </a:solidFill>
              </a:rPr>
              <a:t>Рыбная отрасль – 33,3%, </a:t>
            </a:r>
            <a:r>
              <a:rPr lang="ru-RU" sz="900" dirty="0" smtClean="0">
                <a:solidFill>
                  <a:srgbClr val="000000"/>
                </a:solidFill>
              </a:rPr>
              <a:t>Торговля - 42,3%, Пищевая промышленность – 57,1%)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Меры количественного контроля – 25,9% </a:t>
            </a:r>
            <a:r>
              <a:rPr lang="ru-RU" sz="900" dirty="0">
                <a:solidFill>
                  <a:srgbClr val="000000"/>
                </a:solidFill>
              </a:rPr>
              <a:t>(Рыбная отрасль – </a:t>
            </a:r>
            <a:r>
              <a:rPr lang="ru-RU" sz="900" dirty="0" smtClean="0">
                <a:solidFill>
                  <a:srgbClr val="000000"/>
                </a:solidFill>
              </a:rPr>
              <a:t>33,3%, Услуги населению – 37,5%, Пищевая промышленность – 42,9%)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</a:rPr>
              <a:t>Технические барьеры – 25,9% (Пищевая промышленность – 28,6%, Торговля – 30,8%, Услуги населению – 37,5%)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17006" y="905213"/>
            <a:ext cx="4365658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 smtClean="0">
                <a:solidFill>
                  <a:srgbClr val="498DB2"/>
                </a:solidFill>
              </a:rPr>
              <a:t>Респонденты – представители бизнес-сообщества Камчатского края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911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Транспортная и энергетическая инфраструктура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43" y="1031721"/>
            <a:ext cx="4584589" cy="27556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42" y="3839108"/>
            <a:ext cx="4584589" cy="275563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565277" y="1019008"/>
            <a:ext cx="5435065" cy="15430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В 2016-2019гг. транспортная инфраструктура Камчатского края характеризовалась крайне низким показателем плотности автодорог.</a:t>
            </a:r>
          </a:p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По данному показателю Край отставал о среднероссийского значения в 14,2 раза, и в 2,7 раза от среднего значения по ДвФО.</a:t>
            </a:r>
          </a:p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Кроме того, в 2019гг. в Камчатском крае вырабатывалось на 19,7% меньше электроэнергии в расчете на душу населения, чем в среднем по РФ, и на 27,4% меньше, чем в среднем по ДвФО.</a:t>
            </a:r>
            <a:endParaRPr lang="ru-RU" sz="1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0329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41991" b="12973"/>
          <a:stretch/>
        </p:blipFill>
        <p:spPr>
          <a:xfrm>
            <a:off x="88392" y="1209110"/>
            <a:ext cx="6340672" cy="54294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23176" y="1242467"/>
            <a:ext cx="4931292" cy="47925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Наиболее негативно ситуацию с достаточностью транспортной инфраструктуры оценивают компании: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Крупного бизнеса – 88,9% негативных оценок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ЖКХ – 87,5%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Торговли – 80,8%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Качество автодорог вызывает получили наиболее низкие оценки у компаний: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Малого бизнеса – 75,4%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Торговли – 84,6%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Туристической индустрии – 83,3%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ЖКХ – 75,0%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Рыбная отрасль – 75,0%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Качество и доступность морского сообщения оценивают низко: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Вне зависимости от масштаба компании – от 60% до 65%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Туристической индустрии – 91,7%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Горнодобывающей промышленности – 80,0%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8840" y="1380744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67%*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23176" y="6272784"/>
            <a:ext cx="4599502" cy="292388"/>
          </a:xfrm>
          <a:prstGeom prst="rect">
            <a:avLst/>
          </a:prstGeom>
          <a:noFill/>
        </p:spPr>
        <p:txBody>
          <a:bodyPr wrap="square" tIns="0" rtlCol="0">
            <a:spAutoFit/>
          </a:bodyPr>
          <a:lstStyle/>
          <a:p>
            <a:r>
              <a:rPr lang="ru-RU" sz="800" i="1" dirty="0"/>
              <a:t>* Здесь и далее - во вставке представлены наиболее значимые расхождения в ответах отдельных социально-демографических групп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17776" y="4343400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70%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6647" y="4343400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64%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6647" y="879335"/>
            <a:ext cx="6786017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бизнес-сообщества Камчатского </a:t>
            </a:r>
            <a:r>
              <a:rPr lang="ru-RU" sz="1000" dirty="0">
                <a:solidFill>
                  <a:srgbClr val="498DB2"/>
                </a:solidFill>
              </a:rPr>
              <a:t>края (1 – худшая оценка, 4 – лучшая оценка</a:t>
            </a:r>
            <a:r>
              <a:rPr lang="ru-RU" sz="1000" dirty="0" smtClean="0">
                <a:solidFill>
                  <a:srgbClr val="498DB2"/>
                </a:solidFill>
              </a:rPr>
              <a:t>)</a:t>
            </a:r>
            <a:endParaRPr lang="ru-RU" sz="1000" dirty="0">
              <a:solidFill>
                <a:srgbClr val="498DB2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Оцените параметры, характеризующие транспортную инфраструктуру </a:t>
            </a:r>
            <a:r>
              <a:rPr lang="ru-RU" dirty="0" smtClean="0"/>
              <a:t>региона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69914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>
          <a:xfrm>
            <a:off x="-1361" y="470605"/>
            <a:ext cx="12192001" cy="4306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/>
              <a:t>Оцените параметры, характеризующие логистическую инфраструктуру региона (складские объекты, холодильники, пункты приема/отправления грузов и т.п.)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42102" b="10783"/>
          <a:stretch/>
        </p:blipFill>
        <p:spPr>
          <a:xfrm>
            <a:off x="88392" y="1209110"/>
            <a:ext cx="6152316" cy="541114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10384" y="1664208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80,2%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77968" y="1664208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73,3%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20868" y="4376928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58,6%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75728" y="1664208"/>
            <a:ext cx="4599501" cy="4557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Стоимость логистических услуг респонденты считают существенно завышенной, в </a:t>
            </a:r>
            <a:r>
              <a:rPr lang="ru-RU" sz="1100" dirty="0" err="1">
                <a:solidFill>
                  <a:srgbClr val="000000"/>
                </a:solidFill>
              </a:rPr>
              <a:t>т.ч</a:t>
            </a:r>
            <a:r>
              <a:rPr lang="ru-RU" sz="1100" dirty="0">
                <a:solidFill>
                  <a:srgbClr val="000000"/>
                </a:solidFill>
              </a:rPr>
              <a:t>. компании: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Крупного и среднего бизнеса – 88,9% и 88,3% соответственно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Торговли – 88,4%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Туристической индустрии – 83,3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Транспорта – 81,9%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Сельского хозяйство и Пищевой промышленности – 75,0% и 71,5% соответственно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Темпы развития логистической инфраструктуры низко оценивают компании: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Малого бизнеса – 74,4%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Туристической индустрии – 91,6%</a:t>
            </a:r>
          </a:p>
          <a:p>
            <a:pPr marL="357188" indent="-179388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Торговли – 84,3%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7968" y="870709"/>
            <a:ext cx="7104696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бизнес-сообщества Камчатского </a:t>
            </a:r>
            <a:r>
              <a:rPr lang="ru-RU" sz="1000" dirty="0">
                <a:solidFill>
                  <a:srgbClr val="498DB2"/>
                </a:solidFill>
              </a:rPr>
              <a:t>края (1 – худшая оценка, 4 – лучшая оценка</a:t>
            </a:r>
            <a:r>
              <a:rPr lang="ru-RU" sz="1000" dirty="0" smtClean="0">
                <a:solidFill>
                  <a:srgbClr val="498DB2"/>
                </a:solidFill>
              </a:rPr>
              <a:t>)</a:t>
            </a:r>
            <a:endParaRPr lang="ru-RU" sz="1000" dirty="0">
              <a:solidFill>
                <a:srgbClr val="498D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0178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20831"/>
          <a:stretch/>
        </p:blipFill>
        <p:spPr>
          <a:xfrm>
            <a:off x="88391" y="1214329"/>
            <a:ext cx="12023967" cy="543335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388352" y="3541986"/>
            <a:ext cx="4599501" cy="2995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Сроки подключения сетей водоснабжения и водоотведения респонденты считают необоснованно длительными, в том числе компании: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Крупного бизнеса – 67,0%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Горнодобывающей промышленности – 100%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Туристической индустрии – 75,0%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Высокой стоимость подключения к сетям водоснабжения и водоотведения признали компании: 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Туристической отрасли – 75,0%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Транспортной отрасли – 72,8%</a:t>
            </a:r>
          </a:p>
          <a:p>
            <a:pPr marL="357188" indent="-177800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0000"/>
                </a:solidFill>
              </a:rPr>
              <a:t>Рыбная отрасль – 66,7%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900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70888" y="1453896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58,6%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28160" y="1459659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54,3%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383886" y="1453896"/>
            <a:ext cx="685800" cy="37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53,4%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76466" y="879335"/>
            <a:ext cx="7706198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бизнес-сообщества Камчатского </a:t>
            </a:r>
            <a:r>
              <a:rPr lang="ru-RU" sz="1000" dirty="0">
                <a:solidFill>
                  <a:srgbClr val="498DB2"/>
                </a:solidFill>
              </a:rPr>
              <a:t>края (1 – худшая оценка, 4 – лучшая оценка</a:t>
            </a:r>
            <a:r>
              <a:rPr lang="ru-RU" sz="1000" dirty="0" smtClean="0">
                <a:solidFill>
                  <a:srgbClr val="498DB2"/>
                </a:solidFill>
              </a:rPr>
              <a:t>)</a:t>
            </a:r>
            <a:endParaRPr lang="ru-RU" sz="1000" dirty="0">
              <a:solidFill>
                <a:srgbClr val="498DB2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Подключение к сетям инженерно-технического </a:t>
            </a:r>
            <a:r>
              <a:rPr lang="ru-RU" dirty="0" smtClean="0"/>
              <a:t>обеспечения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54841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C6530768-F583-4CED-84A1-3214FF6BB63C}"/>
              </a:ext>
            </a:extLst>
          </p:cNvPr>
          <p:cNvGraphicFramePr>
            <a:graphicFrameLocks/>
          </p:cNvGraphicFramePr>
          <p:nvPr/>
        </p:nvGraphicFramePr>
        <p:xfrm>
          <a:off x="66504" y="1261616"/>
          <a:ext cx="6606440" cy="2614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6395BA91-B84C-42E5-B4C2-80C954A6E079}"/>
              </a:ext>
            </a:extLst>
          </p:cNvPr>
          <p:cNvGraphicFramePr>
            <a:graphicFrameLocks/>
          </p:cNvGraphicFramePr>
          <p:nvPr/>
        </p:nvGraphicFramePr>
        <p:xfrm>
          <a:off x="7184571" y="1393497"/>
          <a:ext cx="4940926" cy="2482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81C73A13-187E-42A9-8637-CBA7E3D48BE2}"/>
              </a:ext>
            </a:extLst>
          </p:cNvPr>
          <p:cNvGraphicFramePr>
            <a:graphicFrameLocks/>
          </p:cNvGraphicFramePr>
          <p:nvPr/>
        </p:nvGraphicFramePr>
        <p:xfrm>
          <a:off x="4985565" y="4374440"/>
          <a:ext cx="3599761" cy="2069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DA05373A-509A-4158-8319-38CA7C8BA2FF}"/>
              </a:ext>
            </a:extLst>
          </p:cNvPr>
          <p:cNvGraphicFramePr>
            <a:graphicFrameLocks/>
          </p:cNvGraphicFramePr>
          <p:nvPr/>
        </p:nvGraphicFramePr>
        <p:xfrm>
          <a:off x="8804782" y="4343400"/>
          <a:ext cx="3455924" cy="2100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CED5E4E0-0433-4984-BB94-0907142280C9}"/>
              </a:ext>
            </a:extLst>
          </p:cNvPr>
          <p:cNvGraphicFramePr>
            <a:graphicFrameLocks/>
          </p:cNvGraphicFramePr>
          <p:nvPr/>
        </p:nvGraphicFramePr>
        <p:xfrm>
          <a:off x="66504" y="4343401"/>
          <a:ext cx="4825373" cy="2100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00C1EBDA-598E-40FF-9070-3A433F544FA1}"/>
              </a:ext>
            </a:extLst>
          </p:cNvPr>
          <p:cNvCxnSpPr/>
          <p:nvPr/>
        </p:nvCxnSpPr>
        <p:spPr>
          <a:xfrm>
            <a:off x="4985565" y="4205605"/>
            <a:ext cx="0" cy="2103120"/>
          </a:xfrm>
          <a:prstGeom prst="line">
            <a:avLst/>
          </a:prstGeom>
          <a:ln>
            <a:solidFill>
              <a:srgbClr val="498D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FD1A025E-1FDE-481C-9FED-FFA07ADE4CE5}"/>
              </a:ext>
            </a:extLst>
          </p:cNvPr>
          <p:cNvCxnSpPr/>
          <p:nvPr/>
        </p:nvCxnSpPr>
        <p:spPr>
          <a:xfrm>
            <a:off x="304800" y="4018280"/>
            <a:ext cx="11430000" cy="0"/>
          </a:xfrm>
          <a:prstGeom prst="line">
            <a:avLst/>
          </a:prstGeom>
          <a:ln>
            <a:solidFill>
              <a:srgbClr val="498D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27273003-060C-4DE7-A041-B72769BDEEC7}"/>
              </a:ext>
            </a:extLst>
          </p:cNvPr>
          <p:cNvCxnSpPr/>
          <p:nvPr/>
        </p:nvCxnSpPr>
        <p:spPr>
          <a:xfrm>
            <a:off x="8704125" y="4205605"/>
            <a:ext cx="0" cy="2103120"/>
          </a:xfrm>
          <a:prstGeom prst="line">
            <a:avLst/>
          </a:prstGeom>
          <a:ln>
            <a:solidFill>
              <a:srgbClr val="498D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817006" y="896587"/>
            <a:ext cx="4365658" cy="414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  <a:buClr>
                <a:srgbClr val="498DB2"/>
              </a:buClr>
            </a:pPr>
            <a:r>
              <a:rPr lang="ru-RU" sz="1000" dirty="0">
                <a:solidFill>
                  <a:srgbClr val="498DB2"/>
                </a:solidFill>
              </a:rPr>
              <a:t>Респонденты – представители бизнес-сообщества Камчатского края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Инфраструктура. Задачи по отдельным направлениям.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79523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СИЛЬНАЯ ЭКОНОМИКА: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«БУДУЩИЕ ПОКОЛЕНИЯ»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698651"/>
              </p:ext>
            </p:extLst>
          </p:nvPr>
        </p:nvGraphicFramePr>
        <p:xfrm>
          <a:off x="273868" y="1219046"/>
          <a:ext cx="11641540" cy="5345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5738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395802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Обеспеченность региона экономическими ресурсами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Динамика ВРП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ВРП на душу населения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Экономически устойчивое сообщество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бедности: Доля населения с доходами меньше прожиточного минимума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 с совокупных доходом ниже 60% о среднего по региону (социальная исключенность - невозможность полностью участвовать в жизни, принятой в сообществе по причинам финансовых ограничений)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продовольственной безопасности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Обеспеченность региона технологическими ресурсами: повышение производительности и создание высокопроизводительных рабочих мест 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Совокупная выручка / стоимость единицы труда и капитала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Производительность активов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Производительность труда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высокопроизводительных рабочих мест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6161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Обеспеченность региона финансовыми ресурсами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Рост налоговой базы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Сбалансированность экономических условий / сбалансированность развития территорий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Разница в доходах населения между территориями (районами)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Разница в доходах между ТОП10 и Bottom10%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 между 60% и 130% от среднего регионального подушевого дохода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 с доходами не менее 130% от среднего регионального подушевого дохода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Диверсифицированность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отраслевого портфеля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Коэффициент </a:t>
                      </a:r>
                      <a:r>
                        <a:rPr lang="ru-RU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Хершфиндаля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отраслям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Развитие конкуренции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Коэффициент </a:t>
                      </a:r>
                      <a:r>
                        <a:rPr lang="ru-RU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Хершфиндаля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компаниям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выручки МСП и индивидуального предпринимательства в ВРП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17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СИЛЬНАЯ ЭКОНОМИКА: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«ЧЕЛОВЕК»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918478"/>
              </p:ext>
            </p:extLst>
          </p:nvPr>
        </p:nvGraphicFramePr>
        <p:xfrm>
          <a:off x="273868" y="1219046"/>
          <a:ext cx="11641540" cy="3856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5738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395802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Возможности для трудоустройства с достойным уровнем дохода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Свободный располагаемый доход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Реальные денежные доходы</a:t>
                      </a:r>
                    </a:p>
                    <a:p>
                      <a:pPr marL="171450" indent="-171450" algn="l" fontAlgn="ctr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Волатильность дохода: Число отклонений на -20% за предыдущие 3 года (% времени в зоне отрицательного отклонения)</a:t>
                      </a:r>
                    </a:p>
                    <a:p>
                      <a:pPr marL="171450" indent="-171450" algn="l" fontAlgn="ctr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Риск безработицы ( = </a:t>
                      </a:r>
                      <a:r>
                        <a:rPr lang="ru-RU" sz="100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Ru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/ ((1-Ru)*d))</a:t>
                      </a:r>
                    </a:p>
                    <a:p>
                      <a:pPr marL="171450" indent="-171450" algn="l" fontAlgn="ctr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Доля полной занятости в занятости</a:t>
                      </a:r>
                    </a:p>
                    <a:p>
                      <a:pPr marL="171450" indent="-171450" algn="l" fontAlgn="ctr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Доля населения на срочных трудовых контрактах</a:t>
                      </a:r>
                    </a:p>
                    <a:p>
                      <a:pPr marL="171450" indent="-171450" algn="l" fontAlgn="ctr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Доля расходов на продукты питания в общих расходах домохозяйства</a:t>
                      </a:r>
                    </a:p>
                    <a:p>
                      <a:pPr marL="171450" indent="-171450" algn="l" fontAlgn="ctr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Период времени (с учетом месячного/годового дохода), за который домохозяйство может получить в собственность жилье установленных нормативов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Возможности самореализации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граждан, которые считают, что их уровень образования и компетенций превышает квалификационные требования их позиции трудоустройства (опрос)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Доступность качественных товаров и услуг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Качественное изменение структуры потребления населения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Покупательная способность денежных доходов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61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494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Производство продукции, работ, услуг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24491" y="1019009"/>
            <a:ext cx="3675851" cy="41482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За рассматриваемый период производительность труда в Камчатском крае значительно колебалась в зависимости от района Края (при среднем показателе 751,5 </a:t>
            </a:r>
            <a:r>
              <a:rPr lang="ru-RU" sz="1000" dirty="0" err="1" smtClean="0">
                <a:solidFill>
                  <a:schemeClr val="accent5"/>
                </a:solidFill>
              </a:rPr>
              <a:t>тыс.руб</a:t>
            </a:r>
            <a:r>
              <a:rPr lang="ru-RU" sz="1000" dirty="0" smtClean="0">
                <a:solidFill>
                  <a:schemeClr val="accent5"/>
                </a:solidFill>
              </a:rPr>
              <a:t>. в 2019г. ).</a:t>
            </a:r>
          </a:p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Так, наибольшей производительность труда в расчете на душу населения была в </a:t>
            </a:r>
            <a:r>
              <a:rPr lang="ru-RU" sz="1000" dirty="0" err="1" smtClean="0">
                <a:solidFill>
                  <a:schemeClr val="accent5"/>
                </a:solidFill>
              </a:rPr>
              <a:t>Карагинском</a:t>
            </a:r>
            <a:r>
              <a:rPr lang="ru-RU" sz="1000" dirty="0" smtClean="0">
                <a:solidFill>
                  <a:schemeClr val="accent5"/>
                </a:solidFill>
              </a:rPr>
              <a:t> муниципальном районе, и в нем же производительность труда имела наибольший темп прироста (234% в 2019г. в сравнении с 2016г.).</a:t>
            </a:r>
          </a:p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Наименьшей выработка на душу населения была в </a:t>
            </a:r>
            <a:r>
              <a:rPr lang="ru-RU" sz="1000" dirty="0" err="1" smtClean="0">
                <a:solidFill>
                  <a:schemeClr val="accent5"/>
                </a:solidFill>
              </a:rPr>
              <a:t>Мильковском</a:t>
            </a:r>
            <a:r>
              <a:rPr lang="ru-RU" sz="1000" dirty="0" smtClean="0">
                <a:solidFill>
                  <a:schemeClr val="accent5"/>
                </a:solidFill>
              </a:rPr>
              <a:t> муниципальном районе и составляла в 2019г. лишь 62,7 </a:t>
            </a:r>
            <a:r>
              <a:rPr lang="ru-RU" sz="1000" dirty="0" err="1" smtClean="0">
                <a:solidFill>
                  <a:schemeClr val="accent5"/>
                </a:solidFill>
              </a:rPr>
              <a:t>тыс.руб</a:t>
            </a:r>
            <a:r>
              <a:rPr lang="ru-RU" sz="1000" dirty="0" smtClean="0">
                <a:solidFill>
                  <a:schemeClr val="accent5"/>
                </a:solidFill>
              </a:rPr>
              <a:t>. (в 79,9 раз меньше чем в </a:t>
            </a:r>
            <a:r>
              <a:rPr lang="ru-RU" sz="1000" dirty="0" err="1" smtClean="0">
                <a:solidFill>
                  <a:schemeClr val="accent5"/>
                </a:solidFill>
              </a:rPr>
              <a:t>Карагинском</a:t>
            </a:r>
            <a:r>
              <a:rPr lang="ru-RU" sz="1000" dirty="0" smtClean="0">
                <a:solidFill>
                  <a:schemeClr val="accent5"/>
                </a:solidFill>
              </a:rPr>
              <a:t> МР).</a:t>
            </a:r>
          </a:p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Подобный дисбаланс свидетельствует о крайней неоднородности экономического развития территорий Камчатского края.</a:t>
            </a:r>
            <a:endParaRPr lang="ru-RU" sz="1000" dirty="0">
              <a:solidFill>
                <a:schemeClr val="accent5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131" y="4034849"/>
            <a:ext cx="3898771" cy="23465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98" y="4035751"/>
            <a:ext cx="3868230" cy="23456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98" y="1014500"/>
            <a:ext cx="3868228" cy="23250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5404" y="942717"/>
            <a:ext cx="4065498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20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Распределение доходов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58999"/>
            <a:ext cx="3726611" cy="24808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622" y="1109853"/>
            <a:ext cx="3727188" cy="24812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6611" y="3758615"/>
            <a:ext cx="3727188" cy="24812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4032" y="1119139"/>
            <a:ext cx="3715579" cy="24719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9315" y="3762804"/>
            <a:ext cx="3715579" cy="247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2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Распределение доходов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995" y="1081805"/>
            <a:ext cx="4230055" cy="27264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3050" y="1081356"/>
            <a:ext cx="4231446" cy="27273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0839" y="3945729"/>
            <a:ext cx="3851303" cy="24857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0128" y="3947813"/>
            <a:ext cx="3856008" cy="24836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149" y="3950143"/>
            <a:ext cx="3724979" cy="248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0840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Производительность труда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2717"/>
            <a:ext cx="4591050" cy="2959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241" y="942717"/>
            <a:ext cx="4591050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37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Структура экономики. Конкуренция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140" y="938512"/>
            <a:ext cx="3905967" cy="2405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42717"/>
            <a:ext cx="3899140" cy="24017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92985"/>
            <a:ext cx="4591050" cy="29591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9844" y="3692985"/>
            <a:ext cx="4591050" cy="29591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6433" y="1259250"/>
            <a:ext cx="3341420" cy="200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68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Доходы бюджета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2717"/>
            <a:ext cx="4445000" cy="2959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3540" y="942717"/>
            <a:ext cx="4445000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62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Денежные доходы населения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184825" y="1019007"/>
            <a:ext cx="3815518" cy="38807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100" dirty="0">
                <a:solidFill>
                  <a:schemeClr val="accent5"/>
                </a:solidFill>
              </a:rPr>
              <a:t>В 2016-2019гг. </a:t>
            </a:r>
            <a:r>
              <a:rPr lang="ru-RU" sz="1100" dirty="0" smtClean="0">
                <a:solidFill>
                  <a:schemeClr val="accent5"/>
                </a:solidFill>
              </a:rPr>
              <a:t>уровень занятости населения Камчатского края был значительно выше средних показателей по РФ и ДвФО, кроме того среднедушевые денежные доходы </a:t>
            </a:r>
            <a:r>
              <a:rPr lang="ru-RU" sz="1100" dirty="0">
                <a:solidFill>
                  <a:schemeClr val="accent5"/>
                </a:solidFill>
              </a:rPr>
              <a:t>населения Камчатского края </a:t>
            </a:r>
            <a:r>
              <a:rPr lang="ru-RU" sz="1100" dirty="0" smtClean="0">
                <a:solidFill>
                  <a:schemeClr val="accent5"/>
                </a:solidFill>
              </a:rPr>
              <a:t>за тот же период были </a:t>
            </a:r>
            <a:r>
              <a:rPr lang="ru-RU" sz="1100" dirty="0">
                <a:solidFill>
                  <a:schemeClr val="accent5"/>
                </a:solidFill>
              </a:rPr>
              <a:t>на 22,5-38,8 процентов выше среднероссийского значения.</a:t>
            </a:r>
          </a:p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100" dirty="0">
                <a:solidFill>
                  <a:schemeClr val="accent5"/>
                </a:solidFill>
              </a:rPr>
              <a:t>Вместе с тем стоимость основных товаров и услуг в Камчатском крае за аналогичный период была выше среднероссийского значения на </a:t>
            </a:r>
            <a:r>
              <a:rPr lang="en-US" sz="1100" dirty="0" smtClean="0">
                <a:solidFill>
                  <a:schemeClr val="accent5"/>
                </a:solidFill>
              </a:rPr>
              <a:t>58</a:t>
            </a:r>
            <a:r>
              <a:rPr lang="ru-RU" sz="1100" dirty="0" smtClean="0">
                <a:solidFill>
                  <a:schemeClr val="accent5"/>
                </a:solidFill>
              </a:rPr>
              <a:t>,0-72,0 </a:t>
            </a:r>
            <a:r>
              <a:rPr lang="ru-RU" sz="1100" dirty="0">
                <a:solidFill>
                  <a:schemeClr val="accent5"/>
                </a:solidFill>
              </a:rPr>
              <a:t>процентов.</a:t>
            </a:r>
          </a:p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100" dirty="0">
                <a:solidFill>
                  <a:schemeClr val="accent5"/>
                </a:solidFill>
              </a:rPr>
              <a:t>То есть реальная покупательная способность населения Края в 2016-2019гг. отставала </a:t>
            </a:r>
            <a:r>
              <a:rPr lang="ru-RU" sz="1100" dirty="0" smtClean="0">
                <a:solidFill>
                  <a:schemeClr val="accent5"/>
                </a:solidFill>
              </a:rPr>
              <a:t> от </a:t>
            </a:r>
            <a:r>
              <a:rPr lang="ru-RU" sz="1100" dirty="0">
                <a:solidFill>
                  <a:schemeClr val="accent5"/>
                </a:solidFill>
              </a:rPr>
              <a:t>среднероссийского значения, </a:t>
            </a:r>
            <a:r>
              <a:rPr lang="ru-RU" sz="1100" dirty="0" smtClean="0">
                <a:solidFill>
                  <a:schemeClr val="accent5"/>
                </a:solidFill>
              </a:rPr>
              <a:t>о чем свидетельствует соответствующий показатель.</a:t>
            </a:r>
            <a:endParaRPr lang="ru-RU" sz="1100" dirty="0">
              <a:solidFill>
                <a:schemeClr val="accent5"/>
              </a:solidFill>
            </a:endParaRPr>
          </a:p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100" dirty="0">
                <a:solidFill>
                  <a:schemeClr val="accent5"/>
                </a:solidFill>
              </a:rPr>
              <a:t>Косвенно данный вывод подтверждается более высокой долей населения Камчатского края, находящегося за чертой бедности в сравнении со среднероссийским </a:t>
            </a:r>
            <a:r>
              <a:rPr lang="ru-RU" sz="1100" dirty="0" smtClean="0">
                <a:solidFill>
                  <a:schemeClr val="accent5"/>
                </a:solidFill>
              </a:rPr>
              <a:t>показателем.</a:t>
            </a:r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952" y="3864633"/>
            <a:ext cx="3960212" cy="24315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28" y="3864633"/>
            <a:ext cx="4054364" cy="24315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3952" y="1025860"/>
            <a:ext cx="3960212" cy="24369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28" y="1025859"/>
            <a:ext cx="4054363" cy="243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40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Денежные доходы населения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470" y="1036448"/>
            <a:ext cx="4584590" cy="27156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67" y="996431"/>
            <a:ext cx="4584589" cy="27556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67" y="3800002"/>
            <a:ext cx="4581156" cy="28164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471" y="3800002"/>
            <a:ext cx="4584589" cy="281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0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Удовлетворенность работой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" y="942717"/>
            <a:ext cx="4591050" cy="29591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" y="3749374"/>
            <a:ext cx="4591050" cy="29591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6717" y="1071886"/>
            <a:ext cx="4651651" cy="270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95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Среднее время поиска работы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91" y="1035862"/>
            <a:ext cx="3955983" cy="23020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5774" y="1035862"/>
            <a:ext cx="3961695" cy="23083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1757" y="1035862"/>
            <a:ext cx="3977446" cy="23041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791" y="3431048"/>
            <a:ext cx="3955983" cy="22968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5774" y="3431048"/>
            <a:ext cx="3955983" cy="22998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1758" y="3431048"/>
            <a:ext cx="3977446" cy="230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01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Продовольственная </a:t>
            </a:r>
            <a:r>
              <a:rPr lang="ru-RU" dirty="0" smtClean="0"/>
              <a:t>безопасность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4887" y="3305462"/>
            <a:ext cx="11982094" cy="10995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200"/>
              </a:spcAft>
            </a:pPr>
            <a:r>
              <a:rPr lang="ru-RU" sz="900" dirty="0">
                <a:solidFill>
                  <a:schemeClr val="accent5"/>
                </a:solidFill>
              </a:rPr>
              <a:t>В 2016-2019гг. Камчатский край значительно отставал в способности самостоятельного обеспечения основными продуктами питания, а именно в 2019г. производство от среднероссийского значения </a:t>
            </a:r>
            <a:r>
              <a:rPr lang="ru-RU" sz="900" dirty="0" smtClean="0">
                <a:solidFill>
                  <a:schemeClr val="accent5"/>
                </a:solidFill>
              </a:rPr>
              <a:t>составило: Производство </a:t>
            </a:r>
            <a:r>
              <a:rPr lang="ru-RU" sz="900" dirty="0">
                <a:solidFill>
                  <a:schemeClr val="accent5"/>
                </a:solidFill>
              </a:rPr>
              <a:t>скота и мяса птицы в убойном весе - 27,2</a:t>
            </a:r>
            <a:r>
              <a:rPr lang="ru-RU" sz="900" dirty="0" smtClean="0">
                <a:solidFill>
                  <a:schemeClr val="accent5"/>
                </a:solidFill>
              </a:rPr>
              <a:t>%; Производство </a:t>
            </a:r>
            <a:r>
              <a:rPr lang="ru-RU" sz="900" dirty="0">
                <a:solidFill>
                  <a:schemeClr val="accent5"/>
                </a:solidFill>
              </a:rPr>
              <a:t>яиц – 52,9</a:t>
            </a:r>
            <a:r>
              <a:rPr lang="ru-RU" sz="900" dirty="0" smtClean="0">
                <a:solidFill>
                  <a:schemeClr val="accent5"/>
                </a:solidFill>
              </a:rPr>
              <a:t>%; Производство </a:t>
            </a:r>
            <a:r>
              <a:rPr lang="ru-RU" sz="900" dirty="0">
                <a:solidFill>
                  <a:schemeClr val="accent5"/>
                </a:solidFill>
              </a:rPr>
              <a:t>молока – 33,9</a:t>
            </a:r>
            <a:r>
              <a:rPr lang="ru-RU" sz="900" dirty="0" smtClean="0">
                <a:solidFill>
                  <a:schemeClr val="accent5"/>
                </a:solidFill>
              </a:rPr>
              <a:t>%; Сбор </a:t>
            </a:r>
            <a:r>
              <a:rPr lang="ru-RU" sz="900" dirty="0">
                <a:solidFill>
                  <a:schemeClr val="accent5"/>
                </a:solidFill>
              </a:rPr>
              <a:t>картофеля – 85,2</a:t>
            </a:r>
            <a:r>
              <a:rPr lang="ru-RU" sz="900" dirty="0" smtClean="0">
                <a:solidFill>
                  <a:schemeClr val="accent5"/>
                </a:solidFill>
              </a:rPr>
              <a:t>%; Сбор </a:t>
            </a:r>
            <a:r>
              <a:rPr lang="ru-RU" sz="900" dirty="0">
                <a:solidFill>
                  <a:schemeClr val="accent5"/>
                </a:solidFill>
              </a:rPr>
              <a:t>овощей – 46,5%</a:t>
            </a:r>
          </a:p>
          <a:p>
            <a:pPr>
              <a:lnSpc>
                <a:spcPct val="120000"/>
              </a:lnSpc>
              <a:spcAft>
                <a:spcPts val="200"/>
              </a:spcAft>
            </a:pPr>
            <a:r>
              <a:rPr lang="ru-RU" sz="900" dirty="0">
                <a:solidFill>
                  <a:schemeClr val="accent5"/>
                </a:solidFill>
              </a:rPr>
              <a:t>Низкие объемы </a:t>
            </a:r>
            <a:r>
              <a:rPr lang="ru-RU" sz="900" dirty="0" err="1">
                <a:solidFill>
                  <a:schemeClr val="accent5"/>
                </a:solidFill>
              </a:rPr>
              <a:t>внутрирегионального</a:t>
            </a:r>
            <a:r>
              <a:rPr lang="ru-RU" sz="900" dirty="0">
                <a:solidFill>
                  <a:schemeClr val="accent5"/>
                </a:solidFill>
              </a:rPr>
              <a:t> производства основных продуктов питания приводят к необходимости внешнего завоза значительной доли потребляемой населением Края продукции, что в свою очередь приводит к следующим негативным моментам:</a:t>
            </a:r>
          </a:p>
          <a:p>
            <a:pPr marL="171450" indent="-171450">
              <a:lnSpc>
                <a:spcPct val="1200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accent5"/>
                </a:solidFill>
              </a:rPr>
              <a:t>Высокой стоимости продуктов питания ввиду значительной транспортной составляющей в цене продуктов</a:t>
            </a:r>
          </a:p>
          <a:p>
            <a:pPr marL="171450" indent="-171450">
              <a:lnSpc>
                <a:spcPct val="1200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accent5"/>
                </a:solidFill>
              </a:rPr>
              <a:t>Возможно возникновение дефицита продуктов питания, особенно в случае </a:t>
            </a:r>
            <a:r>
              <a:rPr lang="ru-RU" sz="900" dirty="0" smtClean="0">
                <a:solidFill>
                  <a:schemeClr val="accent5"/>
                </a:solidFill>
              </a:rPr>
              <a:t>прогнозируемого </a:t>
            </a:r>
            <a:r>
              <a:rPr lang="ru-RU" sz="900" dirty="0">
                <a:solidFill>
                  <a:schemeClr val="accent5"/>
                </a:solidFill>
              </a:rPr>
              <a:t>значительного роста туристического потока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943" y="1039040"/>
            <a:ext cx="3679947" cy="22118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9223" y="1039041"/>
            <a:ext cx="3679946" cy="22118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664" y="4474040"/>
            <a:ext cx="3679947" cy="21629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9944" y="4474040"/>
            <a:ext cx="3679946" cy="216294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9223" y="4459570"/>
            <a:ext cx="3679946" cy="21629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664" y="1039040"/>
            <a:ext cx="3679947" cy="22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1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Продовольственная </a:t>
            </a:r>
            <a:r>
              <a:rPr lang="ru-RU" dirty="0" smtClean="0"/>
              <a:t>безопасность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004649" y="1086473"/>
            <a:ext cx="4840417" cy="15877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Также обращает на себя внимание неоднородность территорий Камчатского края по уровню производства сельхоз продукции на душу населения.</a:t>
            </a:r>
          </a:p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ru-RU" sz="1000" dirty="0" smtClean="0">
                <a:solidFill>
                  <a:schemeClr val="accent5"/>
                </a:solidFill>
              </a:rPr>
              <a:t>Так, разрыв в данном показателе между районом-лидером (</a:t>
            </a:r>
            <a:r>
              <a:rPr lang="ru-RU" sz="1000" dirty="0" err="1" smtClean="0">
                <a:solidFill>
                  <a:schemeClr val="accent5"/>
                </a:solidFill>
              </a:rPr>
              <a:t>Елизовский</a:t>
            </a:r>
            <a:r>
              <a:rPr lang="ru-RU" sz="1000" dirty="0" smtClean="0">
                <a:solidFill>
                  <a:schemeClr val="accent5"/>
                </a:solidFill>
              </a:rPr>
              <a:t> МР – 127,9 </a:t>
            </a:r>
            <a:r>
              <a:rPr lang="ru-RU" sz="1000" dirty="0" err="1" smtClean="0">
                <a:solidFill>
                  <a:schemeClr val="accent5"/>
                </a:solidFill>
              </a:rPr>
              <a:t>тыс.руб</a:t>
            </a:r>
            <a:r>
              <a:rPr lang="ru-RU" sz="1000" dirty="0" smtClean="0">
                <a:solidFill>
                  <a:schemeClr val="accent5"/>
                </a:solidFill>
              </a:rPr>
              <a:t>. на душу населения) и регионом-аутсайдером (Алеутский МР – 1,2 </a:t>
            </a:r>
            <a:r>
              <a:rPr lang="ru-RU" sz="1000" dirty="0" err="1" smtClean="0">
                <a:solidFill>
                  <a:schemeClr val="accent5"/>
                </a:solidFill>
              </a:rPr>
              <a:t>тыс.руб</a:t>
            </a:r>
            <a:r>
              <a:rPr lang="ru-RU" sz="1000" dirty="0" smtClean="0">
                <a:solidFill>
                  <a:schemeClr val="accent5"/>
                </a:solidFill>
              </a:rPr>
              <a:t>. на душу населения) достигает 106,6 раз.</a:t>
            </a:r>
            <a:endParaRPr lang="ru-RU" sz="1000" dirty="0">
              <a:solidFill>
                <a:schemeClr val="accent5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2" y="1008835"/>
            <a:ext cx="4584589" cy="28156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603" y="3824451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057648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презентации 160317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65000"/>
            </a:schemeClr>
          </a:solidFill>
        </a:ln>
      </a:spPr>
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000" dirty="0" err="1" smtClean="0">
            <a:solidFill>
              <a:srgbClr val="000000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Методология кратко по разработке Стратегии 210316" id="{532CB207-9931-4CB3-9517-7887F9E28422}" vid="{F5F6636A-A573-4735-9894-EE2102845664}"/>
    </a:ext>
  </a:extLst>
</a:theme>
</file>

<file path=ppt/theme/theme2.xml><?xml version="1.0" encoding="utf-8"?>
<a:theme xmlns:a="http://schemas.openxmlformats.org/drawingml/2006/main" name="Тема СГУ базовая серая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>
          <a:solidFill>
            <a:schemeClr val="bg1">
              <a:lumMod val="75000"/>
            </a:schemeClr>
          </a:solidFill>
        </a:ln>
      </a:spPr>
      <a:bodyPr rot="0" spcFirstLastPara="0" vertOverflow="overflow" horzOverflow="overflow" vert="horz" wrap="square" lIns="144000" tIns="72000" rIns="144000" bIns="10800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defRPr sz="120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Методология кратко по разработке Стратегии 210316" id="{532CB207-9931-4CB3-9517-7887F9E28422}" vid="{E19627C5-5F45-4366-B5E1-DC79C160DD9B}"/>
    </a:ext>
  </a:extLst>
</a:theme>
</file>

<file path=ppt/theme/theme3.xml><?xml version="1.0" encoding="utf-8"?>
<a:theme xmlns:a="http://schemas.openxmlformats.org/drawingml/2006/main" name="1_Тема СГУ базовая серая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>
          <a:solidFill>
            <a:schemeClr val="bg1">
              <a:lumMod val="75000"/>
            </a:schemeClr>
          </a:solidFill>
        </a:ln>
      </a:spPr>
      <a:bodyPr rot="0" spcFirstLastPara="0" vertOverflow="overflow" horzOverflow="overflow" vert="horz" wrap="square" lIns="144000" tIns="72000" rIns="144000" bIns="10800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defRPr sz="120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Методология кратко по разработке Стратегии 210316" id="{532CB207-9931-4CB3-9517-7887F9E28422}" vid="{8E10BE21-D950-4664-9E6D-91AA3089D036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КК</Template>
  <TotalTime>733</TotalTime>
  <Words>2465</Words>
  <Application>Microsoft Office PowerPoint</Application>
  <PresentationFormat>Широкоэкранный</PresentationFormat>
  <Paragraphs>241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Calibri</vt:lpstr>
      <vt:lpstr>Helvetica</vt:lpstr>
      <vt:lpstr>Wingdings</vt:lpstr>
      <vt:lpstr>Шаблон презентации 160317</vt:lpstr>
      <vt:lpstr>Тема СГУ базовая серая</vt:lpstr>
      <vt:lpstr>1_Тема СГУ базовая серая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Шинкаренко Петр Викторович</dc:creator>
  <cp:lastModifiedBy>Пользователь</cp:lastModifiedBy>
  <cp:revision>84</cp:revision>
  <cp:lastPrinted>2019-07-15T09:25:10Z</cp:lastPrinted>
  <dcterms:created xsi:type="dcterms:W3CDTF">2021-03-22T08:23:08Z</dcterms:created>
  <dcterms:modified xsi:type="dcterms:W3CDTF">2021-04-04T11:07:46Z</dcterms:modified>
</cp:coreProperties>
</file>