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76" r:id="rId1"/>
  </p:sldMasterIdLst>
  <p:notesMasterIdLst>
    <p:notesMasterId r:id="rId24"/>
  </p:notesMasterIdLst>
  <p:handoutMasterIdLst>
    <p:handoutMasterId r:id="rId25"/>
  </p:handoutMasterIdLst>
  <p:sldIdLst>
    <p:sldId id="276" r:id="rId2"/>
    <p:sldId id="363" r:id="rId3"/>
    <p:sldId id="357" r:id="rId4"/>
    <p:sldId id="358" r:id="rId5"/>
    <p:sldId id="364" r:id="rId6"/>
    <p:sldId id="365" r:id="rId7"/>
    <p:sldId id="366" r:id="rId8"/>
    <p:sldId id="367" r:id="rId9"/>
    <p:sldId id="368" r:id="rId10"/>
    <p:sldId id="369" r:id="rId11"/>
    <p:sldId id="370" r:id="rId12"/>
    <p:sldId id="371" r:id="rId13"/>
    <p:sldId id="372" r:id="rId14"/>
    <p:sldId id="373" r:id="rId15"/>
    <p:sldId id="374" r:id="rId16"/>
    <p:sldId id="375" r:id="rId17"/>
    <p:sldId id="360" r:id="rId18"/>
    <p:sldId id="361" r:id="rId19"/>
    <p:sldId id="376" r:id="rId20"/>
    <p:sldId id="377" r:id="rId21"/>
    <p:sldId id="378" r:id="rId22"/>
    <p:sldId id="321" r:id="rId23"/>
  </p:sldIdLst>
  <p:sldSz cx="12192000" cy="6858000"/>
  <p:notesSz cx="6797675" cy="9926638"/>
  <p:defaultTextStyle>
    <a:defPPr>
      <a:defRPr lang="ru-RU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5" pos="3840" userDrawn="1">
          <p15:clr>
            <a:srgbClr val="A4A3A4"/>
          </p15:clr>
        </p15:guide>
        <p15:guide id="10" orient="horz" pos="1512" userDrawn="1">
          <p15:clr>
            <a:srgbClr val="A4A3A4"/>
          </p15:clr>
        </p15:guide>
        <p15:guide id="11" pos="220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.naumova" initials="a" lastIdx="0" clrIdx="0"/>
  <p:cmAuthor id="1" name="Чижова Анастасия" initials="ЧА" lastIdx="2" clrIdx="1">
    <p:extLst>
      <p:ext uri="{19B8F6BF-5375-455C-9EA6-DF929625EA0E}">
        <p15:presenceInfo xmlns:p15="http://schemas.microsoft.com/office/powerpoint/2012/main" userId="S-1-5-21-3072793402-1269328534-3041700628-10278" providerId="AD"/>
      </p:ext>
    </p:extLst>
  </p:cmAuthor>
  <p:cmAuthor id="2" name="Пользователь" initials="n/a" lastIdx="6" clrIdx="2">
    <p:extLst>
      <p:ext uri="{19B8F6BF-5375-455C-9EA6-DF929625EA0E}">
        <p15:presenceInfo xmlns:p15="http://schemas.microsoft.com/office/powerpoint/2012/main" userId="Пользователь" providerId="None"/>
      </p:ext>
    </p:extLst>
  </p:cmAuthor>
  <p:cmAuthor id="3" name="Anna Makarova" initials="AM" lastIdx="1" clrIdx="3">
    <p:extLst>
      <p:ext uri="{19B8F6BF-5375-455C-9EA6-DF929625EA0E}">
        <p15:presenceInfo xmlns:p15="http://schemas.microsoft.com/office/powerpoint/2012/main" userId="e77e4bba560e813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99"/>
    <a:srgbClr val="666699"/>
    <a:srgbClr val="CC00CC"/>
    <a:srgbClr val="FF9900"/>
    <a:srgbClr val="99CC00"/>
    <a:srgbClr val="FF6600"/>
    <a:srgbClr val="5DBEE9"/>
    <a:srgbClr val="73BAE8"/>
    <a:srgbClr val="007382"/>
    <a:srgbClr val="737C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1EBBBCC-DAD2-459C-BE2E-F6DE35CF9A28}" styleName="Темный стиль 2 —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B9631B5-78F2-41C9-869B-9F39066F8104}" styleName="Средний стиль 3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08" autoAdjust="0"/>
    <p:restoredTop sz="94939" autoAdjust="0"/>
  </p:normalViewPr>
  <p:slideViewPr>
    <p:cSldViewPr snapToGrid="0">
      <p:cViewPr varScale="1">
        <p:scale>
          <a:sx n="66" d="100"/>
          <a:sy n="66" d="100"/>
        </p:scale>
        <p:origin x="948" y="60"/>
      </p:cViewPr>
      <p:guideLst>
        <p:guide pos="3840"/>
        <p:guide orient="horz" pos="1512"/>
        <p:guide pos="220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286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5E821C-EC60-4AF8-8C1A-99B9CD868A86}" type="datetimeFigureOut">
              <a:rPr lang="ru-RU" smtClean="0"/>
              <a:t>05.04.2021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E500A1-7367-4D3D-9E19-DA1DAD187F9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43036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D076C5-AE02-4E80-8BF0-306DA9874ABB}" type="datetimeFigureOut">
              <a:rPr lang="ru-RU" smtClean="0"/>
              <a:pPr/>
              <a:t>05.04.2021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9FA2CA-7A95-4D15-A43A-B3B65824BA0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7245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9FA2CA-7A95-4D15-A43A-B3B65824BA01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83970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9FA2CA-7A95-4D15-A43A-B3B65824BA01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52925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9FA2CA-7A95-4D15-A43A-B3B65824BA01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9743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9FA2CA-7A95-4D15-A43A-B3B65824BA01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10511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9FA2CA-7A95-4D15-A43A-B3B65824BA01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44364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9FA2CA-7A95-4D15-A43A-B3B65824BA01}" type="slidenum">
              <a:rPr lang="ru-RU" smtClean="0"/>
              <a:pPr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85850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9FA2CA-7A95-4D15-A43A-B3B65824BA01}" type="slidenum">
              <a:rPr lang="ru-RU" smtClean="0"/>
              <a:pPr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66665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9FA2CA-7A95-4D15-A43A-B3B65824BA01}" type="slidenum">
              <a:rPr lang="ru-RU" smtClean="0"/>
              <a:pPr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95325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9FA2CA-7A95-4D15-A43A-B3B65824BA01}" type="slidenum">
              <a:rPr lang="ru-RU" smtClean="0"/>
              <a:pPr/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2560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6" name="Slide Number Placeholder 5"/>
          <p:cNvSpPr txBox="1">
            <a:spLocks/>
          </p:cNvSpPr>
          <p:nvPr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33" name="Рисунок 3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18" name="Прямоугольник 17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4" name="Прямоугольник 33"/>
          <p:cNvSpPr/>
          <p:nvPr userDrawn="1"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5" name="Slide Number Placeholder 5"/>
          <p:cNvSpPr txBox="1">
            <a:spLocks/>
          </p:cNvSpPr>
          <p:nvPr userDrawn="1"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36" name="Прямоугольник 35"/>
          <p:cNvSpPr/>
          <p:nvPr userDrawn="1"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37" name="Прямая соединительная линия 36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42" name="Рисунок 4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46" name="Прямоугольник 45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7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B05740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cxnSp>
        <p:nvCxnSpPr>
          <p:cNvPr id="48" name="Прямая соединительная линия 47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13462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4201">
          <p15:clr>
            <a:srgbClr val="FBAE40"/>
          </p15:clr>
        </p15:guide>
        <p15:guide id="6" orient="horz" pos="618">
          <p15:clr>
            <a:srgbClr val="FBAE40"/>
          </p15:clr>
        </p15:guide>
        <p15:guide id="7" orient="horz" pos="346">
          <p15:clr>
            <a:srgbClr val="FBAE40"/>
          </p15:clr>
        </p15:guide>
        <p15:guide id="11" pos="7559">
          <p15:clr>
            <a:srgbClr val="FBAE40"/>
          </p15:clr>
        </p15:guide>
        <p15:guide id="12" orient="horz" pos="731">
          <p15:clr>
            <a:srgbClr val="FBAE40"/>
          </p15:clr>
        </p15:guide>
        <p15:guide id="13" orient="horz" pos="4065">
          <p15:clr>
            <a:srgbClr val="FBAE40"/>
          </p15:clr>
        </p15:guide>
        <p15:guide id="14" pos="121">
          <p15:clr>
            <a:srgbClr val="FBAE40"/>
          </p15:clr>
        </p15:guide>
        <p15:guide id="15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7_Титульный слайд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Рисунок 5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235" name="Freeform 101"/>
          <p:cNvSpPr>
            <a:spLocks noEditPoints="1"/>
          </p:cNvSpPr>
          <p:nvPr/>
        </p:nvSpPr>
        <p:spPr bwMode="auto">
          <a:xfrm>
            <a:off x="6342036" y="3822357"/>
            <a:ext cx="192000" cy="192000"/>
          </a:xfrm>
          <a:custGeom>
            <a:avLst/>
            <a:gdLst>
              <a:gd name="T0" fmla="*/ 239 w 477"/>
              <a:gd name="T1" fmla="*/ 53 h 477"/>
              <a:gd name="T2" fmla="*/ 424 w 477"/>
              <a:gd name="T3" fmla="*/ 238 h 477"/>
              <a:gd name="T4" fmla="*/ 239 w 477"/>
              <a:gd name="T5" fmla="*/ 424 h 477"/>
              <a:gd name="T6" fmla="*/ 53 w 477"/>
              <a:gd name="T7" fmla="*/ 238 h 477"/>
              <a:gd name="T8" fmla="*/ 239 w 477"/>
              <a:gd name="T9" fmla="*/ 53 h 477"/>
              <a:gd name="T10" fmla="*/ 239 w 477"/>
              <a:gd name="T11" fmla="*/ 0 h 477"/>
              <a:gd name="T12" fmla="*/ 0 w 477"/>
              <a:gd name="T13" fmla="*/ 238 h 477"/>
              <a:gd name="T14" fmla="*/ 239 w 477"/>
              <a:gd name="T15" fmla="*/ 477 h 477"/>
              <a:gd name="T16" fmla="*/ 477 w 477"/>
              <a:gd name="T17" fmla="*/ 238 h 477"/>
              <a:gd name="T18" fmla="*/ 239 w 477"/>
              <a:gd name="T19" fmla="*/ 0 h 477"/>
              <a:gd name="T20" fmla="*/ 349 w 477"/>
              <a:gd name="T21" fmla="*/ 128 h 477"/>
              <a:gd name="T22" fmla="*/ 336 w 477"/>
              <a:gd name="T23" fmla="*/ 124 h 477"/>
              <a:gd name="T24" fmla="*/ 179 w 477"/>
              <a:gd name="T25" fmla="*/ 170 h 477"/>
              <a:gd name="T26" fmla="*/ 170 w 477"/>
              <a:gd name="T27" fmla="*/ 179 h 477"/>
              <a:gd name="T28" fmla="*/ 125 w 477"/>
              <a:gd name="T29" fmla="*/ 336 h 477"/>
              <a:gd name="T30" fmla="*/ 128 w 477"/>
              <a:gd name="T31" fmla="*/ 349 h 477"/>
              <a:gd name="T32" fmla="*/ 137 w 477"/>
              <a:gd name="T33" fmla="*/ 353 h 477"/>
              <a:gd name="T34" fmla="*/ 141 w 477"/>
              <a:gd name="T35" fmla="*/ 352 h 477"/>
              <a:gd name="T36" fmla="*/ 298 w 477"/>
              <a:gd name="T37" fmla="*/ 307 h 477"/>
              <a:gd name="T38" fmla="*/ 307 w 477"/>
              <a:gd name="T39" fmla="*/ 298 h 477"/>
              <a:gd name="T40" fmla="*/ 353 w 477"/>
              <a:gd name="T41" fmla="*/ 141 h 477"/>
              <a:gd name="T42" fmla="*/ 349 w 477"/>
              <a:gd name="T43" fmla="*/ 128 h 477"/>
              <a:gd name="T44" fmla="*/ 156 w 477"/>
              <a:gd name="T45" fmla="*/ 320 h 477"/>
              <a:gd name="T46" fmla="*/ 193 w 477"/>
              <a:gd name="T47" fmla="*/ 193 h 477"/>
              <a:gd name="T48" fmla="*/ 284 w 477"/>
              <a:gd name="T49" fmla="*/ 284 h 477"/>
              <a:gd name="T50" fmla="*/ 156 w 477"/>
              <a:gd name="T51" fmla="*/ 320 h 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77" h="477">
                <a:moveTo>
                  <a:pt x="239" y="53"/>
                </a:moveTo>
                <a:cubicBezTo>
                  <a:pt x="341" y="53"/>
                  <a:pt x="424" y="136"/>
                  <a:pt x="424" y="238"/>
                </a:cubicBezTo>
                <a:cubicBezTo>
                  <a:pt x="424" y="341"/>
                  <a:pt x="341" y="424"/>
                  <a:pt x="239" y="424"/>
                </a:cubicBezTo>
                <a:cubicBezTo>
                  <a:pt x="136" y="424"/>
                  <a:pt x="53" y="341"/>
                  <a:pt x="53" y="238"/>
                </a:cubicBezTo>
                <a:cubicBezTo>
                  <a:pt x="53" y="136"/>
                  <a:pt x="136" y="53"/>
                  <a:pt x="239" y="53"/>
                </a:cubicBezTo>
                <a:moveTo>
                  <a:pt x="239" y="0"/>
                </a:moveTo>
                <a:cubicBezTo>
                  <a:pt x="107" y="0"/>
                  <a:pt x="0" y="107"/>
                  <a:pt x="0" y="238"/>
                </a:cubicBezTo>
                <a:cubicBezTo>
                  <a:pt x="0" y="370"/>
                  <a:pt x="107" y="477"/>
                  <a:pt x="239" y="477"/>
                </a:cubicBezTo>
                <a:cubicBezTo>
                  <a:pt x="370" y="477"/>
                  <a:pt x="477" y="370"/>
                  <a:pt x="477" y="238"/>
                </a:cubicBezTo>
                <a:cubicBezTo>
                  <a:pt x="477" y="107"/>
                  <a:pt x="370" y="0"/>
                  <a:pt x="239" y="0"/>
                </a:cubicBezTo>
                <a:close/>
                <a:moveTo>
                  <a:pt x="349" y="128"/>
                </a:moveTo>
                <a:cubicBezTo>
                  <a:pt x="346" y="124"/>
                  <a:pt x="341" y="123"/>
                  <a:pt x="336" y="124"/>
                </a:cubicBezTo>
                <a:lnTo>
                  <a:pt x="179" y="170"/>
                </a:lnTo>
                <a:cubicBezTo>
                  <a:pt x="174" y="171"/>
                  <a:pt x="171" y="174"/>
                  <a:pt x="170" y="179"/>
                </a:cubicBezTo>
                <a:lnTo>
                  <a:pt x="125" y="336"/>
                </a:lnTo>
                <a:cubicBezTo>
                  <a:pt x="123" y="341"/>
                  <a:pt x="124" y="346"/>
                  <a:pt x="128" y="349"/>
                </a:cubicBezTo>
                <a:cubicBezTo>
                  <a:pt x="130" y="352"/>
                  <a:pt x="134" y="353"/>
                  <a:pt x="137" y="353"/>
                </a:cubicBezTo>
                <a:lnTo>
                  <a:pt x="141" y="352"/>
                </a:lnTo>
                <a:lnTo>
                  <a:pt x="298" y="307"/>
                </a:lnTo>
                <a:cubicBezTo>
                  <a:pt x="303" y="306"/>
                  <a:pt x="306" y="303"/>
                  <a:pt x="307" y="298"/>
                </a:cubicBezTo>
                <a:lnTo>
                  <a:pt x="353" y="141"/>
                </a:lnTo>
                <a:cubicBezTo>
                  <a:pt x="354" y="136"/>
                  <a:pt x="353" y="131"/>
                  <a:pt x="349" y="128"/>
                </a:cubicBezTo>
                <a:close/>
                <a:moveTo>
                  <a:pt x="156" y="320"/>
                </a:moveTo>
                <a:lnTo>
                  <a:pt x="193" y="193"/>
                </a:lnTo>
                <a:lnTo>
                  <a:pt x="284" y="284"/>
                </a:lnTo>
                <a:lnTo>
                  <a:pt x="156" y="3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ru-RU" sz="2400" dirty="0"/>
          </a:p>
        </p:txBody>
      </p:sp>
      <p:sp>
        <p:nvSpPr>
          <p:cNvPr id="418" name="Прямоугольник 417"/>
          <p:cNvSpPr/>
          <p:nvPr/>
        </p:nvSpPr>
        <p:spPr>
          <a:xfrm>
            <a:off x="6099530" y="3550499"/>
            <a:ext cx="6088287" cy="609600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419" name="Скругленный прямоугольник 418"/>
          <p:cNvSpPr/>
          <p:nvPr/>
        </p:nvSpPr>
        <p:spPr>
          <a:xfrm>
            <a:off x="6232499" y="3671896"/>
            <a:ext cx="5959501" cy="384000"/>
          </a:xfrm>
          <a:prstGeom prst="roundRect">
            <a:avLst>
              <a:gd name="adj" fmla="val 0"/>
            </a:avLst>
          </a:prstGeom>
          <a:solidFill>
            <a:srgbClr val="4E988F"/>
          </a:solidFill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32000" tIns="67200" rIns="144000" bIns="96000" rtlCol="0" anchor="t" anchorCtr="0">
            <a:noAutofit/>
          </a:bodyPr>
          <a:lstStyle/>
          <a:p>
            <a:r>
              <a:rPr lang="ru-RU" sz="1600" b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СТРАТЕГИЯ</a:t>
            </a:r>
          </a:p>
        </p:txBody>
      </p:sp>
      <p:sp>
        <p:nvSpPr>
          <p:cNvPr id="420" name="Freeform 101"/>
          <p:cNvSpPr>
            <a:spLocks noEditPoints="1"/>
          </p:cNvSpPr>
          <p:nvPr/>
        </p:nvSpPr>
        <p:spPr bwMode="auto">
          <a:xfrm>
            <a:off x="6372772" y="3763563"/>
            <a:ext cx="192000" cy="192000"/>
          </a:xfrm>
          <a:custGeom>
            <a:avLst/>
            <a:gdLst>
              <a:gd name="T0" fmla="*/ 239 w 477"/>
              <a:gd name="T1" fmla="*/ 53 h 477"/>
              <a:gd name="T2" fmla="*/ 424 w 477"/>
              <a:gd name="T3" fmla="*/ 238 h 477"/>
              <a:gd name="T4" fmla="*/ 239 w 477"/>
              <a:gd name="T5" fmla="*/ 424 h 477"/>
              <a:gd name="T6" fmla="*/ 53 w 477"/>
              <a:gd name="T7" fmla="*/ 238 h 477"/>
              <a:gd name="T8" fmla="*/ 239 w 477"/>
              <a:gd name="T9" fmla="*/ 53 h 477"/>
              <a:gd name="T10" fmla="*/ 239 w 477"/>
              <a:gd name="T11" fmla="*/ 0 h 477"/>
              <a:gd name="T12" fmla="*/ 0 w 477"/>
              <a:gd name="T13" fmla="*/ 238 h 477"/>
              <a:gd name="T14" fmla="*/ 239 w 477"/>
              <a:gd name="T15" fmla="*/ 477 h 477"/>
              <a:gd name="T16" fmla="*/ 477 w 477"/>
              <a:gd name="T17" fmla="*/ 238 h 477"/>
              <a:gd name="T18" fmla="*/ 239 w 477"/>
              <a:gd name="T19" fmla="*/ 0 h 477"/>
              <a:gd name="T20" fmla="*/ 349 w 477"/>
              <a:gd name="T21" fmla="*/ 128 h 477"/>
              <a:gd name="T22" fmla="*/ 336 w 477"/>
              <a:gd name="T23" fmla="*/ 124 h 477"/>
              <a:gd name="T24" fmla="*/ 179 w 477"/>
              <a:gd name="T25" fmla="*/ 170 h 477"/>
              <a:gd name="T26" fmla="*/ 170 w 477"/>
              <a:gd name="T27" fmla="*/ 179 h 477"/>
              <a:gd name="T28" fmla="*/ 125 w 477"/>
              <a:gd name="T29" fmla="*/ 336 h 477"/>
              <a:gd name="T30" fmla="*/ 128 w 477"/>
              <a:gd name="T31" fmla="*/ 349 h 477"/>
              <a:gd name="T32" fmla="*/ 137 w 477"/>
              <a:gd name="T33" fmla="*/ 353 h 477"/>
              <a:gd name="T34" fmla="*/ 141 w 477"/>
              <a:gd name="T35" fmla="*/ 352 h 477"/>
              <a:gd name="T36" fmla="*/ 298 w 477"/>
              <a:gd name="T37" fmla="*/ 307 h 477"/>
              <a:gd name="T38" fmla="*/ 307 w 477"/>
              <a:gd name="T39" fmla="*/ 298 h 477"/>
              <a:gd name="T40" fmla="*/ 353 w 477"/>
              <a:gd name="T41" fmla="*/ 141 h 477"/>
              <a:gd name="T42" fmla="*/ 349 w 477"/>
              <a:gd name="T43" fmla="*/ 128 h 477"/>
              <a:gd name="T44" fmla="*/ 156 w 477"/>
              <a:gd name="T45" fmla="*/ 320 h 477"/>
              <a:gd name="T46" fmla="*/ 193 w 477"/>
              <a:gd name="T47" fmla="*/ 193 h 477"/>
              <a:gd name="T48" fmla="*/ 284 w 477"/>
              <a:gd name="T49" fmla="*/ 284 h 477"/>
              <a:gd name="T50" fmla="*/ 156 w 477"/>
              <a:gd name="T51" fmla="*/ 320 h 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77" h="477">
                <a:moveTo>
                  <a:pt x="239" y="53"/>
                </a:moveTo>
                <a:cubicBezTo>
                  <a:pt x="341" y="53"/>
                  <a:pt x="424" y="136"/>
                  <a:pt x="424" y="238"/>
                </a:cubicBezTo>
                <a:cubicBezTo>
                  <a:pt x="424" y="341"/>
                  <a:pt x="341" y="424"/>
                  <a:pt x="239" y="424"/>
                </a:cubicBezTo>
                <a:cubicBezTo>
                  <a:pt x="136" y="424"/>
                  <a:pt x="53" y="341"/>
                  <a:pt x="53" y="238"/>
                </a:cubicBezTo>
                <a:cubicBezTo>
                  <a:pt x="53" y="136"/>
                  <a:pt x="136" y="53"/>
                  <a:pt x="239" y="53"/>
                </a:cubicBezTo>
                <a:moveTo>
                  <a:pt x="239" y="0"/>
                </a:moveTo>
                <a:cubicBezTo>
                  <a:pt x="107" y="0"/>
                  <a:pt x="0" y="107"/>
                  <a:pt x="0" y="238"/>
                </a:cubicBezTo>
                <a:cubicBezTo>
                  <a:pt x="0" y="370"/>
                  <a:pt x="107" y="477"/>
                  <a:pt x="239" y="477"/>
                </a:cubicBezTo>
                <a:cubicBezTo>
                  <a:pt x="370" y="477"/>
                  <a:pt x="477" y="370"/>
                  <a:pt x="477" y="238"/>
                </a:cubicBezTo>
                <a:cubicBezTo>
                  <a:pt x="477" y="107"/>
                  <a:pt x="370" y="0"/>
                  <a:pt x="239" y="0"/>
                </a:cubicBezTo>
                <a:close/>
                <a:moveTo>
                  <a:pt x="349" y="128"/>
                </a:moveTo>
                <a:cubicBezTo>
                  <a:pt x="346" y="124"/>
                  <a:pt x="341" y="123"/>
                  <a:pt x="336" y="124"/>
                </a:cubicBezTo>
                <a:lnTo>
                  <a:pt x="179" y="170"/>
                </a:lnTo>
                <a:cubicBezTo>
                  <a:pt x="174" y="171"/>
                  <a:pt x="171" y="174"/>
                  <a:pt x="170" y="179"/>
                </a:cubicBezTo>
                <a:lnTo>
                  <a:pt x="125" y="336"/>
                </a:lnTo>
                <a:cubicBezTo>
                  <a:pt x="123" y="341"/>
                  <a:pt x="124" y="346"/>
                  <a:pt x="128" y="349"/>
                </a:cubicBezTo>
                <a:cubicBezTo>
                  <a:pt x="130" y="352"/>
                  <a:pt x="134" y="353"/>
                  <a:pt x="137" y="353"/>
                </a:cubicBezTo>
                <a:lnTo>
                  <a:pt x="141" y="352"/>
                </a:lnTo>
                <a:lnTo>
                  <a:pt x="298" y="307"/>
                </a:lnTo>
                <a:cubicBezTo>
                  <a:pt x="303" y="306"/>
                  <a:pt x="306" y="303"/>
                  <a:pt x="307" y="298"/>
                </a:cubicBezTo>
                <a:lnTo>
                  <a:pt x="353" y="141"/>
                </a:lnTo>
                <a:cubicBezTo>
                  <a:pt x="354" y="136"/>
                  <a:pt x="353" y="131"/>
                  <a:pt x="349" y="128"/>
                </a:cubicBezTo>
                <a:close/>
                <a:moveTo>
                  <a:pt x="156" y="320"/>
                </a:moveTo>
                <a:lnTo>
                  <a:pt x="193" y="193"/>
                </a:lnTo>
                <a:lnTo>
                  <a:pt x="284" y="284"/>
                </a:lnTo>
                <a:lnTo>
                  <a:pt x="156" y="3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ru-RU" sz="2400" dirty="0"/>
          </a:p>
        </p:txBody>
      </p:sp>
      <p:sp>
        <p:nvSpPr>
          <p:cNvPr id="423" name="Прямоугольник 422"/>
          <p:cNvSpPr/>
          <p:nvPr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424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  <p:grpSp>
        <p:nvGrpSpPr>
          <p:cNvPr id="34" name="Группа 33"/>
          <p:cNvGrpSpPr/>
          <p:nvPr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36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pic>
        <p:nvPicPr>
          <p:cNvPr id="54" name="Рисунок 5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774" y="574889"/>
            <a:ext cx="2167158" cy="677695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371E1A22-7F8F-9142-8505-0A59F41D8BA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521" y="645996"/>
            <a:ext cx="1780771" cy="5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0592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Благодари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Рисунок 5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3" y="0"/>
            <a:ext cx="12192002" cy="6858000"/>
          </a:xfrm>
          <a:prstGeom prst="rect">
            <a:avLst/>
          </a:prstGeom>
        </p:spPr>
      </p:pic>
      <p:sp>
        <p:nvSpPr>
          <p:cNvPr id="443" name="Прямоугольник 442"/>
          <p:cNvSpPr/>
          <p:nvPr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71" name="Прямоугольник 70"/>
          <p:cNvSpPr/>
          <p:nvPr userDrawn="1"/>
        </p:nvSpPr>
        <p:spPr>
          <a:xfrm>
            <a:off x="3363340" y="3561650"/>
            <a:ext cx="8817087" cy="609600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72" name="Скругленный прямоугольник 71"/>
          <p:cNvSpPr/>
          <p:nvPr userDrawn="1"/>
        </p:nvSpPr>
        <p:spPr>
          <a:xfrm>
            <a:off x="3487272" y="3674501"/>
            <a:ext cx="8704729" cy="384000"/>
          </a:xfrm>
          <a:prstGeom prst="roundRect">
            <a:avLst>
              <a:gd name="adj" fmla="val 0"/>
            </a:avLst>
          </a:prstGeom>
          <a:solidFill>
            <a:srgbClr val="7F7F7F"/>
          </a:solidFill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36000" tIns="76800" rIns="144000" bIns="96000" rtlCol="0" anchor="t" anchorCtr="0">
            <a:noAutofit/>
          </a:bodyPr>
          <a:lstStyle/>
          <a:p>
            <a:endParaRPr lang="ru-RU" sz="1200" b="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1" name="Группа 30"/>
          <p:cNvGrpSpPr/>
          <p:nvPr userDrawn="1"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33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51" name="Прямоугольник 50"/>
          <p:cNvSpPr/>
          <p:nvPr userDrawn="1"/>
        </p:nvSpPr>
        <p:spPr>
          <a:xfrm>
            <a:off x="578511" y="2986644"/>
            <a:ext cx="34892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b="1" dirty="0"/>
              <a:t>Благодарим за внимание!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2E69BD12-309F-8148-891F-D8E1464FA55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1"/>
          <a:stretch/>
        </p:blipFill>
        <p:spPr>
          <a:xfrm>
            <a:off x="2227070" y="421874"/>
            <a:ext cx="2316985" cy="999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3918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Прямоугольник 36"/>
          <p:cNvSpPr/>
          <p:nvPr userDrawn="1"/>
        </p:nvSpPr>
        <p:spPr>
          <a:xfrm>
            <a:off x="0" y="483479"/>
            <a:ext cx="12192000" cy="43933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47" name="Прямая соединительная линия 46"/>
          <p:cNvCxnSpPr/>
          <p:nvPr userDrawn="1"/>
        </p:nvCxnSpPr>
        <p:spPr>
          <a:xfrm>
            <a:off x="2759" y="922815"/>
            <a:ext cx="12192000" cy="0"/>
          </a:xfrm>
          <a:prstGeom prst="line">
            <a:avLst/>
          </a:prstGeom>
          <a:ln>
            <a:solidFill>
              <a:srgbClr val="E6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Прямоугольник 48"/>
          <p:cNvSpPr/>
          <p:nvPr userDrawn="1"/>
        </p:nvSpPr>
        <p:spPr>
          <a:xfrm>
            <a:off x="11577837" y="6669087"/>
            <a:ext cx="614162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50" name="Slide Number Placeholder 5"/>
          <p:cNvSpPr txBox="1">
            <a:spLocks/>
          </p:cNvSpPr>
          <p:nvPr userDrawn="1"/>
        </p:nvSpPr>
        <p:spPr>
          <a:xfrm>
            <a:off x="11664860" y="6691400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6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64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cxnSp>
        <p:nvCxnSpPr>
          <p:cNvPr id="52" name="Прямая соединительная линия 51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Прямоугольник 52"/>
          <p:cNvSpPr/>
          <p:nvPr userDrawn="1"/>
        </p:nvSpPr>
        <p:spPr>
          <a:xfrm>
            <a:off x="4" y="6669090"/>
            <a:ext cx="11588969" cy="18891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54" name="Прямоугольник 53"/>
          <p:cNvSpPr/>
          <p:nvPr userDrawn="1"/>
        </p:nvSpPr>
        <p:spPr>
          <a:xfrm>
            <a:off x="11577837" y="6669087"/>
            <a:ext cx="614162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55" name="Slide Number Placeholder 5"/>
          <p:cNvSpPr txBox="1">
            <a:spLocks/>
          </p:cNvSpPr>
          <p:nvPr userDrawn="1"/>
        </p:nvSpPr>
        <p:spPr>
          <a:xfrm>
            <a:off x="11664860" y="6691400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6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007382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64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007382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56" name="Прямоугольник 55"/>
          <p:cNvSpPr/>
          <p:nvPr userDrawn="1"/>
        </p:nvSpPr>
        <p:spPr>
          <a:xfrm>
            <a:off x="11575077" y="6669090"/>
            <a:ext cx="139086" cy="188913"/>
          </a:xfrm>
          <a:prstGeom prst="rect">
            <a:avLst/>
          </a:prstGeom>
          <a:solidFill>
            <a:srgbClr val="007382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2" name="Прямоугольник 1"/>
          <p:cNvSpPr/>
          <p:nvPr userDrawn="1"/>
        </p:nvSpPr>
        <p:spPr>
          <a:xfrm>
            <a:off x="-1362" y="6668842"/>
            <a:ext cx="479200" cy="189158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45721" rIns="91440" bIns="4572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001" dirty="0">
              <a:solidFill>
                <a:schemeClr val="accent5"/>
              </a:solidFill>
            </a:endParaRPr>
          </a:p>
        </p:txBody>
      </p:sp>
      <p:cxnSp>
        <p:nvCxnSpPr>
          <p:cNvPr id="57" name="Прямая соединительная линия 56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0073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5516" y="512026"/>
            <a:ext cx="12192002" cy="430691"/>
          </a:xfrm>
          <a:prstGeom prst="rect">
            <a:avLst/>
          </a:prstGeom>
          <a:solidFill>
            <a:srgbClr val="FFFFFF"/>
          </a:solidFill>
        </p:spPr>
        <p:txBody>
          <a:bodyPr wrap="square" lIns="468000" tIns="54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chemeClr val="accent6">
                    <a:lumMod val="50000"/>
                  </a:schemeClr>
                </a:solidFill>
                <a:latin typeface="+mj-lt"/>
                <a:cs typeface="Arial" panose="020B0604020202020204" pitchFamily="34" charset="0"/>
              </a:defRPr>
            </a:lvl1pPr>
            <a:lvl2pPr marL="609582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64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45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27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cxnSp>
        <p:nvCxnSpPr>
          <p:cNvPr id="24" name="Прямая соединительная линия 23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582262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00">
          <p15:clr>
            <a:srgbClr val="FBAE40"/>
          </p15:clr>
        </p15:guide>
        <p15:guide id="2" orient="horz" pos="709">
          <p15:clr>
            <a:srgbClr val="FBAE40"/>
          </p15:clr>
        </p15:guide>
        <p15:guide id="3" pos="738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3951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88" r:id="rId2"/>
    <p:sldLayoutId id="2147483902" r:id="rId3"/>
    <p:sldLayoutId id="2147483903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hyperlink" Target="https://app.powerbi.com/groups/me/reports/1854a7fa-f0bd-4d4f-a098-3b996995b146/ReportSectionf6b0e7b43352ab6db922?pbi_source=PowerPoint" TargetMode="Externa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png"/><Relationship Id="rId5" Type="http://schemas.openxmlformats.org/officeDocument/2006/relationships/image" Target="../media/image27.emf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hyperlink" Target="https://app.powerbi.com/groups/me/reports/1854a7fa-f0bd-4d4f-a098-3b996995b146/ReportSection99088ef8e5b949e0924c?pbi_source=PowerPoint" TargetMode="Externa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581890" y="2973741"/>
            <a:ext cx="11422875" cy="480000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Проекция жизненного пространства </a:t>
            </a:r>
            <a:r>
              <a:rPr lang="ru-RU" dirty="0" smtClean="0">
                <a:solidFill>
                  <a:schemeClr val="tx1"/>
                </a:solidFill>
              </a:rPr>
              <a:t>«</a:t>
            </a:r>
            <a:r>
              <a:rPr lang="ru-RU" dirty="0" smtClean="0"/>
              <a:t>КОМФОРТНАЯ СРЕДА»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920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Благоустройство жилых территорий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016" y="1041532"/>
            <a:ext cx="5257544" cy="270179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451" y="1041531"/>
            <a:ext cx="5257544" cy="270179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875" y="3841882"/>
            <a:ext cx="5331685" cy="2739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430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5424" y="1376856"/>
            <a:ext cx="10654222" cy="388654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485352" y="3773564"/>
            <a:ext cx="3259608" cy="9813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ru-RU" sz="1000" dirty="0" smtClean="0">
                <a:solidFill>
                  <a:srgbClr val="000000"/>
                </a:solidFill>
              </a:rPr>
              <a:t>Респонденты отметили плохое состояние объектов, способствующих социализации (публичные пространства, места для выгула собак, оборудование для маломобильных граждан).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17695" y="369574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b="1" dirty="0" smtClean="0">
                <a:solidFill>
                  <a:srgbClr val="FF0000"/>
                </a:solidFill>
              </a:rPr>
              <a:t>91%</a:t>
            </a:r>
            <a:endParaRPr lang="ru-RU" sz="1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80159" y="174502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b="1" dirty="0" smtClean="0">
                <a:solidFill>
                  <a:srgbClr val="FF0000"/>
                </a:solidFill>
              </a:rPr>
              <a:t>63%</a:t>
            </a:r>
            <a:endParaRPr lang="ru-RU" sz="1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0159" y="369574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b="1" dirty="0" smtClean="0">
                <a:solidFill>
                  <a:srgbClr val="FF0000"/>
                </a:solidFill>
              </a:rPr>
              <a:t>83%</a:t>
            </a:r>
            <a:endParaRPr lang="ru-RU" sz="1800" b="1" dirty="0">
              <a:solidFill>
                <a:srgbClr val="FF0000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Опрос населения: качество и комфортность городской </a:t>
            </a:r>
            <a:r>
              <a:rPr lang="ru-RU" dirty="0" smtClean="0"/>
              <a:t>среды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227093" y="1045029"/>
            <a:ext cx="6955571" cy="2491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</a:pPr>
            <a:r>
              <a:rPr lang="ru-RU" sz="1000" dirty="0">
                <a:solidFill>
                  <a:srgbClr val="498DB2"/>
                </a:solidFill>
              </a:rPr>
              <a:t>Респонденты – представители населения Камчатского </a:t>
            </a:r>
            <a:r>
              <a:rPr lang="ru-RU" sz="1000" dirty="0" smtClean="0">
                <a:solidFill>
                  <a:srgbClr val="498DB2"/>
                </a:solidFill>
              </a:rPr>
              <a:t>края (1 – худшая оценка, 4 – лучшая оценка)</a:t>
            </a:r>
            <a:endParaRPr lang="ru-RU" sz="1000" dirty="0">
              <a:solidFill>
                <a:srgbClr val="498D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0072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" y="5619750"/>
            <a:ext cx="12085608" cy="8667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6000" tIns="36000" rIns="36000" bIns="36000" rtlCol="0" anchor="t">
            <a:noAutofit/>
          </a:bodyPr>
          <a:lstStyle/>
          <a:p>
            <a:r>
              <a:rPr lang="ru-RU" sz="1100" dirty="0" smtClean="0">
                <a:solidFill>
                  <a:schemeClr val="accent5"/>
                </a:solidFill>
              </a:rPr>
              <a:t>Статистические показатели говорят о значимой и неснижаемой потребности в общественном транспорте: пассажирооборот автобусов общего пользования в Камчатском крае выше, чем в </a:t>
            </a:r>
            <a:r>
              <a:rPr lang="ru-RU" sz="1100" dirty="0" err="1" smtClean="0">
                <a:solidFill>
                  <a:schemeClr val="accent5"/>
                </a:solidFill>
              </a:rPr>
              <a:t>ДвФО</a:t>
            </a:r>
            <a:r>
              <a:rPr lang="ru-RU" sz="1100" dirty="0" smtClean="0">
                <a:solidFill>
                  <a:schemeClr val="accent5"/>
                </a:solidFill>
              </a:rPr>
              <a:t> и по РФ в целом и значение данного показателя за последние годы имеет лишь незначительный тренд на снижение.</a:t>
            </a:r>
          </a:p>
          <a:p>
            <a:r>
              <a:rPr lang="ru-RU" sz="1100" dirty="0" smtClean="0">
                <a:solidFill>
                  <a:schemeClr val="accent5"/>
                </a:solidFill>
              </a:rPr>
              <a:t>На фоне существующей потребности в общественном транспорте показатели, характеризующие необходимую инфраструктуру (дороги), показывают неудовлетворительные значения – плотность автомобильных дорог общего пользования с твердым покрытием ниже, чем в среднем по </a:t>
            </a:r>
            <a:r>
              <a:rPr lang="ru-RU" sz="1100" dirty="0" err="1" smtClean="0">
                <a:solidFill>
                  <a:schemeClr val="accent5"/>
                </a:solidFill>
              </a:rPr>
              <a:t>ДвФО</a:t>
            </a:r>
            <a:r>
              <a:rPr lang="ru-RU" sz="1100" dirty="0" smtClean="0">
                <a:solidFill>
                  <a:schemeClr val="accent5"/>
                </a:solidFill>
              </a:rPr>
              <a:t> (и намного ниже, чем в среднем по РФ). По результатам опроса населения в конце 2020г. отмечалось </a:t>
            </a:r>
            <a:r>
              <a:rPr lang="ru-RU" sz="1100" dirty="0">
                <a:solidFill>
                  <a:schemeClr val="accent5"/>
                </a:solidFill>
              </a:rPr>
              <a:t>худшее состояние физической инфраструктуры и объектов (дороги, остановки, автотранспорт)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80" y="3096883"/>
            <a:ext cx="3874245" cy="242965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80" y="993609"/>
            <a:ext cx="4971374" cy="210327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24090" y="993609"/>
            <a:ext cx="4157933" cy="210327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22550" y="3282906"/>
            <a:ext cx="4157933" cy="2243635"/>
          </a:xfrm>
          <a:prstGeom prst="rect">
            <a:avLst/>
          </a:prstGeom>
        </p:spPr>
      </p:pic>
      <p:sp>
        <p:nvSpPr>
          <p:cNvPr id="8" name="Текст 7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Наличие всех необходимых сервисов в доступной дистанции. Обеспечение </a:t>
            </a:r>
            <a:r>
              <a:rPr lang="ru-RU" dirty="0" smtClean="0"/>
              <a:t>мобильности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80483" y="3112636"/>
            <a:ext cx="3905126" cy="2398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822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">
            <a:hlinkClick r:id="rId2"/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930" b="32071"/>
          <a:stretch/>
        </p:blipFill>
        <p:spPr>
          <a:xfrm>
            <a:off x="220716" y="1328285"/>
            <a:ext cx="11884197" cy="433933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037675" y="4073494"/>
            <a:ext cx="4559939" cy="1066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ru-RU" sz="1000" dirty="0" smtClean="0">
                <a:solidFill>
                  <a:srgbClr val="000000"/>
                </a:solidFill>
              </a:rPr>
              <a:t>В сфере транспортного обслуживания отмечается худшее состояние физической инфраструктуры и объектов (дороги, остановки, автотранспорт). При этом большинство респондентов считают, что транспортное обслуживание находится на среднем уровне.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46015" y="174502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b="1" dirty="0" smtClean="0">
                <a:solidFill>
                  <a:srgbClr val="FF0000"/>
                </a:solidFill>
              </a:rPr>
              <a:t>62%</a:t>
            </a:r>
            <a:endParaRPr lang="ru-RU" sz="1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80159" y="174502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b="1" dirty="0" smtClean="0">
                <a:solidFill>
                  <a:srgbClr val="FF0000"/>
                </a:solidFill>
              </a:rPr>
              <a:t>58%</a:t>
            </a:r>
            <a:endParaRPr lang="ru-RU" sz="1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46015" y="388882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b="1" dirty="0" smtClean="0">
                <a:solidFill>
                  <a:srgbClr val="FF0000"/>
                </a:solidFill>
              </a:rPr>
              <a:t>54%</a:t>
            </a:r>
            <a:endParaRPr lang="ru-RU" sz="1800" b="1" dirty="0">
              <a:solidFill>
                <a:srgbClr val="FF0000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Опрос населения: уровень транспортного </a:t>
            </a:r>
            <a:r>
              <a:rPr lang="ru-RU" dirty="0" smtClean="0"/>
              <a:t>обслуживания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227093" y="942717"/>
            <a:ext cx="6955571" cy="351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</a:pPr>
            <a:r>
              <a:rPr lang="ru-RU" sz="1000" dirty="0">
                <a:solidFill>
                  <a:srgbClr val="498DB2"/>
                </a:solidFill>
              </a:rPr>
              <a:t>Респонденты – представители населения Камчатского </a:t>
            </a:r>
            <a:r>
              <a:rPr lang="ru-RU" sz="1000" dirty="0" smtClean="0">
                <a:solidFill>
                  <a:srgbClr val="498DB2"/>
                </a:solidFill>
              </a:rPr>
              <a:t>края (1 – худшая оценка, 4 – лучшая оценка)</a:t>
            </a:r>
            <a:endParaRPr lang="ru-RU" sz="1000" dirty="0">
              <a:solidFill>
                <a:srgbClr val="498D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05800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r="41991" b="12973"/>
          <a:stretch/>
        </p:blipFill>
        <p:spPr>
          <a:xfrm>
            <a:off x="88392" y="1209110"/>
            <a:ext cx="6340672" cy="542943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123176" y="3502152"/>
            <a:ext cx="4599501" cy="25328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ru-RU" sz="900" dirty="0" smtClean="0">
                <a:solidFill>
                  <a:srgbClr val="000000"/>
                </a:solidFill>
              </a:rPr>
              <a:t>Наиболее негативно ситуацию с достаточностью транспортной инфраструктуры оценивают компании: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900" dirty="0" smtClean="0">
                <a:solidFill>
                  <a:srgbClr val="000000"/>
                </a:solidFill>
              </a:rPr>
              <a:t>Крупного бизнеса – 88,9% негативных оценок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900" dirty="0" smtClean="0">
                <a:solidFill>
                  <a:srgbClr val="000000"/>
                </a:solidFill>
              </a:rPr>
              <a:t>ЖКХ – 87,5%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900" dirty="0" smtClean="0">
                <a:solidFill>
                  <a:srgbClr val="000000"/>
                </a:solidFill>
              </a:rPr>
              <a:t>Торговли – 80,8%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900" dirty="0">
              <a:solidFill>
                <a:srgbClr val="000000"/>
              </a:solidFill>
            </a:endParaRPr>
          </a:p>
          <a:p>
            <a:r>
              <a:rPr lang="ru-RU" sz="900" dirty="0" smtClean="0">
                <a:solidFill>
                  <a:srgbClr val="000000"/>
                </a:solidFill>
              </a:rPr>
              <a:t>Качество автодорог вызывает наибольшее нарекание у компаний: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900" dirty="0" smtClean="0">
                <a:solidFill>
                  <a:srgbClr val="000000"/>
                </a:solidFill>
              </a:rPr>
              <a:t>Малого бизнеса – 75,4%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900" dirty="0" smtClean="0">
                <a:solidFill>
                  <a:srgbClr val="000000"/>
                </a:solidFill>
              </a:rPr>
              <a:t>Торговли – 84,6%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900" dirty="0" smtClean="0">
                <a:solidFill>
                  <a:srgbClr val="000000"/>
                </a:solidFill>
              </a:rPr>
              <a:t>Туристической индустрии – 83,3%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900" dirty="0" smtClean="0">
                <a:solidFill>
                  <a:srgbClr val="000000"/>
                </a:solidFill>
              </a:rPr>
              <a:t>ЖКХ – 75,0%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900" dirty="0">
                <a:solidFill>
                  <a:srgbClr val="000000"/>
                </a:solidFill>
              </a:rPr>
              <a:t>Рыбная отрасль – 75,0</a:t>
            </a:r>
            <a:r>
              <a:rPr lang="ru-RU" sz="900" dirty="0" smtClean="0">
                <a:solidFill>
                  <a:srgbClr val="000000"/>
                </a:solidFill>
              </a:rPr>
              <a:t>%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900" dirty="0">
              <a:solidFill>
                <a:srgbClr val="000000"/>
              </a:solidFill>
            </a:endParaRPr>
          </a:p>
          <a:p>
            <a:r>
              <a:rPr lang="ru-RU" sz="900" dirty="0" smtClean="0">
                <a:solidFill>
                  <a:srgbClr val="000000"/>
                </a:solidFill>
              </a:rPr>
              <a:t>Качество и доступность морского сообщения наиболее беспокоит компании: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900" dirty="0" smtClean="0">
                <a:solidFill>
                  <a:srgbClr val="000000"/>
                </a:solidFill>
              </a:rPr>
              <a:t>Вне зависимости от их размеров – от 60% до 65%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900" dirty="0" smtClean="0">
                <a:solidFill>
                  <a:srgbClr val="000000"/>
                </a:solidFill>
              </a:rPr>
              <a:t>Туристической индустрии – 91,7%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900" dirty="0" smtClean="0">
                <a:solidFill>
                  <a:srgbClr val="000000"/>
                </a:solidFill>
              </a:rPr>
              <a:t>Горнодобывающей промышленности – 80,0%</a:t>
            </a:r>
            <a:endParaRPr lang="ru-RU" sz="900" dirty="0">
              <a:solidFill>
                <a:srgbClr val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8840" y="1380744"/>
            <a:ext cx="685800" cy="3749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67,3%*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123176" y="6272784"/>
            <a:ext cx="4599502" cy="292388"/>
          </a:xfrm>
          <a:prstGeom prst="rect">
            <a:avLst/>
          </a:prstGeom>
          <a:noFill/>
        </p:spPr>
        <p:txBody>
          <a:bodyPr wrap="square" tIns="0" rtlCol="0">
            <a:spAutoFit/>
          </a:bodyPr>
          <a:lstStyle/>
          <a:p>
            <a:r>
              <a:rPr lang="ru-RU" sz="800" i="1" dirty="0" smtClean="0"/>
              <a:t>* Здесь и далее - во вставке представлены наиболее значимые расхождения в ответах отдельных социально-демографических групп</a:t>
            </a:r>
            <a:endParaRPr lang="ru-RU" sz="800" i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017776" y="4343400"/>
            <a:ext cx="685800" cy="3749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69,8%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396647" y="4343400"/>
            <a:ext cx="685800" cy="3749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63,8%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Опрос бизнеса: транспортная инфраструктура </a:t>
            </a:r>
            <a:r>
              <a:rPr lang="ru-RU" dirty="0" smtClean="0"/>
              <a:t>региона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227093" y="879335"/>
            <a:ext cx="6955571" cy="414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</a:pPr>
            <a:r>
              <a:rPr lang="ru-RU" sz="1000" dirty="0">
                <a:solidFill>
                  <a:srgbClr val="498DB2"/>
                </a:solidFill>
              </a:rPr>
              <a:t>Респонденты – представители </a:t>
            </a:r>
            <a:r>
              <a:rPr lang="ru-RU" sz="1000" dirty="0" smtClean="0">
                <a:solidFill>
                  <a:srgbClr val="498DB2"/>
                </a:solidFill>
              </a:rPr>
              <a:t>бизнеса</a:t>
            </a:r>
            <a:r>
              <a:rPr lang="ru-RU" sz="1000" dirty="0" smtClean="0">
                <a:solidFill>
                  <a:srgbClr val="498DB2"/>
                </a:solidFill>
              </a:rPr>
              <a:t> </a:t>
            </a:r>
            <a:r>
              <a:rPr lang="ru-RU" sz="1000" dirty="0">
                <a:solidFill>
                  <a:srgbClr val="498DB2"/>
                </a:solidFill>
              </a:rPr>
              <a:t>Камчатского </a:t>
            </a:r>
            <a:r>
              <a:rPr lang="ru-RU" sz="1000" dirty="0" smtClean="0">
                <a:solidFill>
                  <a:srgbClr val="498DB2"/>
                </a:solidFill>
              </a:rPr>
              <a:t>края (1 – худшая оценка, 4 – лучшая оценка)</a:t>
            </a:r>
            <a:endParaRPr lang="ru-RU" sz="1000" dirty="0">
              <a:solidFill>
                <a:srgbClr val="498D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520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97892" y="993609"/>
            <a:ext cx="7403450" cy="285449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6000" tIns="36000" rIns="36000" bIns="36000" rtlCol="0" anchor="t">
            <a:noAutofit/>
          </a:bodyPr>
          <a:lstStyle/>
          <a:p>
            <a:r>
              <a:rPr lang="ru-RU" sz="1100" dirty="0" smtClean="0">
                <a:solidFill>
                  <a:schemeClr val="accent5"/>
                </a:solidFill>
              </a:rPr>
              <a:t>Показатели Камчатского края по таким показателям, характеризующим социальную активность, как среднее число участников клубных формирований и число зрителей в театрах на 1 тыс. населения, ниже аналогичных показателей по </a:t>
            </a:r>
            <a:r>
              <a:rPr lang="ru-RU" sz="1100" dirty="0" err="1" smtClean="0">
                <a:solidFill>
                  <a:schemeClr val="accent5"/>
                </a:solidFill>
              </a:rPr>
              <a:t>ДвФО</a:t>
            </a:r>
            <a:r>
              <a:rPr lang="ru-RU" sz="1100" dirty="0" smtClean="0">
                <a:solidFill>
                  <a:schemeClr val="accent5"/>
                </a:solidFill>
              </a:rPr>
              <a:t> и РФ в целом. Хорошие показатели Камчатского края в сравнении с </a:t>
            </a:r>
            <a:r>
              <a:rPr lang="ru-RU" sz="1100" dirty="0" err="1" smtClean="0">
                <a:solidFill>
                  <a:schemeClr val="accent5"/>
                </a:solidFill>
              </a:rPr>
              <a:t>ДвФО</a:t>
            </a:r>
            <a:r>
              <a:rPr lang="ru-RU" sz="1100" dirty="0" smtClean="0">
                <a:solidFill>
                  <a:schemeClr val="accent5"/>
                </a:solidFill>
              </a:rPr>
              <a:t> и РФ по охвату библиотечным обслуживанием не являются достаточными для хороших оценок населением уровня возможностей для социальной активности. По итогам опроса населения в конце 2020г</a:t>
            </a:r>
            <a:r>
              <a:rPr lang="ru-RU" sz="1100" dirty="0">
                <a:solidFill>
                  <a:schemeClr val="accent5"/>
                </a:solidFill>
              </a:rPr>
              <a:t>. </a:t>
            </a:r>
            <a:r>
              <a:rPr lang="ru-RU" sz="1100" dirty="0" smtClean="0">
                <a:solidFill>
                  <a:schemeClr val="accent5"/>
                </a:solidFill>
              </a:rPr>
              <a:t>достаточность </a:t>
            </a:r>
            <a:r>
              <a:rPr lang="ru-RU" sz="1100" dirty="0">
                <a:solidFill>
                  <a:schemeClr val="accent5"/>
                </a:solidFill>
              </a:rPr>
              <a:t>культурно-массовых мероприятий на уровне ниже среднего оценивают 48% респондентов, при этом у респондентов с детьми этот показатель составляет 47%, у респондентов без детей – 53%.</a:t>
            </a:r>
          </a:p>
          <a:p>
            <a:endParaRPr lang="ru-RU" sz="1100" dirty="0">
              <a:solidFill>
                <a:schemeClr val="accent5"/>
              </a:solidFill>
            </a:endParaRPr>
          </a:p>
          <a:p>
            <a:endParaRPr lang="ru-RU" sz="1100" dirty="0">
              <a:solidFill>
                <a:schemeClr val="accent5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92" y="1104445"/>
            <a:ext cx="4414795" cy="24885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192" y="3848100"/>
            <a:ext cx="4414795" cy="260409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97892" y="3919136"/>
            <a:ext cx="4977231" cy="2533055"/>
          </a:xfrm>
          <a:prstGeom prst="rect">
            <a:avLst/>
          </a:prstGeom>
        </p:spPr>
      </p:pic>
      <p:sp>
        <p:nvSpPr>
          <p:cNvPr id="7" name="Текст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Возможности для проведения </a:t>
            </a:r>
            <a:r>
              <a:rPr lang="ru-RU" dirty="0" smtClean="0"/>
              <a:t>досуга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2135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871" y="1225105"/>
            <a:ext cx="12016257" cy="440779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544156" y="3749870"/>
            <a:ext cx="5448922" cy="15975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ru-RU" sz="1000" dirty="0" smtClean="0">
                <a:solidFill>
                  <a:srgbClr val="000000"/>
                </a:solidFill>
              </a:rPr>
              <a:t>Респонденты не выделили особых проблемных зон в сфере социальной активности. </a:t>
            </a:r>
          </a:p>
          <a:p>
            <a:endParaRPr lang="ru-RU" sz="1000" dirty="0">
              <a:solidFill>
                <a:srgbClr val="000000"/>
              </a:solidFill>
            </a:endParaRPr>
          </a:p>
          <a:p>
            <a:r>
              <a:rPr lang="ru-RU" sz="1000" dirty="0" smtClean="0">
                <a:solidFill>
                  <a:srgbClr val="000000"/>
                </a:solidFill>
              </a:rPr>
              <a:t>Неудовлетворенность развитием спортивных секций высказали 10% респондентов (поставили худшую оценку), при этом среди респондентов в возрасте до 25 лет эта доля составила 7%, в возрасте старше 65 лет – 9%.</a:t>
            </a:r>
          </a:p>
          <a:p>
            <a:endParaRPr lang="ru-RU" sz="1000" dirty="0" smtClean="0">
              <a:solidFill>
                <a:srgbClr val="000000"/>
              </a:solidFill>
            </a:endParaRPr>
          </a:p>
          <a:p>
            <a:r>
              <a:rPr lang="ru-RU" sz="1000" dirty="0" smtClean="0">
                <a:solidFill>
                  <a:srgbClr val="000000"/>
                </a:solidFill>
              </a:rPr>
              <a:t>Достаточность культурно-массовых мероприятий на уровне ниже среднего оценивают 48% респондентов, при этом у респондентов с детьми этот показатель составляет 47%, у респондентов без детей – 53%.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81705" y="374987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b="1" dirty="0" smtClean="0">
                <a:solidFill>
                  <a:srgbClr val="FF0000"/>
                </a:solidFill>
              </a:rPr>
              <a:t>48%</a:t>
            </a:r>
            <a:endParaRPr lang="ru-RU" sz="1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56495" y="1627037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b="1" dirty="0" smtClean="0">
                <a:solidFill>
                  <a:srgbClr val="FF0000"/>
                </a:solidFill>
              </a:rPr>
              <a:t>60%</a:t>
            </a:r>
            <a:endParaRPr lang="ru-RU" sz="1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06686" y="374987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b="1" dirty="0" smtClean="0">
                <a:solidFill>
                  <a:srgbClr val="FF0000"/>
                </a:solidFill>
              </a:rPr>
              <a:t>48%</a:t>
            </a:r>
            <a:endParaRPr lang="ru-RU" sz="1800" b="1" dirty="0">
              <a:solidFill>
                <a:srgbClr val="FF0000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Опрос населения: возможности для социальной </a:t>
            </a:r>
            <a:r>
              <a:rPr lang="ru-RU" dirty="0" smtClean="0"/>
              <a:t>активности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227093" y="942717"/>
            <a:ext cx="6955571" cy="351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</a:pPr>
            <a:r>
              <a:rPr lang="ru-RU" sz="1000" dirty="0">
                <a:solidFill>
                  <a:srgbClr val="498DB2"/>
                </a:solidFill>
              </a:rPr>
              <a:t>Респонденты – представители населения Камчатского </a:t>
            </a:r>
            <a:r>
              <a:rPr lang="ru-RU" sz="1000" dirty="0" smtClean="0">
                <a:solidFill>
                  <a:srgbClr val="498DB2"/>
                </a:solidFill>
              </a:rPr>
              <a:t>края (1 – худшая оценка, 4 – лучшая оценка)</a:t>
            </a:r>
            <a:endParaRPr lang="ru-RU" sz="1000" dirty="0">
              <a:solidFill>
                <a:srgbClr val="498D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47259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КОМФОРТНАЯ </a:t>
            </a:r>
            <a:r>
              <a:rPr lang="ru-RU" dirty="0" smtClean="0"/>
              <a:t>СРЕДА: </a:t>
            </a:r>
            <a:r>
              <a:rPr lang="ru-RU" dirty="0" err="1"/>
              <a:t>с</a:t>
            </a:r>
            <a:r>
              <a:rPr lang="ru-RU" dirty="0" err="1" smtClean="0"/>
              <a:t>тейкхолдер</a:t>
            </a:r>
            <a:r>
              <a:rPr lang="ru-RU" dirty="0" smtClean="0"/>
              <a:t> «</a:t>
            </a:r>
            <a:r>
              <a:rPr lang="ru-RU" dirty="0"/>
              <a:t>БИЗНЕС</a:t>
            </a:r>
            <a:r>
              <a:rPr lang="ru-RU" dirty="0" smtClean="0"/>
              <a:t>»</a:t>
            </a:r>
            <a:endParaRPr lang="ru-RU" dirty="0"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71433A94-264A-43F6-BA7D-B6CCFE27C1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1842992"/>
              </p:ext>
            </p:extLst>
          </p:nvPr>
        </p:nvGraphicFramePr>
        <p:xfrm>
          <a:off x="287515" y="1300932"/>
          <a:ext cx="11614245" cy="1580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235783">
                  <a:extLst>
                    <a:ext uri="{9D8B030D-6E8A-4147-A177-3AD203B41FA5}">
                      <a16:colId xmlns:a16="http://schemas.microsoft.com/office/drawing/2014/main" val="1190865364"/>
                    </a:ext>
                  </a:extLst>
                </a:gridCol>
                <a:gridCol w="7378462">
                  <a:extLst>
                    <a:ext uri="{9D8B030D-6E8A-4147-A177-3AD203B41FA5}">
                      <a16:colId xmlns:a16="http://schemas.microsoft.com/office/drawing/2014/main" val="1067164655"/>
                    </a:ext>
                  </a:extLst>
                </a:gridCol>
              </a:tblGrid>
              <a:tr h="392400"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Формулировка</a:t>
                      </a:r>
                      <a:r>
                        <a:rPr lang="ru-RU" sz="1000" b="1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з</a:t>
                      </a:r>
                      <a:r>
                        <a:rPr lang="ru-RU" sz="10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апроса </a:t>
                      </a:r>
                      <a:r>
                        <a:rPr lang="ru-RU" sz="1000" b="1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стейкхолдера</a:t>
                      </a:r>
                      <a:endParaRPr lang="ru-RU" sz="1000" b="1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99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lnSpc>
                          <a:spcPct val="12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Данные, на основе которых мы понимаем, что запрос удовлетворен или нет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9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131044"/>
                  </a:ext>
                </a:extLst>
              </a:tr>
              <a:tr h="1188000"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Создание дополнительных инструментов закрепления и привлечения качественного трудового капитала</a:t>
                      </a: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Обеспечение необходимого</a:t>
                      </a:r>
                      <a:r>
                        <a:rPr lang="ru-RU" sz="900" u="none" strike="noStrike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объема ввода жилой и социальной инфраструктуры, введенной в рамках совместных программ с работодателями</a:t>
                      </a:r>
                      <a:endParaRPr lang="ru-RU" sz="9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41668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3537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КОМФОРТНАЯ </a:t>
            </a:r>
            <a:r>
              <a:rPr lang="ru-RU" dirty="0" smtClean="0"/>
              <a:t>СРЕДА: </a:t>
            </a:r>
            <a:r>
              <a:rPr lang="ru-RU" dirty="0" err="1"/>
              <a:t>с</a:t>
            </a:r>
            <a:r>
              <a:rPr lang="ru-RU" dirty="0" err="1" smtClean="0"/>
              <a:t>тейкхолдер</a:t>
            </a:r>
            <a:r>
              <a:rPr lang="ru-RU" dirty="0" smtClean="0"/>
              <a:t> «БУДУЩИЕ </a:t>
            </a:r>
            <a:r>
              <a:rPr lang="ru-RU" dirty="0"/>
              <a:t>ПОКОЛЕНИЯ</a:t>
            </a:r>
            <a:r>
              <a:rPr lang="ru-RU" dirty="0" smtClean="0"/>
              <a:t>»</a:t>
            </a:r>
            <a:endParaRPr lang="ru-RU" dirty="0"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71433A94-264A-43F6-BA7D-B6CCFE27C1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8310064"/>
              </p:ext>
            </p:extLst>
          </p:nvPr>
        </p:nvGraphicFramePr>
        <p:xfrm>
          <a:off x="40944" y="1082570"/>
          <a:ext cx="11778018" cy="403934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295512">
                  <a:extLst>
                    <a:ext uri="{9D8B030D-6E8A-4147-A177-3AD203B41FA5}">
                      <a16:colId xmlns:a16="http://schemas.microsoft.com/office/drawing/2014/main" val="1190865364"/>
                    </a:ext>
                  </a:extLst>
                </a:gridCol>
                <a:gridCol w="7482506">
                  <a:extLst>
                    <a:ext uri="{9D8B030D-6E8A-4147-A177-3AD203B41FA5}">
                      <a16:colId xmlns:a16="http://schemas.microsoft.com/office/drawing/2014/main" val="1067164655"/>
                    </a:ext>
                  </a:extLst>
                </a:gridCol>
              </a:tblGrid>
              <a:tr h="392400"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Формулировка</a:t>
                      </a:r>
                      <a:r>
                        <a:rPr lang="ru-RU" sz="1000" b="1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з</a:t>
                      </a:r>
                      <a:r>
                        <a:rPr lang="ru-RU" sz="10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апроса </a:t>
                      </a:r>
                      <a:r>
                        <a:rPr lang="ru-RU" sz="1000" b="1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стейкхолдера</a:t>
                      </a:r>
                      <a:endParaRPr lang="ru-RU" sz="1000" b="1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99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lnSpc>
                          <a:spcPct val="12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Данные, на основе которых мы понимаем, что запрос удовлетворен или нет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9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131044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Сбалансированность развития территорий</a:t>
                      </a: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Разница в значениях метрик / гистограмма в разрезе территорий (отсутствие анклавов / территорий с высокой отрицательной динамикой).</a:t>
                      </a: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41668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Формирование единого облика населенных пунктов (дизайн-код)</a:t>
                      </a: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US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Улучшение социального самочувствия населения (опрос)</a:t>
                      </a: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69238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Связность территории</a:t>
                      </a: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Плотность автодорог</a:t>
                      </a: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628070"/>
                  </a:ext>
                </a:extLst>
              </a:tr>
              <a:tr h="1152000"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Управляемость мобильности</a:t>
                      </a: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Гистограмма по часам простоя (Средневзвешенное время простоя, число часов простоя с частотой от ХХ до ХХ)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 траффика со скоростью движения менее 40 км/ч внутри города в часы пик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 траффика со скоростью движения менее 80 км/ч в часы пик по автодорогам между населенными пунктами</a:t>
                      </a: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1996964"/>
                  </a:ext>
                </a:extLst>
              </a:tr>
              <a:tr h="1152000"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Управляемость безопасности</a:t>
                      </a: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Стабильность уровня по ДТП (внутри дня, месяца, года)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Динамика ДТП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 траффика со скоростью движения более 40 км/ч внутри города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 траффика со скоростью движения более 80 км/ч по автодорогам между населенными пунктами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Безопасность по ЧС</a:t>
                      </a: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30518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966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434642" y="993610"/>
            <a:ext cx="6666699" cy="25586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6000" tIns="36000" rIns="36000" bIns="36000" rtlCol="0" anchor="t">
            <a:noAutofit/>
          </a:bodyPr>
          <a:lstStyle/>
          <a:p>
            <a:r>
              <a:rPr lang="ru-RU" sz="1100" dirty="0" smtClean="0">
                <a:solidFill>
                  <a:schemeClr val="accent5"/>
                </a:solidFill>
              </a:rPr>
              <a:t>Показатели Камчатского края, описывающие безопасность на дорогах, показывают </a:t>
            </a:r>
            <a:r>
              <a:rPr lang="ru-RU" sz="1100" dirty="0" err="1" smtClean="0">
                <a:solidFill>
                  <a:schemeClr val="accent5"/>
                </a:solidFill>
              </a:rPr>
              <a:t>проблемность</a:t>
            </a:r>
            <a:r>
              <a:rPr lang="ru-RU" sz="1100" dirty="0" smtClean="0">
                <a:solidFill>
                  <a:schemeClr val="accent5"/>
                </a:solidFill>
              </a:rPr>
              <a:t> безопасности жизненного пространства в данной проекции: относительные показатели на 100 тыс. населения количества ДТП с пострадавшими и числа лиц, погибших в ДТП хотя и демонстрируют тренд на снижения, но остаются выше значений по </a:t>
            </a:r>
            <a:r>
              <a:rPr lang="ru-RU" sz="1100" dirty="0" err="1" smtClean="0">
                <a:solidFill>
                  <a:schemeClr val="accent5"/>
                </a:solidFill>
              </a:rPr>
              <a:t>ДвФО</a:t>
            </a:r>
            <a:r>
              <a:rPr lang="ru-RU" sz="1100" dirty="0" smtClean="0">
                <a:solidFill>
                  <a:schemeClr val="accent5"/>
                </a:solidFill>
              </a:rPr>
              <a:t> и по РФ в целом. </a:t>
            </a:r>
          </a:p>
          <a:p>
            <a:r>
              <a:rPr lang="ru-RU" sz="1100" dirty="0" smtClean="0">
                <a:solidFill>
                  <a:schemeClr val="accent5"/>
                </a:solidFill>
              </a:rPr>
              <a:t>В период с 2016г. По 2018г. </a:t>
            </a:r>
            <a:r>
              <a:rPr lang="ru-RU" sz="1100" dirty="0">
                <a:solidFill>
                  <a:schemeClr val="accent5"/>
                </a:solidFill>
              </a:rPr>
              <a:t>п</a:t>
            </a:r>
            <a:r>
              <a:rPr lang="ru-RU" sz="1100" dirty="0" smtClean="0">
                <a:solidFill>
                  <a:schemeClr val="accent5"/>
                </a:solidFill>
              </a:rPr>
              <a:t>оказатель по числу ДТП на 100 тыс. населения демонстрировал тренд на увеличение.</a:t>
            </a:r>
            <a:endParaRPr lang="ru-RU" sz="1100" dirty="0">
              <a:solidFill>
                <a:schemeClr val="accent5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061" y="993609"/>
            <a:ext cx="5027535" cy="25586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2476" y="3712183"/>
            <a:ext cx="3614108" cy="25586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1062" y="3712183"/>
            <a:ext cx="4431414" cy="2558656"/>
          </a:xfrm>
          <a:prstGeom prst="rect">
            <a:avLst/>
          </a:prstGeom>
        </p:spPr>
      </p:pic>
      <p:sp>
        <p:nvSpPr>
          <p:cNvPr id="6" name="Текст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Безопасность жизненного пространства. Управляемость </a:t>
            </a:r>
            <a:r>
              <a:rPr lang="ru-RU" dirty="0" smtClean="0"/>
              <a:t>безопасности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76584" y="3712183"/>
            <a:ext cx="3942199" cy="1998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701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Модель </a:t>
            </a:r>
            <a:r>
              <a:rPr lang="ru-RU" dirty="0" smtClean="0"/>
              <a:t>жизненного </a:t>
            </a:r>
            <a:r>
              <a:rPr lang="ru-RU" dirty="0"/>
              <a:t>пространства для стратегического управления Камчатского края </a:t>
            </a:r>
            <a:endParaRPr lang="en-US" dirty="0"/>
          </a:p>
        </p:txBody>
      </p:sp>
      <p:graphicFrame>
        <p:nvGraphicFramePr>
          <p:cNvPr id="9" name="Таблица 9">
            <a:extLst>
              <a:ext uri="{FF2B5EF4-FFF2-40B4-BE49-F238E27FC236}">
                <a16:creationId xmlns:a16="http://schemas.microsoft.com/office/drawing/2014/main" id="{FC11159A-A684-4920-810A-0F5CB0A4A13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40793" y="1680825"/>
          <a:ext cx="2912637" cy="3955311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912637">
                  <a:extLst>
                    <a:ext uri="{9D8B030D-6E8A-4147-A177-3AD203B41FA5}">
                      <a16:colId xmlns:a16="http://schemas.microsoft.com/office/drawing/2014/main" val="917334412"/>
                    </a:ext>
                  </a:extLst>
                </a:gridCol>
              </a:tblGrid>
              <a:tr h="1318437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accent1"/>
                          </a:solidFill>
                        </a:rPr>
                        <a:t>ЧЕЛОВЕК</a:t>
                      </a:r>
                      <a:endParaRPr lang="en-US" sz="1600" b="1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8816567"/>
                  </a:ext>
                </a:extLst>
              </a:tr>
              <a:tr h="1318437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accent1"/>
                          </a:solidFill>
                        </a:rPr>
                        <a:t>БИЗНЕС</a:t>
                      </a:r>
                      <a:endParaRPr lang="en-US" sz="1600" b="1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6039502"/>
                  </a:ext>
                </a:extLst>
              </a:tr>
              <a:tr h="1318437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accent1"/>
                          </a:solidFill>
                        </a:rPr>
                        <a:t>БУДУЩИЕ ПОКОЛЕНИЯ</a:t>
                      </a:r>
                      <a:endParaRPr lang="en-US" sz="1600" b="1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1050336"/>
                  </a:ext>
                </a:extLst>
              </a:tr>
            </a:tbl>
          </a:graphicData>
        </a:graphic>
      </p:graphicFrame>
      <p:grpSp>
        <p:nvGrpSpPr>
          <p:cNvPr id="12" name="Группа 11"/>
          <p:cNvGrpSpPr>
            <a:grpSpLocks noChangeAspect="1"/>
          </p:cNvGrpSpPr>
          <p:nvPr/>
        </p:nvGrpSpPr>
        <p:grpSpPr>
          <a:xfrm>
            <a:off x="4574066" y="1059756"/>
            <a:ext cx="5271701" cy="5508001"/>
            <a:chOff x="3387417" y="1218875"/>
            <a:chExt cx="4327404" cy="4521373"/>
          </a:xfrm>
        </p:grpSpPr>
        <p:sp>
          <p:nvSpPr>
            <p:cNvPr id="13" name="Шестиугольник 12">
              <a:extLst>
                <a:ext uri="{FF2B5EF4-FFF2-40B4-BE49-F238E27FC236}">
                  <a16:creationId xmlns:a16="http://schemas.microsoft.com/office/drawing/2014/main" id="{CD3AF90E-B6BA-4F45-94D5-4ACF06B40F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93498" y="1800879"/>
              <a:ext cx="3887907" cy="3371254"/>
            </a:xfrm>
            <a:prstGeom prst="hexagon">
              <a:avLst>
                <a:gd name="adj" fmla="val 28062"/>
                <a:gd name="vf" fmla="val 115470"/>
              </a:avLst>
            </a:prstGeom>
            <a:noFill/>
            <a:ln>
              <a:solidFill>
                <a:schemeClr val="bg1">
                  <a:lumMod val="50000"/>
                </a:schemeClr>
              </a:solidFill>
              <a:prstDash val="dashDot"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14" name="Шестиугольник 13">
              <a:extLst>
                <a:ext uri="{FF2B5EF4-FFF2-40B4-BE49-F238E27FC236}">
                  <a16:creationId xmlns:a16="http://schemas.microsoft.com/office/drawing/2014/main" id="{C0784B84-030B-C540-BFE8-1F7E6EFD360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65937" y="2037114"/>
              <a:ext cx="3343028" cy="2898783"/>
            </a:xfrm>
            <a:prstGeom prst="hexagon">
              <a:avLst>
                <a:gd name="adj" fmla="val 28062"/>
                <a:gd name="vf" fmla="val 115470"/>
              </a:avLst>
            </a:prstGeom>
            <a:noFill/>
            <a:ln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15" name="Шестиугольник 14">
              <a:extLst>
                <a:ext uri="{FF2B5EF4-FFF2-40B4-BE49-F238E27FC236}">
                  <a16:creationId xmlns:a16="http://schemas.microsoft.com/office/drawing/2014/main" id="{875D0F49-18E3-CF4D-9864-8AE855987C3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404463" y="2107479"/>
              <a:ext cx="1310358" cy="1136229"/>
            </a:xfrm>
            <a:prstGeom prst="hexagon">
              <a:avLst>
                <a:gd name="adj" fmla="val 28062"/>
                <a:gd name="vf" fmla="val 115470"/>
              </a:avLst>
            </a:prstGeom>
            <a:solidFill>
              <a:srgbClr val="CC00CC"/>
            </a:solidFill>
            <a:ln>
              <a:noFill/>
              <a:prstDash val="solid"/>
            </a:ln>
            <a:effectLst>
              <a:outerShdw blurRad="228600" dist="2286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algn="ctr" hangingPunct="0"/>
              <a: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2. Образование и развитие</a:t>
              </a:r>
              <a:endParaRPr lang="en-GB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16" name="Шестиугольник 15">
              <a:extLst>
                <a:ext uri="{FF2B5EF4-FFF2-40B4-BE49-F238E27FC236}">
                  <a16:creationId xmlns:a16="http://schemas.microsoft.com/office/drawing/2014/main" id="{F97F6A3C-638A-1148-BDCA-1E4E5F35423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82272" y="1218875"/>
              <a:ext cx="1310358" cy="1136229"/>
            </a:xfrm>
            <a:prstGeom prst="hexagon">
              <a:avLst>
                <a:gd name="adj" fmla="val 28062"/>
                <a:gd name="vf" fmla="val 115470"/>
              </a:avLst>
            </a:prstGeom>
            <a:solidFill>
              <a:srgbClr val="FF6600"/>
            </a:solidFill>
            <a:ln>
              <a:noFill/>
              <a:prstDash val="solid"/>
            </a:ln>
            <a:effectLst>
              <a:outerShdw blurRad="228600" dist="2286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1" i="0" u="none" strike="noStrike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Arial" pitchFamily="34" charset="0"/>
                  <a:cs typeface="Arial" pitchFamily="34" charset="0"/>
                  <a:sym typeface="Helvetica"/>
                </a:rPr>
                <a:t>1. </a:t>
              </a:r>
              <a:r>
                <a:rPr kumimoji="0" lang="ru-RU" sz="1000" b="1" i="0" u="none" strike="noStrike" cap="none" spc="0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Arial" pitchFamily="34" charset="0"/>
                  <a:cs typeface="Arial" pitchFamily="34" charset="0"/>
                  <a:sym typeface="Helvetica"/>
                </a:rPr>
                <a:t>Сильная Экономика</a:t>
              </a:r>
              <a:endParaRPr kumimoji="0" lang="en-GB" sz="10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17" name="Шестиугольник 16">
              <a:extLst>
                <a:ext uri="{FF2B5EF4-FFF2-40B4-BE49-F238E27FC236}">
                  <a16:creationId xmlns:a16="http://schemas.microsoft.com/office/drawing/2014/main" id="{5A950E00-E5F4-0A43-BCD5-C0E7E98C68F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387417" y="2075668"/>
              <a:ext cx="1310358" cy="1136229"/>
            </a:xfrm>
            <a:prstGeom prst="hexagon">
              <a:avLst>
                <a:gd name="adj" fmla="val 28062"/>
                <a:gd name="vf" fmla="val 115470"/>
              </a:avLst>
            </a:prstGeom>
            <a:solidFill>
              <a:srgbClr val="FF9900"/>
            </a:solidFill>
            <a:ln>
              <a:noFill/>
              <a:prstDash val="solid"/>
            </a:ln>
            <a:effectLst>
              <a:outerShdw blurRad="228600" dist="2286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algn="ctr" hangingPunct="0"/>
              <a: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6. </a:t>
              </a:r>
              <a:b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ru-RU" sz="1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Справедливое общество</a:t>
              </a:r>
              <a:endParaRPr lang="en-GB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18" name="Шестиугольник 17">
              <a:extLst>
                <a:ext uri="{FF2B5EF4-FFF2-40B4-BE49-F238E27FC236}">
                  <a16:creationId xmlns:a16="http://schemas.microsoft.com/office/drawing/2014/main" id="{089B6152-5847-2642-A736-693526C507E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62747" y="3832855"/>
              <a:ext cx="1310358" cy="1136229"/>
            </a:xfrm>
            <a:prstGeom prst="hexagon">
              <a:avLst>
                <a:gd name="adj" fmla="val 28062"/>
                <a:gd name="vf" fmla="val 115470"/>
              </a:avLst>
            </a:prstGeom>
            <a:solidFill>
              <a:srgbClr val="99CC00"/>
            </a:solidFill>
            <a:ln>
              <a:noFill/>
              <a:prstDash val="solid"/>
            </a:ln>
            <a:effectLst>
              <a:outerShdw blurRad="228600" dist="2286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algn="ctr" hangingPunct="0"/>
              <a: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5. </a:t>
              </a:r>
              <a:b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</a:br>
              <a: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Экология</a:t>
              </a:r>
              <a:endParaRPr lang="en-GB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19" name="Шестиугольник 18">
              <a:extLst>
                <a:ext uri="{FF2B5EF4-FFF2-40B4-BE49-F238E27FC236}">
                  <a16:creationId xmlns:a16="http://schemas.microsoft.com/office/drawing/2014/main" id="{FD9DB295-7044-264D-9908-EA141DDB0C9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09483" y="3875085"/>
              <a:ext cx="1310358" cy="1136229"/>
            </a:xfrm>
            <a:prstGeom prst="hexagon">
              <a:avLst>
                <a:gd name="adj" fmla="val 28062"/>
                <a:gd name="vf" fmla="val 115470"/>
              </a:avLst>
            </a:prstGeom>
            <a:solidFill>
              <a:srgbClr val="666699"/>
            </a:solidFill>
            <a:ln>
              <a:noFill/>
              <a:prstDash val="solid"/>
            </a:ln>
            <a:effectLst>
              <a:outerShdw blurRad="228600" dist="2286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algn="ctr" hangingPunct="0"/>
              <a: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3. </a:t>
              </a:r>
              <a:b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</a:br>
              <a:r>
                <a:rPr lang="ru-RU" sz="1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Здоровье и активное долголетие</a:t>
              </a:r>
              <a:endParaRPr lang="en-GB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20" name="Шестиугольник 19">
              <a:extLst>
                <a:ext uri="{FF2B5EF4-FFF2-40B4-BE49-F238E27FC236}">
                  <a16:creationId xmlns:a16="http://schemas.microsoft.com/office/drawing/2014/main" id="{774DADD0-E3BE-8745-A7C6-71FC7DA7D0B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82272" y="4604019"/>
              <a:ext cx="1310358" cy="1136229"/>
            </a:xfrm>
            <a:prstGeom prst="hexagon">
              <a:avLst>
                <a:gd name="adj" fmla="val 28062"/>
                <a:gd name="vf" fmla="val 115470"/>
              </a:avLst>
            </a:prstGeom>
            <a:solidFill>
              <a:srgbClr val="009999"/>
            </a:solidFill>
            <a:ln>
              <a:noFill/>
              <a:prstDash val="solid"/>
            </a:ln>
            <a:effectLst>
              <a:outerShdw blurRad="228600" dist="2286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algn="ctr" hangingPunct="0"/>
              <a: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4. Комфортная среда</a:t>
              </a:r>
              <a:endParaRPr lang="en-GB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grpSp>
          <p:nvGrpSpPr>
            <p:cNvPr id="21" name="Группа 20">
              <a:extLst>
                <a:ext uri="{FF2B5EF4-FFF2-40B4-BE49-F238E27FC236}">
                  <a16:creationId xmlns:a16="http://schemas.microsoft.com/office/drawing/2014/main" id="{E3E31916-020B-A64E-BD5D-DDCDEDDA1721}"/>
                </a:ext>
              </a:extLst>
            </p:cNvPr>
            <p:cNvGrpSpPr/>
            <p:nvPr/>
          </p:nvGrpSpPr>
          <p:grpSpPr>
            <a:xfrm>
              <a:off x="5167774" y="4257006"/>
              <a:ext cx="756000" cy="655538"/>
              <a:chOff x="5779889" y="4530414"/>
              <a:chExt cx="756000" cy="655538"/>
            </a:xfrm>
          </p:grpSpPr>
          <p:sp>
            <p:nvSpPr>
              <p:cNvPr id="38" name="Шестиугольник 37">
                <a:extLst>
                  <a:ext uri="{FF2B5EF4-FFF2-40B4-BE49-F238E27FC236}">
                    <a16:creationId xmlns:a16="http://schemas.microsoft.com/office/drawing/2014/main" id="{627FBF4D-37A6-1641-BC0F-52D60CE3D82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79889" y="4530414"/>
                <a:ext cx="756000" cy="655538"/>
              </a:xfrm>
              <a:prstGeom prst="hexagon">
                <a:avLst>
                  <a:gd name="adj" fmla="val 28062"/>
                  <a:gd name="vf" fmla="val 115470"/>
                </a:avLst>
              </a:prstGeom>
              <a:gradFill>
                <a:gsLst>
                  <a:gs pos="1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889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3350" h="6350" prst="softRound"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0" rtlCol="0" anchor="ctr">
                <a:noAutofit/>
              </a:bodyPr>
              <a:lstStyle/>
              <a:p>
                <a:pPr algn="ctr"/>
                <a:endParaRPr lang="en-GB" sz="1000" dirty="0">
                  <a:solidFill>
                    <a:schemeClr val="accent5"/>
                  </a:solidFill>
                  <a:sym typeface="Helvetica"/>
                </a:endParaRPr>
              </a:p>
            </p:txBody>
          </p:sp>
          <p:pic>
            <p:nvPicPr>
              <p:cNvPr id="39" name="Рисунок 38">
                <a:extLst>
                  <a:ext uri="{FF2B5EF4-FFF2-40B4-BE49-F238E27FC236}">
                    <a16:creationId xmlns:a16="http://schemas.microsoft.com/office/drawing/2014/main" id="{C96EC0E9-9AFF-0E45-9793-FB24A0BCFB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23889" y="4624183"/>
                <a:ext cx="468000" cy="4680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22" name="Группа 21">
              <a:extLst>
                <a:ext uri="{FF2B5EF4-FFF2-40B4-BE49-F238E27FC236}">
                  <a16:creationId xmlns:a16="http://schemas.microsoft.com/office/drawing/2014/main" id="{24DB5575-4D66-144B-B1A9-35A90E7C340B}"/>
                </a:ext>
              </a:extLst>
            </p:cNvPr>
            <p:cNvGrpSpPr/>
            <p:nvPr/>
          </p:nvGrpSpPr>
          <p:grpSpPr>
            <a:xfrm>
              <a:off x="6095912" y="2697394"/>
              <a:ext cx="756000" cy="655538"/>
              <a:chOff x="6683793" y="2155818"/>
              <a:chExt cx="756000" cy="655538"/>
            </a:xfrm>
          </p:grpSpPr>
          <p:sp>
            <p:nvSpPr>
              <p:cNvPr id="36" name="Шестиугольник 35">
                <a:extLst>
                  <a:ext uri="{FF2B5EF4-FFF2-40B4-BE49-F238E27FC236}">
                    <a16:creationId xmlns:a16="http://schemas.microsoft.com/office/drawing/2014/main" id="{3108B6D2-D50F-3047-A7E9-03E6A6D44EA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683793" y="2155818"/>
                <a:ext cx="756000" cy="655538"/>
              </a:xfrm>
              <a:prstGeom prst="hexagon">
                <a:avLst>
                  <a:gd name="adj" fmla="val 28062"/>
                  <a:gd name="vf" fmla="val 115470"/>
                </a:avLst>
              </a:prstGeom>
              <a:gradFill>
                <a:gsLst>
                  <a:gs pos="1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889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3350" h="6350" prst="softRound"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0" rtlCol="0" anchor="ctr">
                <a:noAutofit/>
              </a:bodyPr>
              <a:lstStyle/>
              <a:p>
                <a:pPr algn="ctr"/>
                <a:endParaRPr lang="en-GB" sz="1000" dirty="0">
                  <a:solidFill>
                    <a:schemeClr val="accent5"/>
                  </a:solidFill>
                  <a:sym typeface="Helvetica"/>
                </a:endParaRPr>
              </a:p>
            </p:txBody>
          </p:sp>
          <p:pic>
            <p:nvPicPr>
              <p:cNvPr id="37" name="Рисунок 36">
                <a:extLst>
                  <a:ext uri="{FF2B5EF4-FFF2-40B4-BE49-F238E27FC236}">
                    <a16:creationId xmlns:a16="http://schemas.microsoft.com/office/drawing/2014/main" id="{802439F3-BE1C-BF40-9EE8-EE78595DA82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27792" y="2249587"/>
                <a:ext cx="468000" cy="4680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23" name="Группа 22">
              <a:extLst>
                <a:ext uri="{FF2B5EF4-FFF2-40B4-BE49-F238E27FC236}">
                  <a16:creationId xmlns:a16="http://schemas.microsoft.com/office/drawing/2014/main" id="{83A8BDB7-2210-3A49-9602-4A1BBDEBA9F1}"/>
                </a:ext>
              </a:extLst>
            </p:cNvPr>
            <p:cNvGrpSpPr/>
            <p:nvPr/>
          </p:nvGrpSpPr>
          <p:grpSpPr>
            <a:xfrm>
              <a:off x="6071577" y="3772874"/>
              <a:ext cx="756000" cy="655538"/>
              <a:chOff x="6556409" y="3977512"/>
              <a:chExt cx="756000" cy="655538"/>
            </a:xfrm>
          </p:grpSpPr>
          <p:sp>
            <p:nvSpPr>
              <p:cNvPr id="34" name="Шестиугольник 33">
                <a:extLst>
                  <a:ext uri="{FF2B5EF4-FFF2-40B4-BE49-F238E27FC236}">
                    <a16:creationId xmlns:a16="http://schemas.microsoft.com/office/drawing/2014/main" id="{ADD5A27D-560C-034C-9AA0-BC9A97D9784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556409" y="3977512"/>
                <a:ext cx="756000" cy="655538"/>
              </a:xfrm>
              <a:prstGeom prst="hexagon">
                <a:avLst>
                  <a:gd name="adj" fmla="val 28062"/>
                  <a:gd name="vf" fmla="val 115470"/>
                </a:avLst>
              </a:prstGeom>
              <a:gradFill>
                <a:gsLst>
                  <a:gs pos="1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889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3350" h="6350" prst="softRound"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0" rtlCol="0" anchor="ctr">
                <a:noAutofit/>
              </a:bodyPr>
              <a:lstStyle/>
              <a:p>
                <a:pPr algn="ctr"/>
                <a:endParaRPr lang="en-GB" sz="1000" dirty="0">
                  <a:solidFill>
                    <a:schemeClr val="accent5"/>
                  </a:solidFill>
                  <a:sym typeface="Helvetica"/>
                </a:endParaRPr>
              </a:p>
            </p:txBody>
          </p:sp>
          <p:pic>
            <p:nvPicPr>
              <p:cNvPr id="35" name="Рисунок 34">
                <a:extLst>
                  <a:ext uri="{FF2B5EF4-FFF2-40B4-BE49-F238E27FC236}">
                    <a16:creationId xmlns:a16="http://schemas.microsoft.com/office/drawing/2014/main" id="{FF78F137-12A5-0B4A-9129-585766C84CB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00406" y="4071282"/>
                <a:ext cx="468000" cy="4680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24" name="Группа 23">
              <a:extLst>
                <a:ext uri="{FF2B5EF4-FFF2-40B4-BE49-F238E27FC236}">
                  <a16:creationId xmlns:a16="http://schemas.microsoft.com/office/drawing/2014/main" id="{49CE65DB-486C-D14D-8417-D37968F2DD65}"/>
                </a:ext>
              </a:extLst>
            </p:cNvPr>
            <p:cNvGrpSpPr/>
            <p:nvPr/>
          </p:nvGrpSpPr>
          <p:grpSpPr>
            <a:xfrm>
              <a:off x="4239994" y="3766547"/>
              <a:ext cx="756000" cy="655538"/>
              <a:chOff x="4826020" y="4774658"/>
              <a:chExt cx="756000" cy="655538"/>
            </a:xfrm>
          </p:grpSpPr>
          <p:sp>
            <p:nvSpPr>
              <p:cNvPr id="32" name="Шестиугольник 31">
                <a:extLst>
                  <a:ext uri="{FF2B5EF4-FFF2-40B4-BE49-F238E27FC236}">
                    <a16:creationId xmlns:a16="http://schemas.microsoft.com/office/drawing/2014/main" id="{63B7A705-0862-694A-9B8A-2B020DED239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826020" y="4774658"/>
                <a:ext cx="756000" cy="655538"/>
              </a:xfrm>
              <a:prstGeom prst="hexagon">
                <a:avLst>
                  <a:gd name="adj" fmla="val 28062"/>
                  <a:gd name="vf" fmla="val 115470"/>
                </a:avLst>
              </a:prstGeom>
              <a:gradFill>
                <a:gsLst>
                  <a:gs pos="1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889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3350" h="6350" prst="softRound"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0" rtlCol="0" anchor="ctr">
                <a:noAutofit/>
              </a:bodyPr>
              <a:lstStyle/>
              <a:p>
                <a:pPr algn="ctr"/>
                <a:endParaRPr lang="en-GB" sz="1000" dirty="0">
                  <a:solidFill>
                    <a:schemeClr val="accent5"/>
                  </a:solidFill>
                  <a:sym typeface="Helvetica"/>
                </a:endParaRPr>
              </a:p>
            </p:txBody>
          </p:sp>
          <p:pic>
            <p:nvPicPr>
              <p:cNvPr id="33" name="Рисунок 32">
                <a:extLst>
                  <a:ext uri="{FF2B5EF4-FFF2-40B4-BE49-F238E27FC236}">
                    <a16:creationId xmlns:a16="http://schemas.microsoft.com/office/drawing/2014/main" id="{6578EE18-626E-5844-9A5B-58660A886B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70017" y="4868428"/>
                <a:ext cx="468000" cy="4680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25" name="Группа 24">
              <a:extLst>
                <a:ext uri="{FF2B5EF4-FFF2-40B4-BE49-F238E27FC236}">
                  <a16:creationId xmlns:a16="http://schemas.microsoft.com/office/drawing/2014/main" id="{EC8C8970-7E44-3E4C-950A-E6EF29013411}"/>
                </a:ext>
              </a:extLst>
            </p:cNvPr>
            <p:cNvGrpSpPr/>
            <p:nvPr/>
          </p:nvGrpSpPr>
          <p:grpSpPr>
            <a:xfrm>
              <a:off x="4269057" y="2684459"/>
              <a:ext cx="756000" cy="655538"/>
              <a:chOff x="4955371" y="2977001"/>
              <a:chExt cx="756000" cy="655538"/>
            </a:xfrm>
          </p:grpSpPr>
          <p:sp>
            <p:nvSpPr>
              <p:cNvPr id="30" name="Шестиугольник 29">
                <a:extLst>
                  <a:ext uri="{FF2B5EF4-FFF2-40B4-BE49-F238E27FC236}">
                    <a16:creationId xmlns:a16="http://schemas.microsoft.com/office/drawing/2014/main" id="{025E6F84-1492-3D4E-913E-FCEED6764EB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955371" y="2977001"/>
                <a:ext cx="756000" cy="655538"/>
              </a:xfrm>
              <a:prstGeom prst="hexagon">
                <a:avLst>
                  <a:gd name="adj" fmla="val 28062"/>
                  <a:gd name="vf" fmla="val 115470"/>
                </a:avLst>
              </a:prstGeom>
              <a:gradFill>
                <a:gsLst>
                  <a:gs pos="1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889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3350" h="6350" prst="softRound"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0" rtlCol="0" anchor="ctr">
                <a:noAutofit/>
              </a:bodyPr>
              <a:lstStyle/>
              <a:p>
                <a:pPr algn="ctr"/>
                <a:endParaRPr lang="en-GB" sz="1000" dirty="0">
                  <a:solidFill>
                    <a:schemeClr val="accent5"/>
                  </a:solidFill>
                  <a:sym typeface="Helvetica"/>
                </a:endParaRPr>
              </a:p>
            </p:txBody>
          </p:sp>
          <p:pic>
            <p:nvPicPr>
              <p:cNvPr id="31" name="Рисунок 30">
                <a:extLst>
                  <a:ext uri="{FF2B5EF4-FFF2-40B4-BE49-F238E27FC236}">
                    <a16:creationId xmlns:a16="http://schemas.microsoft.com/office/drawing/2014/main" id="{2055C42C-ADC8-E147-8DC9-F9BE639DB0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99368" y="3070770"/>
                <a:ext cx="468000" cy="4680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26" name="Группа 25">
              <a:extLst>
                <a:ext uri="{FF2B5EF4-FFF2-40B4-BE49-F238E27FC236}">
                  <a16:creationId xmlns:a16="http://schemas.microsoft.com/office/drawing/2014/main" id="{8BEF7E99-9A05-7743-9432-FA06F2EC71A8}"/>
                </a:ext>
              </a:extLst>
            </p:cNvPr>
            <p:cNvGrpSpPr/>
            <p:nvPr/>
          </p:nvGrpSpPr>
          <p:grpSpPr>
            <a:xfrm>
              <a:off x="5159451" y="2109601"/>
              <a:ext cx="756000" cy="655538"/>
              <a:chOff x="5794022" y="2120637"/>
              <a:chExt cx="756000" cy="655538"/>
            </a:xfrm>
          </p:grpSpPr>
          <p:sp>
            <p:nvSpPr>
              <p:cNvPr id="28" name="Шестиугольник 27">
                <a:extLst>
                  <a:ext uri="{FF2B5EF4-FFF2-40B4-BE49-F238E27FC236}">
                    <a16:creationId xmlns:a16="http://schemas.microsoft.com/office/drawing/2014/main" id="{CEC019D6-2D83-0147-BA77-4D97633454F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94022" y="2120637"/>
                <a:ext cx="756000" cy="655538"/>
              </a:xfrm>
              <a:prstGeom prst="hexagon">
                <a:avLst>
                  <a:gd name="adj" fmla="val 28062"/>
                  <a:gd name="vf" fmla="val 115470"/>
                </a:avLst>
              </a:prstGeom>
              <a:gradFill>
                <a:gsLst>
                  <a:gs pos="1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889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3350" h="6350" prst="softRound"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0" rtlCol="0" anchor="ctr">
                <a:noAutofit/>
              </a:bodyPr>
              <a:lstStyle/>
              <a:p>
                <a:pPr algn="ctr"/>
                <a:endParaRPr lang="en-GB" sz="1000" dirty="0">
                  <a:solidFill>
                    <a:schemeClr val="accent5"/>
                  </a:solidFill>
                  <a:sym typeface="Helvetica"/>
                </a:endParaRPr>
              </a:p>
            </p:txBody>
          </p:sp>
          <p:pic>
            <p:nvPicPr>
              <p:cNvPr id="29" name="Рисунок 28">
                <a:extLst>
                  <a:ext uri="{FF2B5EF4-FFF2-40B4-BE49-F238E27FC236}">
                    <a16:creationId xmlns:a16="http://schemas.microsoft.com/office/drawing/2014/main" id="{A428F1EF-BDD9-7643-9565-3E38C6F92D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38022" y="2214406"/>
                <a:ext cx="468000" cy="4680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pic>
          <p:nvPicPr>
            <p:cNvPr id="27" name="Рисунок 26"/>
            <p:cNvPicPr>
              <a:picLocks noChangeAspect="1"/>
            </p:cNvPicPr>
            <p:nvPr/>
          </p:nvPicPr>
          <p:blipFill rotWithShape="1"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 r="40061" b="11064"/>
            <a:stretch/>
          </p:blipFill>
          <p:spPr>
            <a:xfrm>
              <a:off x="5031649" y="2814443"/>
              <a:ext cx="1154961" cy="14035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606416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Связность территории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349" y="1403078"/>
            <a:ext cx="6145301" cy="3346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297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871" y="1225105"/>
            <a:ext cx="12016257" cy="440779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9330813" y="3715353"/>
            <a:ext cx="2566220" cy="16923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ru-RU" sz="1000" dirty="0" smtClean="0">
                <a:solidFill>
                  <a:srgbClr val="000000"/>
                </a:solidFill>
              </a:rPr>
              <a:t>С целом ситуация с обеспечением безопасности жизнедеятельности воспринимается респондентами на уровне ниже среднего при невысокой доле худших оценок. Максимальный «уровень неудовольствия» - 26% - респонденты продемонстрировали в отношении состояния жилья (что также было отмечено в оценке характеристик сферы ЖКХ)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28027" y="163687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b="1" dirty="0" smtClean="0">
                <a:solidFill>
                  <a:srgbClr val="FF0000"/>
                </a:solidFill>
              </a:rPr>
              <a:t>71%</a:t>
            </a:r>
            <a:endParaRPr lang="ru-RU" sz="1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17166" y="163687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b="1" dirty="0" smtClean="0">
                <a:solidFill>
                  <a:srgbClr val="FF0000"/>
                </a:solidFill>
              </a:rPr>
              <a:t>68%</a:t>
            </a:r>
            <a:endParaRPr lang="ru-RU" sz="1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38453" y="163687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b="1" dirty="0" smtClean="0">
                <a:solidFill>
                  <a:srgbClr val="FF0000"/>
                </a:solidFill>
              </a:rPr>
              <a:t>67%</a:t>
            </a:r>
            <a:endParaRPr lang="ru-RU" sz="1800" b="1" dirty="0">
              <a:solidFill>
                <a:srgbClr val="FF0000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Опрос населения: уровень </a:t>
            </a:r>
            <a:r>
              <a:rPr lang="ru-RU" dirty="0" smtClean="0"/>
              <a:t>безопасности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227093" y="942717"/>
            <a:ext cx="6955571" cy="351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</a:pPr>
            <a:r>
              <a:rPr lang="ru-RU" sz="1000" dirty="0">
                <a:solidFill>
                  <a:srgbClr val="498DB2"/>
                </a:solidFill>
              </a:rPr>
              <a:t>Респонденты – представители населения Камчатского </a:t>
            </a:r>
            <a:r>
              <a:rPr lang="ru-RU" sz="1000" dirty="0" smtClean="0">
                <a:solidFill>
                  <a:srgbClr val="498DB2"/>
                </a:solidFill>
              </a:rPr>
              <a:t>края (1 – худшая оценка, 4 – лучшая оценка)</a:t>
            </a:r>
            <a:endParaRPr lang="ru-RU" sz="1000" dirty="0">
              <a:solidFill>
                <a:srgbClr val="498D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33627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424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КОМФОРТНАЯ </a:t>
            </a:r>
            <a:r>
              <a:rPr lang="ru-RU" dirty="0" smtClean="0"/>
              <a:t>СРЕДА: </a:t>
            </a:r>
            <a:r>
              <a:rPr lang="ru-RU" dirty="0" err="1"/>
              <a:t>с</a:t>
            </a:r>
            <a:r>
              <a:rPr lang="ru-RU" dirty="0" err="1" smtClean="0"/>
              <a:t>тейкхолдер</a:t>
            </a:r>
            <a:r>
              <a:rPr lang="ru-RU" dirty="0" smtClean="0"/>
              <a:t> «ЧЕЛОВЕК» (1/2)</a:t>
            </a:r>
            <a:endParaRPr lang="ru-RU" dirty="0"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71433A94-264A-43F6-BA7D-B6CCFE27C1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800063"/>
              </p:ext>
            </p:extLst>
          </p:nvPr>
        </p:nvGraphicFramePr>
        <p:xfrm>
          <a:off x="354842" y="1068922"/>
          <a:ext cx="11668836" cy="428528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255693">
                  <a:extLst>
                    <a:ext uri="{9D8B030D-6E8A-4147-A177-3AD203B41FA5}">
                      <a16:colId xmlns:a16="http://schemas.microsoft.com/office/drawing/2014/main" val="1190865364"/>
                    </a:ext>
                  </a:extLst>
                </a:gridCol>
                <a:gridCol w="7413143">
                  <a:extLst>
                    <a:ext uri="{9D8B030D-6E8A-4147-A177-3AD203B41FA5}">
                      <a16:colId xmlns:a16="http://schemas.microsoft.com/office/drawing/2014/main" val="1067164655"/>
                    </a:ext>
                  </a:extLst>
                </a:gridCol>
              </a:tblGrid>
              <a:tr h="392400"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Формулировка</a:t>
                      </a:r>
                      <a:r>
                        <a:rPr lang="ru-RU" sz="1000" b="1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з</a:t>
                      </a:r>
                      <a:r>
                        <a:rPr lang="ru-RU" sz="10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апроса </a:t>
                      </a:r>
                      <a:r>
                        <a:rPr lang="ru-RU" sz="1000" b="1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стейкхолдера</a:t>
                      </a:r>
                      <a:endParaRPr lang="ru-RU" sz="1000" b="1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99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lnSpc>
                          <a:spcPct val="12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Данные, на основе которых мы понимаем, что запрос удовлетворен или нет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9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131044"/>
                  </a:ext>
                </a:extLst>
              </a:tr>
              <a:tr h="1188000"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>
                        <a:lnSpc>
                          <a:spcPct val="110000"/>
                        </a:lnSpc>
                        <a:spcAft>
                          <a:spcPts val="20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Комфортное и современное жилье, высокое качество услуг ЖКХ</a:t>
                      </a: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10000"/>
                        </a:lnSpc>
                        <a:spcAft>
                          <a:spcPts val="2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Доля домохозяйств, обеспеченных всеми видами коммунальных услуг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10000"/>
                        </a:lnSpc>
                        <a:spcAft>
                          <a:spcPts val="2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Доля расходов на ЖКУ в</a:t>
                      </a:r>
                      <a:r>
                        <a:rPr lang="ru-RU" sz="90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потребительских расходах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10000"/>
                        </a:lnSpc>
                        <a:spcAft>
                          <a:spcPts val="2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Доля ветхого и аварийного жилья в объеме жилфонда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10000"/>
                        </a:lnSpc>
                        <a:spcAft>
                          <a:spcPts val="2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Доля новых жилых домов от общего объема жилфонда / доступность ипотеки</a:t>
                      </a:r>
                      <a:endParaRPr lang="ru-RU" sz="9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4166861"/>
                  </a:ext>
                </a:extLst>
              </a:tr>
              <a:tr h="1188000"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>
                        <a:lnSpc>
                          <a:spcPct val="110000"/>
                        </a:lnSpc>
                        <a:spcAft>
                          <a:spcPts val="20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Благоустройство жилых территорий</a:t>
                      </a: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10000"/>
                        </a:lnSpc>
                        <a:spcAft>
                          <a:spcPts val="2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Качество освещенности придомовых территорий и улиц (опрос)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10000"/>
                        </a:lnSpc>
                        <a:spcAft>
                          <a:spcPts val="2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Своевременность уборки мусора в придомовых территориях и общественных местах (опрос)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10000"/>
                        </a:lnSpc>
                        <a:spcAft>
                          <a:spcPts val="2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Своевременность уборки снега в придомовых территориях и общественных местах (опрос)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10000"/>
                        </a:lnSpc>
                        <a:spcAft>
                          <a:spcPts val="2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Обеспеченность детскими и спортивными площадками (на км2 жилых кварталов)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10000"/>
                        </a:lnSpc>
                        <a:spcAft>
                          <a:spcPts val="2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Уровень озеленения придомовых территорий и общественных пространств (доля площадей) </a:t>
                      </a: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6923847"/>
                  </a:ext>
                </a:extLst>
              </a:tr>
              <a:tr h="684000"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>
                        <a:lnSpc>
                          <a:spcPct val="110000"/>
                        </a:lnSpc>
                        <a:spcAft>
                          <a:spcPts val="20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Наличие всех необходимых сервисов в доступной дистанции. Обеспечение мобильности.</a:t>
                      </a: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10000"/>
                        </a:lnSpc>
                        <a:spcAft>
                          <a:spcPts val="2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Доля населения, для которой доступны различные точки предоставления услуг (магазины, банки, почтовые отделения, детсады) в доступности 5-20 мин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10000"/>
                        </a:lnSpc>
                        <a:spcAft>
                          <a:spcPts val="2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Среднее время до точек назначения различных видов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10000"/>
                        </a:lnSpc>
                        <a:spcAft>
                          <a:spcPts val="2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Число поездок с пересадкой до места назначения на душу населения в год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10000"/>
                        </a:lnSpc>
                        <a:spcAft>
                          <a:spcPts val="2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Опрос "Качество общественного транспорта»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10000"/>
                        </a:lnSpc>
                        <a:spcAft>
                          <a:spcPts val="2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Длительность простоя (пробки на дорогах) в пиковые часы на дорогах внутри города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10000"/>
                        </a:lnSpc>
                        <a:spcAft>
                          <a:spcPts val="2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Длительность простоя (пробки на дорогах) в пиковые часы на дорогах между населенными пунктами (</a:t>
                      </a:r>
                      <a:r>
                        <a:rPr lang="ru-RU" sz="9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машиночасов</a:t>
                      </a: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легкового транспорта) </a:t>
                      </a: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628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0992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КОМФОРТНАЯ СРЕДА: </a:t>
            </a:r>
            <a:r>
              <a:rPr lang="ru-RU" dirty="0" err="1"/>
              <a:t>стейкхолдер</a:t>
            </a:r>
            <a:r>
              <a:rPr lang="ru-RU" dirty="0"/>
              <a:t> «ЧЕЛОВЕК</a:t>
            </a:r>
            <a:r>
              <a:rPr lang="ru-RU" dirty="0" smtClean="0"/>
              <a:t>» (2/2)</a:t>
            </a:r>
            <a:endParaRPr lang="ru-RU" dirty="0"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71433A94-264A-43F6-BA7D-B6CCFE27C1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5557931"/>
              </p:ext>
            </p:extLst>
          </p:nvPr>
        </p:nvGraphicFramePr>
        <p:xfrm>
          <a:off x="86435" y="1164455"/>
          <a:ext cx="12037325" cy="3632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90083">
                  <a:extLst>
                    <a:ext uri="{9D8B030D-6E8A-4147-A177-3AD203B41FA5}">
                      <a16:colId xmlns:a16="http://schemas.microsoft.com/office/drawing/2014/main" val="1190865364"/>
                    </a:ext>
                  </a:extLst>
                </a:gridCol>
                <a:gridCol w="7647242">
                  <a:extLst>
                    <a:ext uri="{9D8B030D-6E8A-4147-A177-3AD203B41FA5}">
                      <a16:colId xmlns:a16="http://schemas.microsoft.com/office/drawing/2014/main" val="1067164655"/>
                    </a:ext>
                  </a:extLst>
                </a:gridCol>
              </a:tblGrid>
              <a:tr h="392400"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Формулировка</a:t>
                      </a:r>
                      <a:r>
                        <a:rPr lang="ru-RU" sz="1000" b="1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з</a:t>
                      </a:r>
                      <a:r>
                        <a:rPr lang="ru-RU" sz="10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апроса </a:t>
                      </a:r>
                      <a:r>
                        <a:rPr lang="ru-RU" sz="1000" b="1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стейкхолдера</a:t>
                      </a:r>
                      <a:endParaRPr lang="ru-RU" sz="1000" b="1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99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lnSpc>
                          <a:spcPct val="12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Данные, на основе которых мы понимаем, что запрос удовлетворен или нет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9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131044"/>
                  </a:ext>
                </a:extLst>
              </a:tr>
              <a:tr h="1260000"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Возможности для проведения досуга</a:t>
                      </a: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5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населения, оценивающих "хорошо" и "отлично" разнообразие, качество и доступность инфраструктуры и мероприятий культуры и отдыха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5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населения, посетивших (участвовавших) не менее 3х объектов культуры и отдыха (мероприятиях культуры)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5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Обеспеченность учреждениями культуры,</a:t>
                      </a:r>
                      <a:r>
                        <a:rPr lang="ru-RU" sz="90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спорта</a:t>
                      </a:r>
                      <a:endParaRPr lang="ru-RU" sz="9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4166861"/>
                  </a:ext>
                </a:extLst>
              </a:tr>
              <a:tr h="1980000"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Безопасность</a:t>
                      </a:r>
                      <a:r>
                        <a:rPr lang="ru-RU" sz="90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жизненного пространства</a:t>
                      </a:r>
                      <a:endParaRPr lang="ru-RU" sz="9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5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Уровень преступности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5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Число ДТП на </a:t>
                      </a:r>
                      <a:r>
                        <a:rPr lang="ru-RU" sz="9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машиночас</a:t>
                      </a:r>
                      <a:r>
                        <a:rPr lang="ru-RU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(внутри населенных пунктов, на магистральных дорогах)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5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ДТП с серьезными последствиями (внутри населенных пунктов, на магистральных дорогах)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5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Время реакции на ДТП (внутри населенных пунктов, на магистральных дорогах)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5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граждан, чувствующих себя безопасно в своей ежедневной жизни (опрос)</a:t>
                      </a: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69238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409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102529" y="993610"/>
            <a:ext cx="6853682" cy="233136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6000" tIns="36000" rIns="36000" bIns="36000" rtlCol="0" anchor="t">
            <a:noAutofit/>
          </a:bodyPr>
          <a:lstStyle/>
          <a:p>
            <a:r>
              <a:rPr lang="ru-RU" sz="1100" dirty="0" smtClean="0">
                <a:solidFill>
                  <a:schemeClr val="accent5"/>
                </a:solidFill>
              </a:rPr>
              <a:t>Показатели, характеризующие доступность жилья, показывают хорошие значения по Камчатскому краю. </a:t>
            </a:r>
          </a:p>
          <a:p>
            <a:r>
              <a:rPr lang="ru-RU" sz="1100" dirty="0" smtClean="0">
                <a:solidFill>
                  <a:schemeClr val="accent5"/>
                </a:solidFill>
              </a:rPr>
              <a:t>Данные по удельному весу семей, состоящих на учете в качестве нуждающихся в жилых помещениях, показывают лучшее положение Камчатского края в сравнении с </a:t>
            </a:r>
            <a:r>
              <a:rPr lang="ru-RU" sz="1100" dirty="0" err="1" smtClean="0">
                <a:solidFill>
                  <a:schemeClr val="accent5"/>
                </a:solidFill>
              </a:rPr>
              <a:t>ДвФО</a:t>
            </a:r>
            <a:r>
              <a:rPr lang="ru-RU" sz="1100" dirty="0" smtClean="0">
                <a:solidFill>
                  <a:schemeClr val="accent5"/>
                </a:solidFill>
              </a:rPr>
              <a:t> – снижение с 4.9% в 2016г. </a:t>
            </a:r>
            <a:r>
              <a:rPr lang="ru-RU" sz="1100" dirty="0">
                <a:solidFill>
                  <a:schemeClr val="accent5"/>
                </a:solidFill>
              </a:rPr>
              <a:t>д</a:t>
            </a:r>
            <a:r>
              <a:rPr lang="ru-RU" sz="1100" dirty="0" smtClean="0">
                <a:solidFill>
                  <a:schemeClr val="accent5"/>
                </a:solidFill>
              </a:rPr>
              <a:t>о 4.6% в 2019г.</a:t>
            </a:r>
          </a:p>
          <a:p>
            <a:r>
              <a:rPr lang="ru-RU" sz="1100" dirty="0" smtClean="0">
                <a:solidFill>
                  <a:schemeClr val="accent5"/>
                </a:solidFill>
              </a:rPr>
              <a:t>Темп ввода общей площади жилых помещений также демонстрирует положительную динамику, несмотря на спад в 2018г..</a:t>
            </a:r>
          </a:p>
          <a:p>
            <a:r>
              <a:rPr lang="ru-RU" sz="1100" dirty="0" smtClean="0">
                <a:solidFill>
                  <a:schemeClr val="accent5"/>
                </a:solidFill>
              </a:rPr>
              <a:t>Средние цены на первичном и вторичных рынках жилья, несмотря на то, что являются более высокими, чем в среднем по РФ, демонстрируют небольшой тренд на снижение</a:t>
            </a:r>
            <a:endParaRPr lang="ru-RU" sz="1100" dirty="0">
              <a:solidFill>
                <a:schemeClr val="accent5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r="7284"/>
          <a:stretch/>
        </p:blipFill>
        <p:spPr>
          <a:xfrm>
            <a:off x="8249549" y="3324976"/>
            <a:ext cx="3851026" cy="220455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947" y="3324977"/>
            <a:ext cx="4469490" cy="227465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/>
          <a:srcRect r="12453"/>
          <a:stretch/>
        </p:blipFill>
        <p:spPr>
          <a:xfrm>
            <a:off x="4561437" y="3324977"/>
            <a:ext cx="3688112" cy="227465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022" y="993609"/>
            <a:ext cx="4485415" cy="2260332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Комфортное и современное жилье, высокое качество услуг </a:t>
            </a:r>
            <a:r>
              <a:rPr lang="ru-RU" dirty="0" smtClean="0"/>
              <a:t>ЖКХ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5548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Комфортное и современное жилье, высокое качество услуг </a:t>
            </a:r>
            <a:r>
              <a:rPr lang="ru-RU" dirty="0" smtClean="0"/>
              <a:t>ЖКХ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9022" y="4956814"/>
            <a:ext cx="3795623" cy="172021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6913" y="1043598"/>
            <a:ext cx="3577629" cy="195052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7034" y="3042500"/>
            <a:ext cx="4129879" cy="186594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29599" y="1043598"/>
            <a:ext cx="3562709" cy="194239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28287" y="3042500"/>
            <a:ext cx="3917095" cy="186594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29600" y="3042500"/>
            <a:ext cx="3882824" cy="186594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7034" y="991090"/>
            <a:ext cx="4123169" cy="1994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79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97892" y="993609"/>
            <a:ext cx="7403450" cy="23471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6000" tIns="36000" rIns="36000" bIns="36000" rtlCol="0" anchor="t">
            <a:noAutofit/>
          </a:bodyPr>
          <a:lstStyle/>
          <a:p>
            <a:r>
              <a:rPr lang="ru-RU" sz="1100" dirty="0" smtClean="0">
                <a:solidFill>
                  <a:schemeClr val="accent5"/>
                </a:solidFill>
              </a:rPr>
              <a:t>По итогам опроса населения в конце </a:t>
            </a:r>
            <a:r>
              <a:rPr lang="ru-RU" sz="1100" dirty="0">
                <a:solidFill>
                  <a:schemeClr val="accent5"/>
                </a:solidFill>
              </a:rPr>
              <a:t>2020г. </a:t>
            </a:r>
            <a:r>
              <a:rPr lang="ru-RU" sz="1100" dirty="0" smtClean="0">
                <a:solidFill>
                  <a:schemeClr val="accent5"/>
                </a:solidFill>
              </a:rPr>
              <a:t>наиболее </a:t>
            </a:r>
            <a:r>
              <a:rPr lang="ru-RU" sz="1100" dirty="0">
                <a:solidFill>
                  <a:schemeClr val="accent5"/>
                </a:solidFill>
              </a:rPr>
              <a:t>проблемным в сфере ЖКХ респонденты считают состояние жилых домов</a:t>
            </a:r>
            <a:r>
              <a:rPr lang="ru-RU" sz="1100" dirty="0" smtClean="0">
                <a:solidFill>
                  <a:schemeClr val="accent5"/>
                </a:solidFill>
              </a:rPr>
              <a:t>. Данное мнение респондентов подтверждается и статистическими данными: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chemeClr val="accent5"/>
                </a:solidFill>
              </a:rPr>
              <a:t> </a:t>
            </a:r>
            <a:r>
              <a:rPr lang="ru-RU" sz="1100" dirty="0" smtClean="0">
                <a:solidFill>
                  <a:schemeClr val="accent5"/>
                </a:solidFill>
              </a:rPr>
              <a:t>в Камчатском крае (как в сравнении с </a:t>
            </a:r>
            <a:r>
              <a:rPr lang="ru-RU" sz="1100" dirty="0" err="1" smtClean="0">
                <a:solidFill>
                  <a:schemeClr val="accent5"/>
                </a:solidFill>
              </a:rPr>
              <a:t>ДвФО</a:t>
            </a:r>
            <a:r>
              <a:rPr lang="ru-RU" sz="1100" dirty="0" smtClean="0">
                <a:solidFill>
                  <a:schemeClr val="accent5"/>
                </a:solidFill>
              </a:rPr>
              <a:t>, так и по РФ в целом) наибольшая доля многоквартирных домов, имеющих более 70 процентов износа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chemeClr val="accent5"/>
                </a:solidFill>
              </a:rPr>
              <a:t>н</a:t>
            </a:r>
            <a:r>
              <a:rPr lang="ru-RU" sz="1100" dirty="0" smtClean="0">
                <a:solidFill>
                  <a:schemeClr val="accent5"/>
                </a:solidFill>
              </a:rPr>
              <a:t>есмотря на то, что удельный вес аварийного жилищного фонда в Камчатском крае ниже, чем по </a:t>
            </a:r>
            <a:r>
              <a:rPr lang="ru-RU" sz="1100" dirty="0" err="1" smtClean="0">
                <a:solidFill>
                  <a:schemeClr val="accent5"/>
                </a:solidFill>
              </a:rPr>
              <a:t>ДвФО</a:t>
            </a:r>
            <a:r>
              <a:rPr lang="ru-RU" sz="1100" dirty="0" smtClean="0">
                <a:solidFill>
                  <a:schemeClr val="accent5"/>
                </a:solidFill>
              </a:rPr>
              <a:t>, его доля существенно выше, чем в среднем по РФ и имеет тренд на увеличение (с 0.9% в 2016г. до 1.5% в 2018г.)</a:t>
            </a:r>
            <a:endParaRPr lang="ru-RU" sz="1100" dirty="0">
              <a:solidFill>
                <a:schemeClr val="accent5"/>
              </a:solidFill>
            </a:endParaRPr>
          </a:p>
          <a:p>
            <a:r>
              <a:rPr lang="ru-RU" sz="1100" dirty="0" smtClean="0">
                <a:solidFill>
                  <a:schemeClr val="accent5"/>
                </a:solidFill>
              </a:rPr>
              <a:t> </a:t>
            </a:r>
          </a:p>
          <a:p>
            <a:r>
              <a:rPr lang="ru-RU" sz="1100" dirty="0" smtClean="0">
                <a:solidFill>
                  <a:schemeClr val="accent5"/>
                </a:solidFill>
              </a:rPr>
              <a:t>Несмотря на то, что респонденты в ходе опроса в конце 2020г. </a:t>
            </a:r>
            <a:r>
              <a:rPr lang="ru-RU" sz="1100" dirty="0">
                <a:solidFill>
                  <a:schemeClr val="accent5"/>
                </a:solidFill>
              </a:rPr>
              <a:t>в</a:t>
            </a:r>
            <a:r>
              <a:rPr lang="ru-RU" sz="1100" dirty="0" smtClean="0">
                <a:solidFill>
                  <a:schemeClr val="accent5"/>
                </a:solidFill>
              </a:rPr>
              <a:t> среднем хорошо оценили качество ЖКХ по таким областям, как теплоснабжение, водоснабжение, электроснабжение, стоимость услуг ЖКХ в Камчатском крае остается высокой относительно общей суммы потребительских расходов домашних хозяйств – более 12%, что выше, чем в </a:t>
            </a:r>
            <a:r>
              <a:rPr lang="ru-RU" sz="1100" dirty="0" err="1" smtClean="0">
                <a:solidFill>
                  <a:schemeClr val="accent5"/>
                </a:solidFill>
              </a:rPr>
              <a:t>ДвФО</a:t>
            </a:r>
            <a:r>
              <a:rPr lang="ru-RU" sz="1100" dirty="0" smtClean="0">
                <a:solidFill>
                  <a:schemeClr val="accent5"/>
                </a:solidFill>
              </a:rPr>
              <a:t> и по РФ в целом.</a:t>
            </a:r>
            <a:endParaRPr lang="ru-RU" sz="1100" dirty="0">
              <a:solidFill>
                <a:schemeClr val="accent5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4007" y="3411760"/>
            <a:ext cx="3575671" cy="235125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71" y="3340724"/>
            <a:ext cx="4507304" cy="229232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87" y="5657731"/>
            <a:ext cx="4411682" cy="97155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30816" y="3411760"/>
            <a:ext cx="3770526" cy="235125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383" y="993609"/>
            <a:ext cx="4492869" cy="2308835"/>
          </a:xfrm>
          <a:prstGeom prst="rect">
            <a:avLst/>
          </a:prstGeom>
        </p:spPr>
      </p:pic>
      <p:sp>
        <p:nvSpPr>
          <p:cNvPr id="6" name="Текст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Комфортное и современное жилье, высокое качество услуг </a:t>
            </a:r>
            <a:r>
              <a:rPr lang="ru-RU" dirty="0" smtClean="0"/>
              <a:t>ЖКХ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1772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">
            <a:hlinkClick r:id="rId2"/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80" t="3509" r="80" b="421"/>
          <a:stretch/>
        </p:blipFill>
        <p:spPr>
          <a:xfrm>
            <a:off x="1187998" y="1234157"/>
            <a:ext cx="9816004" cy="538017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423338" y="4981904"/>
            <a:ext cx="5559972" cy="15975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ru-RU" sz="1000" dirty="0" smtClean="0">
                <a:solidFill>
                  <a:srgbClr val="000000"/>
                </a:solidFill>
              </a:rPr>
              <a:t>Наиболее проблемным в сфере ЖКХ респонденты считают состояние жилых домов.</a:t>
            </a:r>
          </a:p>
          <a:p>
            <a:endParaRPr lang="ru-RU" sz="1000" dirty="0">
              <a:solidFill>
                <a:srgbClr val="000000"/>
              </a:solidFill>
            </a:endParaRPr>
          </a:p>
          <a:p>
            <a:r>
              <a:rPr lang="ru-RU" sz="1000" dirty="0" smtClean="0">
                <a:solidFill>
                  <a:srgbClr val="000000"/>
                </a:solidFill>
              </a:rPr>
              <a:t>Среди респондентов в возрасте 36-65 лет худшую оценку ситуации как с текущим, так и капитальным ремонтами домов дали по 40% респондентов. В то время как среди респондентов до 36 лет худшая оценка была дана 33% и 36% соответственно.</a:t>
            </a:r>
          </a:p>
          <a:p>
            <a:endParaRPr lang="ru-RU" sz="1000" dirty="0">
              <a:solidFill>
                <a:srgbClr val="000000"/>
              </a:solidFill>
            </a:endParaRPr>
          </a:p>
          <a:p>
            <a:r>
              <a:rPr lang="ru-RU" sz="1000" dirty="0">
                <a:solidFill>
                  <a:srgbClr val="000000"/>
                </a:solidFill>
              </a:rPr>
              <a:t>Среди респондентов </a:t>
            </a:r>
            <a:r>
              <a:rPr lang="ru-RU" sz="1000" dirty="0" smtClean="0">
                <a:solidFill>
                  <a:srgbClr val="000000"/>
                </a:solidFill>
              </a:rPr>
              <a:t>с доходом свыше 120 тыс. руб. худшую </a:t>
            </a:r>
            <a:r>
              <a:rPr lang="ru-RU" sz="1000" dirty="0">
                <a:solidFill>
                  <a:srgbClr val="000000"/>
                </a:solidFill>
              </a:rPr>
              <a:t>оценку ситуации </a:t>
            </a:r>
            <a:r>
              <a:rPr lang="ru-RU" sz="1000" dirty="0" smtClean="0">
                <a:solidFill>
                  <a:srgbClr val="000000"/>
                </a:solidFill>
              </a:rPr>
              <a:t>с текущим ремонтом дали 26%, с капитальным ремонтом – 29%. </a:t>
            </a:r>
            <a:r>
              <a:rPr lang="ru-RU" sz="1000" dirty="0">
                <a:solidFill>
                  <a:srgbClr val="000000"/>
                </a:solidFill>
              </a:rPr>
              <a:t>В то время как среди респондентов </a:t>
            </a:r>
            <a:r>
              <a:rPr lang="ru-RU" sz="1000" dirty="0" smtClean="0">
                <a:solidFill>
                  <a:srgbClr val="000000"/>
                </a:solidFill>
              </a:rPr>
              <a:t>с доходом до 35 тыс. руб. худшая </a:t>
            </a:r>
            <a:r>
              <a:rPr lang="ru-RU" sz="1000" dirty="0">
                <a:solidFill>
                  <a:srgbClr val="000000"/>
                </a:solidFill>
              </a:rPr>
              <a:t>оценка была дана </a:t>
            </a:r>
            <a:r>
              <a:rPr lang="ru-RU" sz="1000" dirty="0" smtClean="0">
                <a:solidFill>
                  <a:srgbClr val="000000"/>
                </a:solidFill>
              </a:rPr>
              <a:t>43</a:t>
            </a:r>
            <a:r>
              <a:rPr lang="ru-RU" sz="1000" dirty="0">
                <a:solidFill>
                  <a:srgbClr val="000000"/>
                </a:solidFill>
              </a:rPr>
              <a:t>% и </a:t>
            </a:r>
            <a:r>
              <a:rPr lang="ru-RU" sz="1000" dirty="0" smtClean="0">
                <a:solidFill>
                  <a:srgbClr val="000000"/>
                </a:solidFill>
              </a:rPr>
              <a:t>44% </a:t>
            </a:r>
            <a:r>
              <a:rPr lang="ru-RU" sz="1000" dirty="0">
                <a:solidFill>
                  <a:srgbClr val="000000"/>
                </a:solidFill>
              </a:rPr>
              <a:t>соответственно</a:t>
            </a:r>
            <a:r>
              <a:rPr lang="ru-RU" sz="1000" dirty="0" smtClean="0">
                <a:solidFill>
                  <a:srgbClr val="000000"/>
                </a:solidFill>
              </a:rPr>
              <a:t>.</a:t>
            </a:r>
            <a:endParaRPr lang="ru-RU" sz="1000" dirty="0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47840" y="160278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b="1" dirty="0" smtClean="0">
                <a:solidFill>
                  <a:srgbClr val="FF0000"/>
                </a:solidFill>
              </a:rPr>
              <a:t>72%</a:t>
            </a:r>
            <a:endParaRPr lang="ru-RU" sz="1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367520" y="160278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b="1" dirty="0" smtClean="0">
                <a:solidFill>
                  <a:srgbClr val="FF0000"/>
                </a:solidFill>
              </a:rPr>
              <a:t>71%</a:t>
            </a:r>
            <a:endParaRPr lang="ru-RU" sz="1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367519" y="342142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b="1" dirty="0" smtClean="0">
                <a:solidFill>
                  <a:srgbClr val="FF0000"/>
                </a:solidFill>
              </a:rPr>
              <a:t>58%</a:t>
            </a:r>
            <a:endParaRPr lang="ru-RU" sz="1800" b="1" dirty="0">
              <a:solidFill>
                <a:srgbClr val="FF0000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Опрос населения: качество жилищно-коммунального </a:t>
            </a:r>
            <a:r>
              <a:rPr lang="ru-RU" dirty="0" smtClean="0"/>
              <a:t>обслуживания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227093" y="942717"/>
            <a:ext cx="6955571" cy="351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</a:pPr>
            <a:r>
              <a:rPr lang="ru-RU" sz="1000" dirty="0">
                <a:solidFill>
                  <a:srgbClr val="498DB2"/>
                </a:solidFill>
              </a:rPr>
              <a:t>Респонденты – представители населения Камчатского </a:t>
            </a:r>
            <a:r>
              <a:rPr lang="ru-RU" sz="1000" dirty="0" smtClean="0">
                <a:solidFill>
                  <a:srgbClr val="498DB2"/>
                </a:solidFill>
              </a:rPr>
              <a:t>края (1 – худшая оценка, 4 – лучшая оценка)</a:t>
            </a:r>
            <a:endParaRPr lang="ru-RU" sz="1000" dirty="0">
              <a:solidFill>
                <a:srgbClr val="498D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3169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97892" y="993610"/>
            <a:ext cx="7403450" cy="15833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6000" tIns="36000" rIns="36000" bIns="36000" rtlCol="0" anchor="t">
            <a:noAutofit/>
          </a:bodyPr>
          <a:lstStyle/>
          <a:p>
            <a:r>
              <a:rPr lang="ru-RU" sz="1100" dirty="0" smtClean="0">
                <a:solidFill>
                  <a:schemeClr val="accent5"/>
                </a:solidFill>
              </a:rPr>
              <a:t>По отдельным показателям, характеризующим качество городской среды, Камчатский край показывает лучшие значения, чем в среднем по </a:t>
            </a:r>
            <a:r>
              <a:rPr lang="ru-RU" sz="1100" dirty="0" err="1" smtClean="0">
                <a:solidFill>
                  <a:schemeClr val="accent5"/>
                </a:solidFill>
              </a:rPr>
              <a:t>ДвФО</a:t>
            </a:r>
            <a:r>
              <a:rPr lang="ru-RU" sz="1100" dirty="0" smtClean="0">
                <a:solidFill>
                  <a:schemeClr val="accent5"/>
                </a:solidFill>
              </a:rPr>
              <a:t> – например, по доле общей протяженности освещенных частей городских улиц и по площади зеленых насаждений в пределах городской черты. </a:t>
            </a:r>
          </a:p>
          <a:p>
            <a:r>
              <a:rPr lang="ru-RU" sz="1100" dirty="0" smtClean="0">
                <a:solidFill>
                  <a:schemeClr val="accent5"/>
                </a:solidFill>
              </a:rPr>
              <a:t>В то же время, составные элементы индекса качества городской среды в городах Камчатского края ниже, чем в других городах </a:t>
            </a:r>
            <a:r>
              <a:rPr lang="ru-RU" sz="1100" dirty="0" err="1" smtClean="0">
                <a:solidFill>
                  <a:schemeClr val="accent5"/>
                </a:solidFill>
              </a:rPr>
              <a:t>ДвФО</a:t>
            </a:r>
            <a:r>
              <a:rPr lang="ru-RU" sz="1100" dirty="0" smtClean="0">
                <a:solidFill>
                  <a:schemeClr val="accent5"/>
                </a:solidFill>
              </a:rPr>
              <a:t> – например, жилье и прилегающие пространства, общественно-деловая инфраструктура и прилегающие пространства, социально-досуговая инфраструктура и прилегающие пространства. </a:t>
            </a:r>
            <a:endParaRPr lang="ru-RU" sz="1100" dirty="0">
              <a:solidFill>
                <a:schemeClr val="accent5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85" y="3508143"/>
            <a:ext cx="4528868" cy="230487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8276" y="2410691"/>
            <a:ext cx="7185337" cy="3895218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Благоустройство жилых </a:t>
            </a:r>
            <a:r>
              <a:rPr lang="ru-RU" dirty="0" smtClean="0"/>
              <a:t>территорий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081" y="993609"/>
            <a:ext cx="4487466" cy="2287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85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СГУ базовая серая">
  <a:themeElements>
    <a:clrScheme name="СГУ">
      <a:dk1>
        <a:sysClr val="windowText" lastClr="000000"/>
      </a:dk1>
      <a:lt1>
        <a:sysClr val="window" lastClr="FFFFFF"/>
      </a:lt1>
      <a:dk2>
        <a:srgbClr val="968087"/>
      </a:dk2>
      <a:lt2>
        <a:srgbClr val="E7E6E6"/>
      </a:lt2>
      <a:accent1>
        <a:srgbClr val="CC5742"/>
      </a:accent1>
      <a:accent2>
        <a:srgbClr val="59BFAC"/>
      </a:accent2>
      <a:accent3>
        <a:srgbClr val="71A9C5"/>
      </a:accent3>
      <a:accent4>
        <a:srgbClr val="A297B7"/>
      </a:accent4>
      <a:accent5>
        <a:srgbClr val="88917F"/>
      </a:accent5>
      <a:accent6>
        <a:srgbClr val="EBC6AF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 w="12700">
          <a:solidFill>
            <a:schemeClr val="bg1">
              <a:lumMod val="75000"/>
            </a:schemeClr>
          </a:solidFill>
        </a:ln>
      </a:spPr>
      <a:bodyPr rot="0" spcFirstLastPara="0" vertOverflow="overflow" horzOverflow="overflow" vert="horz" wrap="square" lIns="144000" tIns="72000" rIns="144000" bIns="108000" numCol="1" spcCol="0" rtlCol="0" fromWordArt="0" anchor="t" anchorCtr="0" forceAA="0" compatLnSpc="1">
        <a:prstTxWarp prst="textNoShape">
          <a:avLst/>
        </a:prstTxWarp>
        <a:noAutofit/>
      </a:bodyPr>
      <a:lstStyle>
        <a:defPPr>
          <a:defRPr sz="1200">
            <a:solidFill>
              <a:srgbClr val="00000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СГУ Шаблон основной 191007" id="{9E84EC84-F0A9-496F-9B26-E1F3109E7D90}" vid="{1BB13650-4244-4836-8C0A-C0A115232503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СГУ Регион Sky 191007</Template>
  <TotalTime>9220</TotalTime>
  <Words>1848</Words>
  <Application>Microsoft Office PowerPoint</Application>
  <PresentationFormat>Широкоэкранный</PresentationFormat>
  <Paragraphs>163</Paragraphs>
  <Slides>22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Calibri</vt:lpstr>
      <vt:lpstr>Helvetica</vt:lpstr>
      <vt:lpstr>Wingdings</vt:lpstr>
      <vt:lpstr>1_Тема СГУ базовая серая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User</cp:lastModifiedBy>
  <cp:revision>761</cp:revision>
  <cp:lastPrinted>2019-07-15T09:25:10Z</cp:lastPrinted>
  <dcterms:created xsi:type="dcterms:W3CDTF">2020-09-24T09:59:49Z</dcterms:created>
  <dcterms:modified xsi:type="dcterms:W3CDTF">2021-04-04T23:07:28Z</dcterms:modified>
</cp:coreProperties>
</file>