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49" r:id="rId2"/>
    <p:sldMasterId id="2147483876" r:id="rId3"/>
  </p:sldMasterIdLst>
  <p:notesMasterIdLst>
    <p:notesMasterId r:id="rId26"/>
  </p:notesMasterIdLst>
  <p:handoutMasterIdLst>
    <p:handoutMasterId r:id="rId27"/>
  </p:handoutMasterIdLst>
  <p:sldIdLst>
    <p:sldId id="276" r:id="rId4"/>
    <p:sldId id="1100" r:id="rId5"/>
    <p:sldId id="1101" r:id="rId6"/>
    <p:sldId id="1057" r:id="rId7"/>
    <p:sldId id="1092" r:id="rId8"/>
    <p:sldId id="1093" r:id="rId9"/>
    <p:sldId id="1094" r:id="rId10"/>
    <p:sldId id="1095" r:id="rId11"/>
    <p:sldId id="1056" r:id="rId12"/>
    <p:sldId id="1074" r:id="rId13"/>
    <p:sldId id="1058" r:id="rId14"/>
    <p:sldId id="1096" r:id="rId15"/>
    <p:sldId id="1077" r:id="rId16"/>
    <p:sldId id="1076" r:id="rId17"/>
    <p:sldId id="1103" r:id="rId18"/>
    <p:sldId id="1102" r:id="rId19"/>
    <p:sldId id="1099" r:id="rId20"/>
    <p:sldId id="1078" r:id="rId21"/>
    <p:sldId id="1097" r:id="rId22"/>
    <p:sldId id="1060" r:id="rId23"/>
    <p:sldId id="1075" r:id="rId24"/>
    <p:sldId id="1098" r:id="rId25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007382"/>
    <a:srgbClr val="737C6A"/>
    <a:srgbClr val="CDF1F0"/>
    <a:srgbClr val="AACBDC"/>
    <a:srgbClr val="E5756C"/>
    <a:srgbClr val="CEE7F2"/>
    <a:srgbClr val="000000"/>
    <a:srgbClr val="498DB2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939" autoAdjust="0"/>
  </p:normalViewPr>
  <p:slideViewPr>
    <p:cSldViewPr snapToGrid="0">
      <p:cViewPr varScale="1">
        <p:scale>
          <a:sx n="70" d="100"/>
          <a:sy n="70" d="100"/>
        </p:scale>
        <p:origin x="666" y="60"/>
      </p:cViewPr>
      <p:guideLst>
        <p:guide pos="3840"/>
        <p:guide orient="horz" pos="15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05.04.2021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05.04.2021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169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7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542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780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  <p15:guide id="2" orient="horz" pos="618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7559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453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41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47570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5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9402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77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1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5" r:id="rId7"/>
    <p:sldLayoutId id="2147483866" r:id="rId8"/>
    <p:sldLayoutId id="2147483867" r:id="rId9"/>
    <p:sldLayoutId id="21474838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95147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smtClean="0"/>
              <a:t>ЗДОРОВЬЕ И АКТИВНОЕ ДОЛГОЛЕТИЕ»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Заболеваемость населения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88325" y="1007388"/>
            <a:ext cx="6246523" cy="26946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целом за 2016-2020гг. в Камчатском крае зафиксирована положительная динамика по снижению заболеваемости населения Края злокачественными новообразованиями (ЗНО).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Так, за рассматриваемый период произошло снижение заболеваемости ЗНО с 14,4 случаев на 1000 человек населения в 2017г. до 12,1 случая (или на 19,0%). 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И вместе с тем, обращает на себя внимание факт отставания Края по обеспеченности населения квалифицированной онкологической помощью, а именно в 2019г. на 10000 человек населения Края приходилось всего 0,48 врача-онколога, при среднем по ДвФО показателе 0,59 онколога на 1000 человек (отставание Камчатского края на 18,6%), и среднероссийском показателе 0,60 онкологов на 10000 человек населения (отставание Камчатского края на 20,0%).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Отставание Камчатского края в обеспеченности населения квалифицированной онкологической помощью не может гарантировать долгосрочного тренда на снижение заболеваемости ЗНО и тяжести его последствий.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67" y="3847834"/>
            <a:ext cx="4584589" cy="27556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66" y="1007388"/>
            <a:ext cx="4584589" cy="26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63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Заболеваемость населения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8325" y="1007388"/>
            <a:ext cx="6246523" cy="26946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целом за 2016-2020гг. в Камчатском крае зафиксирована положительная динамика в снижении заболеваемости населения Края болезнями системы кровообращения.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Так, за рассматриваемый период произошло снижение заболеваемости сердечно-сосудистыми заболеваниями (ССЗ) с 39,3 случаев на 1000 человек населения до 29,2 случаев (или на 34,6%). 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И вместе с тем, обращает на себя внимание факт отставания Края по обеспеченности населения квалифицированной кардиологической помощью, а именно в 2019г. на 10000 человек населения Края приходилось всего 0,64 врача-кардиолога, при среднем по ДвФО показателе 0,82 кардиолога на 1000 человек (отставание Камчатского края на 22,0%), и среднероссийском показателе 0,91 кардиолог на 10000 человек населения (отставание Камчатского края на 29,7%).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Отставание Камчатского края в обеспеченности населения квалифицированной кардиологической помощью не может гарантировать долгосрочного тренда на снижение заболеваемости ССЗ и тяжести его последствий.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11" y="3836851"/>
            <a:ext cx="4584589" cy="2755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10" y="1007388"/>
            <a:ext cx="4584589" cy="26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07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l"/>
            <a:r>
              <a:rPr lang="ru-RU" dirty="0" smtClean="0"/>
              <a:t>Удовлетворенность граждан системой здравоохранения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44" y="1009289"/>
            <a:ext cx="5170567" cy="27518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328" y="1016183"/>
            <a:ext cx="5157611" cy="27449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566" y="3834582"/>
            <a:ext cx="5170567" cy="275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71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Доступность спортивной инфраструктуры для поддержания ЗОЖ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60436" y="6682614"/>
            <a:ext cx="10369564" cy="175386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 smtClean="0">
                <a:solidFill>
                  <a:schemeClr val="bg1"/>
                </a:solidFill>
              </a:rPr>
              <a:t>Здесь и далее – доля респондентов оценивших параметр ниже среднего для топ-3 параметров с наивысшим значением такой оценки</a:t>
            </a:r>
            <a:endParaRPr lang="ru-RU" sz="800" i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53" y="3879981"/>
            <a:ext cx="4584589" cy="2755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52" y="1055342"/>
            <a:ext cx="4584589" cy="2755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569" y="3879981"/>
            <a:ext cx="4584589" cy="275563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788325" y="1007388"/>
            <a:ext cx="6246523" cy="2106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В 2016-2019гг. население Камчатского края имело ограниченные возможности для занятия спортом.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Так: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accent5"/>
                </a:solidFill>
              </a:rPr>
              <a:t>Д</a:t>
            </a:r>
            <a:r>
              <a:rPr lang="ru-RU" sz="1000" dirty="0" smtClean="0">
                <a:solidFill>
                  <a:schemeClr val="accent5"/>
                </a:solidFill>
              </a:rPr>
              <a:t>оступность плавательных бассейнов в Крае в 2019г. составляла лишь 0,26 бассейна на 10 000 человек населения, что составляет 63,4% от среднероссийского показателя и 74,3% от среднего по ДвФО значения;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accent5"/>
                </a:solidFill>
              </a:rPr>
              <a:t>Доступность плоскостных спортивных сооружений в 2019г. в Камчатском крае составляла 8,9 на </a:t>
            </a:r>
            <a:r>
              <a:rPr lang="ru-RU" sz="1000" dirty="0" smtClean="0">
                <a:solidFill>
                  <a:schemeClr val="accent5"/>
                </a:solidFill>
              </a:rPr>
              <a:t>10000 </a:t>
            </a:r>
            <a:r>
              <a:rPr lang="ru-RU" sz="1000" dirty="0">
                <a:solidFill>
                  <a:schemeClr val="accent5"/>
                </a:solidFill>
              </a:rPr>
              <a:t>человек населения, или 87,3% от среднероссийского уровня и 94,7% от среднего по </a:t>
            </a:r>
            <a:r>
              <a:rPr lang="ru-RU" sz="1000" dirty="0" smtClean="0">
                <a:solidFill>
                  <a:schemeClr val="accent5"/>
                </a:solidFill>
              </a:rPr>
              <a:t>ДвФО показателя.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Частично нехватка бассейнов и плоскостных спортивных сооружений была компенсирована лучшей доступностью спортивных залов в сравнении со среднероссийским показателем.</a:t>
            </a:r>
            <a:endParaRPr lang="ru-RU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075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Уровень медицинского обслуживания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3440" y="1208266"/>
            <a:ext cx="10065121" cy="55355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89290" y="5063706"/>
            <a:ext cx="5428854" cy="1287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1000" dirty="0" smtClean="0">
                <a:solidFill>
                  <a:srgbClr val="000000"/>
                </a:solidFill>
              </a:rPr>
              <a:t>Респонденты с доходом выше 120 тыс. руб. в целом лучше оценивают состояние отдельных параметров медицинского обслуживания, за исключением наличия узкопрофильных врачей (70% против 68% у всех ответивших).</a:t>
            </a:r>
          </a:p>
          <a:p>
            <a:endParaRPr lang="ru-RU" sz="1000" dirty="0" smtClean="0">
              <a:solidFill>
                <a:srgbClr val="000000"/>
              </a:solidFill>
            </a:endParaRPr>
          </a:p>
          <a:p>
            <a:r>
              <a:rPr lang="ru-RU" sz="1000" dirty="0" smtClean="0">
                <a:solidFill>
                  <a:srgbClr val="000000"/>
                </a:solidFill>
              </a:rPr>
              <a:t>Ситуация с узкопрофильными врачами лучше обстоит в Петропавловске-Камчатском (худшую оценку поставили 63% респондентов из всех ответивших в данном городе), в то время как в </a:t>
            </a:r>
            <a:r>
              <a:rPr lang="ru-RU" sz="1000" dirty="0" err="1" smtClean="0">
                <a:solidFill>
                  <a:srgbClr val="000000"/>
                </a:solidFill>
              </a:rPr>
              <a:t>Елизовском</a:t>
            </a:r>
            <a:r>
              <a:rPr lang="ru-RU" sz="1000" dirty="0" smtClean="0">
                <a:solidFill>
                  <a:srgbClr val="000000"/>
                </a:solidFill>
              </a:rPr>
              <a:t> районе эта доля составляет 69%, в </a:t>
            </a:r>
            <a:r>
              <a:rPr lang="ru-RU" sz="1000" dirty="0" err="1" smtClean="0">
                <a:solidFill>
                  <a:srgbClr val="000000"/>
                </a:solidFill>
              </a:rPr>
              <a:t>Мильковском</a:t>
            </a:r>
            <a:r>
              <a:rPr lang="ru-RU" sz="1000" dirty="0" smtClean="0">
                <a:solidFill>
                  <a:srgbClr val="000000"/>
                </a:solidFill>
              </a:rPr>
              <a:t> районе и </a:t>
            </a:r>
            <a:r>
              <a:rPr lang="ru-RU" sz="1000" dirty="0" err="1" smtClean="0">
                <a:solidFill>
                  <a:srgbClr val="000000"/>
                </a:solidFill>
              </a:rPr>
              <a:t>Вилючинске</a:t>
            </a:r>
            <a:r>
              <a:rPr lang="ru-RU" sz="1000" dirty="0" smtClean="0">
                <a:solidFill>
                  <a:srgbClr val="000000"/>
                </a:solidFill>
              </a:rPr>
              <a:t> – 79%.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9291" y="6359080"/>
            <a:ext cx="5428854" cy="292388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 smtClean="0"/>
              <a:t>Здесь и далее - во вставке представлены наиболее значимые расхождения в ответах отдельных социально-демографических групп</a:t>
            </a:r>
            <a:endParaRPr lang="ru-RU" sz="8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48480" y="52400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94%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79600" y="52400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84%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75691" y="161294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79%*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0436" y="6682614"/>
            <a:ext cx="10369564" cy="175386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 smtClean="0">
                <a:solidFill>
                  <a:schemeClr val="bg1"/>
                </a:solidFill>
              </a:rPr>
              <a:t>Здесь и далее – доля респондентов оценивших параметр ниже среднего для топ-3 параметров с наивысшим значением такой оценки</a:t>
            </a:r>
            <a:endParaRPr lang="ru-RU" sz="800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68537" y="942717"/>
            <a:ext cx="6314127" cy="265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</a:t>
            </a:r>
            <a:r>
              <a:rPr lang="ru-RU" sz="1000" dirty="0" smtClean="0">
                <a:solidFill>
                  <a:srgbClr val="498DB2"/>
                </a:solidFill>
              </a:rPr>
              <a:t>представители населения </a:t>
            </a:r>
            <a:r>
              <a:rPr lang="ru-RU" sz="1000" dirty="0">
                <a:solidFill>
                  <a:srgbClr val="498DB2"/>
                </a:solidFill>
              </a:rPr>
              <a:t>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</a:t>
            </a:r>
            <a:r>
              <a:rPr lang="en-US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40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Параметры, по которым отставание Камчатского края от других регионов может стать причиной переезда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60436" y="6682614"/>
            <a:ext cx="10369564" cy="175386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 smtClean="0">
                <a:solidFill>
                  <a:schemeClr val="bg1"/>
                </a:solidFill>
              </a:rPr>
              <a:t>Здесь и далее – доля респондентов оценивших параметр ниже среднего для топ-3 параметров с наивысшим значением такой оценки</a:t>
            </a:r>
            <a:endParaRPr lang="ru-RU" sz="800" i="1" dirty="0">
              <a:solidFill>
                <a:schemeClr val="bg1"/>
              </a:solidFill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1031908" y="1149493"/>
            <a:ext cx="10128183" cy="5421640"/>
            <a:chOff x="1030547" y="1241919"/>
            <a:chExt cx="10128183" cy="5421640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3041244" y="4883145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030547" y="4883145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9049276" y="3062532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7042974" y="3062532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5042109" y="3062532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3041244" y="3062532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030547" y="3062532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9049276" y="1241919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7042974" y="1241919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5042109" y="1241919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3041244" y="1241919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030547" y="1241919"/>
              <a:ext cx="1934034" cy="17804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3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marL="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1000" dirty="0" err="1" smtClean="0">
                <a:solidFill>
                  <a:srgbClr val="000000"/>
                </a:solidFill>
              </a:endParaRPr>
            </a:p>
          </p:txBody>
        </p:sp>
        <p:pic>
          <p:nvPicPr>
            <p:cNvPr id="57" name="Рисунок 56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88" b="2227"/>
            <a:stretch/>
          </p:blipFill>
          <p:spPr>
            <a:xfrm>
              <a:off x="1030547" y="1241919"/>
              <a:ext cx="10128183" cy="5421640"/>
            </a:xfrm>
            <a:prstGeom prst="rect">
              <a:avLst/>
            </a:prstGeom>
          </p:spPr>
        </p:pic>
      </p:grpSp>
      <p:sp>
        <p:nvSpPr>
          <p:cNvPr id="58" name="Прямоугольник 57"/>
          <p:cNvSpPr/>
          <p:nvPr/>
        </p:nvSpPr>
        <p:spPr>
          <a:xfrm>
            <a:off x="5381557" y="5169937"/>
            <a:ext cx="6397700" cy="12454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000000"/>
                </a:solidFill>
              </a:rPr>
              <a:t>Более низкий уровень качества медицинского обслуживания (43% респондентов), возможностей получения жилья на льготных условиях (36% респондентов) и транспортной доступности региона (33% респондентов) по сравнению с другими субъектами РФ может стать причиной переезда в другой регион.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742519" y="6267727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</a:t>
            </a:r>
            <a:r>
              <a:rPr lang="ru-RU" sz="1000" dirty="0" smtClean="0">
                <a:solidFill>
                  <a:srgbClr val="498DB2"/>
                </a:solidFill>
              </a:rPr>
              <a:t>представители населения </a:t>
            </a:r>
            <a:r>
              <a:rPr lang="ru-RU" sz="1000" dirty="0">
                <a:solidFill>
                  <a:srgbClr val="498DB2"/>
                </a:solidFill>
              </a:rPr>
              <a:t>Камчатского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400436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ЗДОРОВЬЕ И АКТИВНОЕ ДОЛГОЛЕТИЕ: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ПОКОЛЕНИЯ»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65123"/>
              </p:ext>
            </p:extLst>
          </p:nvPr>
        </p:nvGraphicFramePr>
        <p:xfrm>
          <a:off x="273868" y="1219046"/>
          <a:ext cx="11641540" cy="209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Долгосрочное здоровье общества и здоровое материнство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Ожидаемая продолжительность жизни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Продолжительность здоровой жизни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Коэффициент рождаемости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Культура здорового образа жизни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проходящих ежегодную диспансеризацию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потребления алкоголя, табака, наркотиков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Среднее число часов занятия спортом в неделю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овощей и фруктов в потреблении (весовой уровень потребления / норма)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98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Половозрастная структура населения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06" y="1274409"/>
            <a:ext cx="5805454" cy="32544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684" y="1274409"/>
            <a:ext cx="5839332" cy="325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4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Демография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139" y="1009750"/>
            <a:ext cx="3658144" cy="2198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3" y="4455253"/>
            <a:ext cx="3663488" cy="21559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8447" y="4455253"/>
            <a:ext cx="3658571" cy="21990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377" y="3257920"/>
            <a:ext cx="11954470" cy="11415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spcAft>
                <a:spcPts val="300"/>
              </a:spcAft>
            </a:pPr>
            <a:r>
              <a:rPr lang="ru-RU" sz="900" dirty="0" smtClean="0">
                <a:solidFill>
                  <a:schemeClr val="accent5"/>
                </a:solidFill>
              </a:rPr>
              <a:t>В 2016-2019гг. Камчатский край отставал от среднероссийского значения по показателям (для 2019г.):</a:t>
            </a:r>
          </a:p>
          <a:p>
            <a:pPr marL="72000" indent="-72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accent5"/>
                </a:solidFill>
              </a:rPr>
              <a:t>Ожидаемой продолжительности жизни на 2,77 года;</a:t>
            </a:r>
          </a:p>
          <a:p>
            <a:pPr marL="72000" indent="-72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accent5"/>
                </a:solidFill>
              </a:rPr>
              <a:t>Особенно сильное отставание зафиксировано по показателю младенческой смертности 8,7 случаев в Крае против 4,9 в среднем по РФ (превышение в 1,78 раза)</a:t>
            </a:r>
            <a:endParaRPr lang="ru-RU" sz="900" dirty="0">
              <a:solidFill>
                <a:schemeClr val="accent5"/>
              </a:solidFill>
            </a:endParaRPr>
          </a:p>
          <a:p>
            <a:pPr>
              <a:spcAft>
                <a:spcPts val="300"/>
              </a:spcAft>
            </a:pPr>
            <a:r>
              <a:rPr lang="ru-RU" sz="900" dirty="0" smtClean="0">
                <a:solidFill>
                  <a:schemeClr val="accent5"/>
                </a:solidFill>
              </a:rPr>
              <a:t>При этом коэффициент смертности в Камчатском крае был зафиксирован в 2019г. на уровне 11,0 умерших на 1000 человек населения, что значительно лучше среднероссийского значения (12,3) и среднего значения по ДвФО (12,2).</a:t>
            </a:r>
          </a:p>
          <a:p>
            <a:pPr>
              <a:spcAft>
                <a:spcPts val="300"/>
              </a:spcAft>
            </a:pPr>
            <a:r>
              <a:rPr lang="ru-RU" sz="900" dirty="0" smtClean="0">
                <a:solidFill>
                  <a:schemeClr val="accent5"/>
                </a:solidFill>
              </a:rPr>
              <a:t>Также в Камчатском крае в 2016-2019гг. фиксировался уровень рождаемости близкий к среднероссийскому значению, однако стоит отметить, что в 2018-2019г. коэффициент рождаемости был меньше коэффициента смертности, что свидетельствует о естественной убыли населения Края в 2018-2019гг. </a:t>
            </a:r>
            <a:endParaRPr lang="ru-RU" sz="900" dirty="0">
              <a:solidFill>
                <a:schemeClr val="accent5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9313" y="4455252"/>
            <a:ext cx="3658572" cy="2155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600" y="1032249"/>
            <a:ext cx="4089134" cy="217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Демография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24822" y="1007387"/>
            <a:ext cx="3210025" cy="56004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2016-2019гг. в Камчатском крае в целом наблюдалась негативная тенденция в динамике численности населения.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том числе по причине значительного превышения соотношения случаев прерывания беременности к количеству принятых родов.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Так, в 2019г. в Крае совершалось 58 абортов в расчете на каждые 100 принятых родов, что на 38,1% выше </a:t>
            </a:r>
            <a:r>
              <a:rPr lang="ru-RU" sz="1000" dirty="0" err="1">
                <a:solidFill>
                  <a:schemeClr val="accent5"/>
                </a:solidFill>
              </a:rPr>
              <a:t>среднероссийкого</a:t>
            </a:r>
            <a:r>
              <a:rPr lang="ru-RU" sz="1000" dirty="0">
                <a:solidFill>
                  <a:schemeClr val="accent5"/>
                </a:solidFill>
              </a:rPr>
              <a:t> показателя.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Показатель соотношения количества случаев прерывания беременности к количеству принятых родов косвенным образом свидетельствует о социально-экономическом благополучии региона и имеет с ним обратную корреляцию, то есть чем ниже данный показатель, тем выше воспринимаемый населением уровень своего благополучия и его уверенность в завтрашнем дне, и наоборот.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Кроме того, для Камчатского края снижение данного показателя принципиально важно в свете низкой доли населения моложе трудоспособного возраста (для 2019г.:18,9% против 20,8% в среднем по  ДвФО).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Также в 2016-2019гг. в Камчатском крае фиксировалась высокая смертность населения в трудоспособном возрасте в сравнении со среднероссийским показателем (превышение на 21,8% для 2019г.)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0" y="4071666"/>
            <a:ext cx="4249330" cy="2486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695" y="4071665"/>
            <a:ext cx="4249331" cy="24863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70" y="1040700"/>
            <a:ext cx="4249330" cy="29329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2732" y="1040700"/>
            <a:ext cx="4245294" cy="293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2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87611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ЗОЖ и профилактика заболеваний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359" y="1058836"/>
            <a:ext cx="4976386" cy="26484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594" y="1054245"/>
            <a:ext cx="4985012" cy="2653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324" y="3922804"/>
            <a:ext cx="4976386" cy="26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Распространенность вредных привычек среди населения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24822" y="1007387"/>
            <a:ext cx="3210025" cy="56004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tx1"/>
                </a:solidFill>
              </a:rPr>
              <a:t>В 2016-2019гг. в Камчатском крае </a:t>
            </a:r>
            <a:r>
              <a:rPr lang="ru-RU" sz="1000" dirty="0" smtClean="0">
                <a:solidFill>
                  <a:schemeClr val="tx1"/>
                </a:solidFill>
              </a:rPr>
              <a:t>население было более предрасположено к вредным привычкам, влияющим на продолжительность жизни и ее качество.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tx1"/>
                </a:solidFill>
              </a:rPr>
              <a:t>Так: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Потребление алкоголя в Крае в 2019г. составляло 8,44 литра безводного спирта на душу населения или на 40,7% больше, чем в среднем по РФ.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Как результат в 2019г. </a:t>
            </a:r>
            <a:r>
              <a:rPr lang="ru-RU" sz="1000" dirty="0">
                <a:solidFill>
                  <a:schemeClr val="tx1"/>
                </a:solidFill>
              </a:rPr>
              <a:t>в</a:t>
            </a:r>
            <a:r>
              <a:rPr lang="ru-RU" sz="1000" dirty="0" smtClean="0">
                <a:solidFill>
                  <a:schemeClr val="tx1"/>
                </a:solidFill>
              </a:rPr>
              <a:t> Камчатском крае в сравнении с РФ на учете стояло 2,5 раза больше пациентов с диагнозом алкоголизм и/или алкогольный психоз;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Также в 2019г. в Камчатском крае в сравнении со среднероссийским показателем на учете состояло на 51,7% граждан в расчете на 10000 человек населения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Доля лиц, потребляющих табак, в Камчатском крае на 35,7% выше, чем в среднем по России.</a:t>
            </a:r>
          </a:p>
          <a:p>
            <a:pPr marL="171450" indent="-1714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082" y="1297127"/>
            <a:ext cx="4046333" cy="2432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93" y="3945626"/>
            <a:ext cx="4047977" cy="24330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639" y="3945626"/>
            <a:ext cx="4048776" cy="24335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893" y="1296633"/>
            <a:ext cx="4047977" cy="243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4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Сбалансированность питания населения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0" y="1196859"/>
            <a:ext cx="5904111" cy="31422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618" y="1196859"/>
            <a:ext cx="5904111" cy="314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ЗДОРОВЬЕ И АКТИВНОЕ ДОЛГОЛЕТИЕ: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115487"/>
              </p:ext>
            </p:extLst>
          </p:nvPr>
        </p:nvGraphicFramePr>
        <p:xfrm>
          <a:off x="273868" y="1219046"/>
          <a:ext cx="11641540" cy="2315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и качество медицинской помощи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приема врача в течение Х дней в разрезе основных специализаций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Среднее время приезда скорой помощи по вызову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Время между первичным приемом врача и началом лечения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срочного хирургического вмешательства: доля населения, которому доступна срочная хирургия в течение 2х часов (отдельные виды хирургии)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ВМП (высокотехнологичной медицинской помощи) в общем объеме оказания медицинской помощи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вести здоровый образ жизни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мест в спортивных клубах (государственных и коммерческих) на 10 000 населения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Опрос: «финансовая доступность для ведения здорового образа жизни (занятия спортом, здоровое питание)»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94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Мощность системы здравоохранения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88325" y="1007388"/>
            <a:ext cx="6246523" cy="26946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В период 2016-2019гг</a:t>
            </a:r>
            <a:r>
              <a:rPr lang="ru-RU" sz="1000" dirty="0">
                <a:solidFill>
                  <a:schemeClr val="accent5"/>
                </a:solidFill>
              </a:rPr>
              <a:t>. в Камчатском </a:t>
            </a:r>
            <a:r>
              <a:rPr lang="ru-RU" sz="1000" dirty="0" smtClean="0">
                <a:solidFill>
                  <a:schemeClr val="accent5"/>
                </a:solidFill>
              </a:rPr>
              <a:t>крае фиксировалось превышение обеспеченности населения основными ресурсами системы здравоохранения в сравнении со среднероссийскими значениями, а именно (для 2019г.):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Общая обеспеченность врачами составляла 108,6% от среднероссийского показателя;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Численность среднего медперсонала в расчете на 10 000 человек населения была выше на 18,6 чем в среднем по РФ;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Число больничных составило 129,6% от среднероссийского уровня;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Мощность амбулаторно-поликлинических организаций превышала средний по России уровень на 4,1%.</a:t>
            </a:r>
            <a:endParaRPr lang="ru-RU" sz="1000" dirty="0">
              <a:solidFill>
                <a:schemeClr val="accent5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7" y="1076399"/>
            <a:ext cx="4584589" cy="275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55" y="4054415"/>
            <a:ext cx="3777716" cy="22706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786" y="4054415"/>
            <a:ext cx="3777716" cy="22706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7300" y="4054415"/>
            <a:ext cx="3777716" cy="227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712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Мощность системы здравоохранения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3" y="1143590"/>
            <a:ext cx="3771562" cy="2007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856" y="1143590"/>
            <a:ext cx="3771563" cy="20072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8800" y="1145682"/>
            <a:ext cx="3767630" cy="20051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13" y="3800527"/>
            <a:ext cx="3771562" cy="20072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5856" y="3800527"/>
            <a:ext cx="3771563" cy="20072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8800" y="3800527"/>
            <a:ext cx="3771563" cy="200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4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Мощность системы здравоохранения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3" y="1436888"/>
            <a:ext cx="3771562" cy="2007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120" y="1443008"/>
            <a:ext cx="3760061" cy="2001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9826" y="1443008"/>
            <a:ext cx="3760061" cy="20011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14" y="4274979"/>
            <a:ext cx="3771562" cy="2007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2120" y="4274979"/>
            <a:ext cx="3760061" cy="20072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9825" y="4281100"/>
            <a:ext cx="3760062" cy="200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97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Мощность системы здравоохранения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4" y="1367876"/>
            <a:ext cx="3771562" cy="2007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758" y="1369406"/>
            <a:ext cx="3768688" cy="20057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151" y="1369406"/>
            <a:ext cx="3768688" cy="20057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14" y="4102452"/>
            <a:ext cx="3771562" cy="20072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2182" y="4036083"/>
            <a:ext cx="3896264" cy="207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12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Мощность системы здравоохранения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02" y="1005568"/>
            <a:ext cx="4966846" cy="26434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0" y="1005568"/>
            <a:ext cx="4966848" cy="26434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491" y="3774646"/>
            <a:ext cx="4966848" cy="264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32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Заболеваемость населения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88325" y="1007388"/>
            <a:ext cx="6246523" cy="26946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В период 2016-2019гг. В Камчатском крае фиксировалась разнонаправленная тенденция в динамике показателя общей заболеваемости на 1000 человек населения. И вместе с тем, к 2019г. Край по данному показателю был практически на одном уровне со среднероссийским значением и средним показателем по ДвФО.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Однако, обращает на себя внимание существенное отставание Края в борьбе со следующими группами заболеваний: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Некоторые инфекционные и паразитарные заболевания – заболеваемость в Крае выше на 36,8% от среднероссийского показателя (для 2019г.);</a:t>
            </a: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Болезни костно-мышечной системы и соединительной ткани – заболеваемость превышает среднероссийское значение на 19,1% и на 51,0% </a:t>
            </a:r>
            <a:r>
              <a:rPr lang="ru-RU" sz="1000" dirty="0">
                <a:solidFill>
                  <a:schemeClr val="accent5"/>
                </a:solidFill>
              </a:rPr>
              <a:t>показатель ДвФО (для 2019г.);</a:t>
            </a:r>
            <a:endParaRPr lang="ru-RU" sz="1000" dirty="0" smtClean="0">
              <a:solidFill>
                <a:schemeClr val="accent5"/>
              </a:solidFill>
            </a:endParaRPr>
          </a:p>
          <a:p>
            <a:pPr marL="228600" indent="-228600">
              <a:lnSpc>
                <a:spcPct val="12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1000" dirty="0" smtClean="0">
                <a:solidFill>
                  <a:schemeClr val="accent5"/>
                </a:solidFill>
              </a:rPr>
              <a:t>Болезни мочеполовой системы – заболеваемость на 32,8% выше чем в среднем по РФ, и на 58,9% выше чем в среднем по ДвФО. </a:t>
            </a:r>
            <a:endParaRPr lang="ru-RU" sz="1000" dirty="0">
              <a:solidFill>
                <a:schemeClr val="accent5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48" y="4235441"/>
            <a:ext cx="3805248" cy="22365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924" y="4235441"/>
            <a:ext cx="3805248" cy="2236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4235441"/>
            <a:ext cx="3805248" cy="2236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656" y="1211263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031177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F5F6636A-A573-4735-9894-EE2102845664}"/>
    </a:ext>
  </a:extLst>
</a:theme>
</file>

<file path=ppt/theme/theme2.xml><?xml version="1.0" encoding="utf-8"?>
<a:theme xmlns:a="http://schemas.openxmlformats.org/drawingml/2006/main" name="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E19627C5-5F45-4366-B5E1-DC79C160DD9B}"/>
    </a:ext>
  </a:extLst>
</a:theme>
</file>

<file path=ppt/theme/theme3.xml><?xml version="1.0" encoding="utf-8"?>
<a:theme xmlns:a="http://schemas.openxmlformats.org/drawingml/2006/main" name="1_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8E10BE21-D950-4664-9E6D-91AA3089D036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КК</Template>
  <TotalTime>706</TotalTime>
  <Words>1523</Words>
  <Application>Microsoft Office PowerPoint</Application>
  <PresentationFormat>Широкоэкранный</PresentationFormat>
  <Paragraphs>106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Helvetica</vt:lpstr>
      <vt:lpstr>Wingdings</vt:lpstr>
      <vt:lpstr>Шаблон презентации 160317</vt:lpstr>
      <vt:lpstr>Тема СГУ базовая серая</vt:lpstr>
      <vt:lpstr>1_Тема СГУ базовая серая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Шинкаренко Петр Викторович</dc:creator>
  <cp:lastModifiedBy>User</cp:lastModifiedBy>
  <cp:revision>81</cp:revision>
  <cp:lastPrinted>2019-07-15T09:25:10Z</cp:lastPrinted>
  <dcterms:created xsi:type="dcterms:W3CDTF">2021-03-22T08:23:08Z</dcterms:created>
  <dcterms:modified xsi:type="dcterms:W3CDTF">2021-04-04T23:05:48Z</dcterms:modified>
</cp:coreProperties>
</file>